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75" r:id="rId5"/>
    <p:sldId id="378" r:id="rId6"/>
    <p:sldId id="380" r:id="rId7"/>
    <p:sldId id="381" r:id="rId8"/>
    <p:sldId id="382" r:id="rId9"/>
    <p:sldId id="383" r:id="rId10"/>
    <p:sldId id="387" r:id="rId11"/>
    <p:sldId id="393" r:id="rId12"/>
    <p:sldId id="384" r:id="rId13"/>
    <p:sldId id="392" r:id="rId14"/>
    <p:sldId id="385" r:id="rId15"/>
    <p:sldId id="394" r:id="rId16"/>
    <p:sldId id="386" r:id="rId17"/>
    <p:sldId id="390" r:id="rId18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D555BDC-712A-D847-BE44-26DF3EC466F7}">
          <p14:sldIdLst>
            <p14:sldId id="375"/>
          </p14:sldIdLst>
        </p14:section>
        <p14:section name="Untitled Section" id="{D4805A0D-386B-4517-A908-8A548E6F8678}">
          <p14:sldIdLst>
            <p14:sldId id="378"/>
            <p14:sldId id="380"/>
            <p14:sldId id="381"/>
            <p14:sldId id="382"/>
            <p14:sldId id="383"/>
            <p14:sldId id="387"/>
            <p14:sldId id="393"/>
            <p14:sldId id="384"/>
            <p14:sldId id="392"/>
            <p14:sldId id="385"/>
            <p14:sldId id="394"/>
            <p14:sldId id="386"/>
            <p14:sldId id="3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361F6D"/>
    <a:srgbClr val="9933FF"/>
    <a:srgbClr val="9900FF"/>
    <a:srgbClr val="412985"/>
    <a:srgbClr val="0000FF"/>
    <a:srgbClr val="C09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9" autoAdjust="0"/>
    <p:restoredTop sz="73443" autoAdjust="0"/>
  </p:normalViewPr>
  <p:slideViewPr>
    <p:cSldViewPr snapToGrid="0">
      <p:cViewPr varScale="1">
        <p:scale>
          <a:sx n="71" d="100"/>
          <a:sy n="71" d="100"/>
        </p:scale>
        <p:origin x="183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7AE820-DFE1-4C3C-B564-108A438BD633}" type="datetimeFigureOut"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>
                <a:defRPr/>
              </a:pPr>
              <a:t>11/20/2024</a:t>
            </a:fld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9C84BD-FF2B-4119-9416-77652C2C47E2}" type="slidenum"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>
                <a:defRPr/>
              </a:pPr>
              <a:t>‹#›</a:t>
            </a:fld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C0560D2-22A1-4522-9A61-5BC081CC233D}" type="datetimeFigureOut">
              <a:rPr lang="en-US" smtClean="0"/>
              <a:pPr>
                <a:defRPr/>
              </a:pPr>
              <a:t>11/20/2024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B479713-0D50-44A6-B1F4-4082749E61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2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alki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3" r="5493" b="7161"/>
          <a:stretch/>
        </p:blipFill>
        <p:spPr>
          <a:xfrm>
            <a:off x="0" y="-40944"/>
            <a:ext cx="9157648" cy="6898943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6987139" y="5907846"/>
            <a:ext cx="1882239" cy="461054"/>
            <a:chOff x="6987139" y="5907846"/>
            <a:chExt cx="1882239" cy="461054"/>
          </a:xfrm>
        </p:grpSpPr>
        <p:sp>
          <p:nvSpPr>
            <p:cNvPr id="3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Rectangle 18"/>
          <p:cNvSpPr/>
          <p:nvPr userDrawn="1"/>
        </p:nvSpPr>
        <p:spPr>
          <a:xfrm>
            <a:off x="0" y="2673265"/>
            <a:ext cx="4195011" cy="162177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8377" y="899156"/>
            <a:ext cx="7074698" cy="1733808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6400"/>
              </a:lnSpc>
              <a:spcBef>
                <a:spcPts val="0"/>
              </a:spcBef>
              <a:defRPr sz="6600" b="1" cap="all" spc="-3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237" r="45381" b="83966"/>
          <a:stretch/>
        </p:blipFill>
        <p:spPr>
          <a:xfrm>
            <a:off x="-11954" y="6573063"/>
            <a:ext cx="9155953" cy="282843"/>
          </a:xfrm>
          <a:prstGeom prst="rect">
            <a:avLst/>
          </a:prstGeom>
        </p:spPr>
      </p:pic>
      <p:sp>
        <p:nvSpPr>
          <p:cNvPr id="7" name="Freeform 6"/>
          <p:cNvSpPr>
            <a:spLocks/>
          </p:cNvSpPr>
          <p:nvPr userDrawn="1"/>
        </p:nvSpPr>
        <p:spPr bwMode="auto">
          <a:xfrm>
            <a:off x="7533074" y="504203"/>
            <a:ext cx="1610926" cy="1079545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8607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</p:grpSpPr>
        <p:sp>
          <p:nvSpPr>
            <p:cNvPr id="40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TextBox 43"/>
          <p:cNvSpPr txBox="1"/>
          <p:nvPr userDrawn="1"/>
        </p:nvSpPr>
        <p:spPr>
          <a:xfrm>
            <a:off x="2745217" y="268568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0" fontAlgn="base">
              <a:spcBef>
                <a:spcPts val="0"/>
              </a:spcBef>
              <a:spcAft>
                <a:spcPct val="0"/>
              </a:spcAft>
            </a:pPr>
            <a:r>
              <a:rPr lang="en-US" sz="4400" b="1" kern="1200" cap="none" spc="-50" baseline="0" dirty="0">
                <a:solidFill>
                  <a:schemeClr val="bg2"/>
                </a:solidFill>
                <a:latin typeface="+mj-lt"/>
                <a:ea typeface="+mj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6884668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hank You_t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2745217" y="268568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0" fontAlgn="base">
              <a:spcBef>
                <a:spcPts val="0"/>
              </a:spcBef>
              <a:spcAft>
                <a:spcPct val="0"/>
              </a:spcAft>
            </a:pPr>
            <a:r>
              <a:rPr lang="en-US" sz="4400" b="1" kern="1200" cap="none" spc="-50" baseline="0" dirty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0909630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G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752600"/>
            <a:ext cx="9144000" cy="707886"/>
          </a:xfrm>
        </p:spPr>
        <p:txBody>
          <a:bodyPr/>
          <a:lstStyle>
            <a:lvl1pPr algn="ctr">
              <a:defRPr sz="4000" b="1" baseline="0">
                <a:solidFill>
                  <a:schemeClr val="tx2"/>
                </a:solidFill>
                <a:latin typeface="Encode Sans Normal"/>
                <a:cs typeface="Encode Sans Normal"/>
              </a:defRPr>
            </a:lvl1pPr>
          </a:lstStyle>
          <a:p>
            <a:pPr lvl="0"/>
            <a:r>
              <a:rPr lang="en-US" dirty="0"/>
              <a:t>QUESTIONS AND ANSWERS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003300" y="2933700"/>
            <a:ext cx="7162800" cy="2113399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535719" y="63223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937732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752600"/>
            <a:ext cx="9144000" cy="707886"/>
          </a:xfrm>
        </p:spPr>
        <p:txBody>
          <a:bodyPr/>
          <a:lstStyle>
            <a:lvl1pPr algn="ctr">
              <a:defRPr sz="4000" b="1" baseline="0">
                <a:solidFill>
                  <a:schemeClr val="bg2"/>
                </a:solidFill>
                <a:latin typeface="Encode Sans Normal"/>
                <a:cs typeface="Encode Sans Normal"/>
              </a:defRPr>
            </a:lvl1pPr>
          </a:lstStyle>
          <a:p>
            <a:pPr lvl="0"/>
            <a:r>
              <a:rPr lang="en-US" dirty="0"/>
              <a:t>QUESTIONS AND ANSWERS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sz="quarter" idx="11"/>
          </p:nvPr>
        </p:nvSpPr>
        <p:spPr>
          <a:xfrm>
            <a:off x="1003300" y="2933700"/>
            <a:ext cx="7162800" cy="211339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30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7535719" y="6322333"/>
            <a:ext cx="1219200" cy="298642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61389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1910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147888"/>
            <a:ext cx="7743825" cy="145167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5300"/>
              </a:lnSpc>
              <a:spcBef>
                <a:spcPts val="0"/>
              </a:spcBef>
              <a:defRPr sz="5200" b="1" cap="all" spc="-3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6987139" y="5907846"/>
            <a:ext cx="1882239" cy="461054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Freeform 6"/>
          <p:cNvSpPr>
            <a:spLocks/>
          </p:cNvSpPr>
          <p:nvPr userDrawn="1"/>
        </p:nvSpPr>
        <p:spPr bwMode="auto">
          <a:xfrm>
            <a:off x="7533074" y="504203"/>
            <a:ext cx="1610926" cy="1079545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3622500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237" r="45381" b="83966"/>
          <a:stretch/>
        </p:blipFill>
        <p:spPr>
          <a:xfrm>
            <a:off x="-11954" y="6573063"/>
            <a:ext cx="9155953" cy="28284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_t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8944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332159"/>
            <a:ext cx="7743825" cy="132343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800"/>
              </a:lnSpc>
              <a:spcBef>
                <a:spcPts val="0"/>
              </a:spcBef>
              <a:defRPr sz="4200" b="1" cap="all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This 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0" y="3720976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920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8944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332159"/>
            <a:ext cx="7743825" cy="132343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800"/>
              </a:lnSpc>
              <a:spcBef>
                <a:spcPts val="0"/>
              </a:spcBef>
              <a:defRPr sz="4200" b="1" cap="all" spc="-30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This 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0" y="3720976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892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1300356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144655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0" y="1993900"/>
            <a:ext cx="8178800" cy="1608133"/>
          </a:xfrm>
        </p:spPr>
        <p:txBody>
          <a:bodyPr/>
          <a:lstStyle>
            <a:lvl1pPr marL="342900" indent="-342900">
              <a:buFont typeface="Arial"/>
              <a:buChar char="•"/>
              <a:defRPr sz="3200"/>
            </a:lvl1pPr>
            <a:lvl3pPr>
              <a:defRPr sz="2600"/>
            </a:lvl3pPr>
            <a:lvl4pPr>
              <a:defRPr sz="2000"/>
            </a:lvl4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52973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333500"/>
            <a:ext cx="4114800" cy="40011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0" y="1333500"/>
            <a:ext cx="4114800" cy="40011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665370"/>
            <a:ext cx="4114800" cy="369332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572000" y="1665370"/>
            <a:ext cx="4114800" cy="369332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7999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749800" y="1333500"/>
            <a:ext cx="3975100" cy="40513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3923211" cy="1300356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8874386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305800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196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337858"/>
            <a:ext cx="8170606" cy="164147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546568" y="6326851"/>
            <a:ext cx="1202144" cy="294465"/>
            <a:chOff x="1616075" y="4322763"/>
            <a:chExt cx="8016876" cy="1963737"/>
          </a:xfrm>
        </p:grpSpPr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1616075" y="4322763"/>
              <a:ext cx="5673725" cy="1057275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649788" y="5543550"/>
              <a:ext cx="4983163" cy="742950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1616075" y="6021388"/>
              <a:ext cx="2859088" cy="25241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1616075" y="5548313"/>
              <a:ext cx="2860675" cy="369888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63" r:id="rId3"/>
    <p:sldLayoutId id="2147483664" r:id="rId4"/>
    <p:sldLayoutId id="2147483650" r:id="rId5"/>
    <p:sldLayoutId id="2147483668" r:id="rId6"/>
    <p:sldLayoutId id="2147483665" r:id="rId7"/>
    <p:sldLayoutId id="2147483666" r:id="rId8"/>
    <p:sldLayoutId id="2147483661" r:id="rId9"/>
    <p:sldLayoutId id="2147483653" r:id="rId10"/>
    <p:sldLayoutId id="2147483662" r:id="rId11"/>
    <p:sldLayoutId id="2147483667" r:id="rId12"/>
    <p:sldLayoutId id="2147483669" r:id="rId13"/>
    <p:sldLayoutId id="2147483670" r:id="rId14"/>
  </p:sldLayoutIdLst>
  <p:transition>
    <p:fade/>
  </p:transition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700" b="1" kern="1200">
          <a:solidFill>
            <a:schemeClr val="tx2"/>
          </a:solidFill>
          <a:latin typeface="Encode Sans Normal" panose="02000000000000000000" pitchFamily="2" charset="0"/>
          <a:ea typeface="+mj-ea"/>
          <a:cs typeface="Arial" panose="020B0604020202020204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defTabSz="457200" rtl="0" fontAlgn="base">
        <a:spcBef>
          <a:spcPts val="0"/>
        </a:spcBef>
        <a:spcAft>
          <a:spcPts val="100"/>
        </a:spcAft>
        <a:buFont typeface="Arial" charset="0"/>
        <a:buNone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5938" indent="-174625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85800" indent="-169863" algn="l" defTabSz="457200" rtl="0" fontAlgn="base">
        <a:spcBef>
          <a:spcPts val="0"/>
        </a:spcBef>
        <a:spcAft>
          <a:spcPts val="100"/>
        </a:spcAft>
        <a:buFont typeface="Arial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55663" indent="-16986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31875" indent="-17621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orient="horz" pos="279" userDrawn="1">
          <p15:clr>
            <a:srgbClr val="F26B43"/>
          </p15:clr>
        </p15:guide>
        <p15:guide id="5" orient="horz" pos="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DKXmNoPZbxLGpgjMTFYaTpwbufJNIZA7/view?usp=sharing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72168" cy="1323439"/>
          </a:xfrm>
        </p:spPr>
        <p:txBody>
          <a:bodyPr/>
          <a:lstStyle/>
          <a:p>
            <a:r>
              <a:rPr lang="en-US" sz="4000" dirty="0"/>
              <a:t>Travel Reimbursement Guide</a:t>
            </a:r>
            <a:br>
              <a:rPr lang="en-US" sz="4000" dirty="0"/>
            </a:br>
            <a:r>
              <a:rPr lang="en-US" sz="4000" dirty="0"/>
              <a:t>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513"/>
            <a:ext cx="8229600" cy="206210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This training is intended to provide a guide for general travel policy and showcase how to submit a travel reimbursement request using the FSC ticketing system.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6807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12819-ECA4-BFAB-B37C-7BE119598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Car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1AAAE-699F-8364-3263-4982E7F28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8856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Identified as paying a driver for transportation services.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Travelers are limited to standard class.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Any upgrades purchased for personal convenience are not reimbursable. This includes trips for meals identified to be personal preference.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C530D-55BE-33F4-2E5E-7ADB89678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4272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452ED-925F-0886-E1BF-159146A3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Car Rental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13047-D791-53DA-2B45-ADE394977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81"/>
            <a:ext cx="8229600" cy="400879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Rental cars that are larger than full-size will require a justification.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final itemized rental agreement showing the proof of payment is required for reimbursement.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All drivers listed on the final rental agreement must be on UW business. If not, the car rental is not reimbursable.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Enterprise and National are contracted with UW and should be considered.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C065F-6A08-95FB-144D-73DF1CB31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7931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0DC0B-B2DE-B6A1-CC59-183572DAA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Car Rental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32DE4-A1E3-11AA-60DA-8340C83DB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681468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Enterprise and National state contracts provide:</a:t>
            </a:r>
          </a:p>
          <a:p>
            <a:pPr marL="1374775" lvl="4" indent="-3429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Collision Damage </a:t>
            </a:r>
          </a:p>
          <a:p>
            <a:pPr marL="1374775" lvl="4" indent="-3429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Loss Damage </a:t>
            </a:r>
          </a:p>
          <a:p>
            <a:pPr marL="342900" lvl="4" indent="-3429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not using a UW Individual Travel Card to pay for an Enterprise or National contracted car rental decline the CDW and LDW at the counter</a:t>
            </a:r>
          </a:p>
          <a:p>
            <a:pPr marL="342900" lvl="4" indent="-3429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using any other car rental service:</a:t>
            </a:r>
          </a:p>
          <a:p>
            <a:pPr marL="1317625" lvl="4" indent="-28575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using a UW ITC,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collison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theft up to the value of the rental car is covered.</a:t>
            </a:r>
          </a:p>
          <a:p>
            <a:pPr marL="1317625" lvl="4" indent="-28575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not using a UW ITC, accept collision damage, loss damage when booking the rental. If overseas accept liability insurance.</a:t>
            </a:r>
          </a:p>
          <a:p>
            <a:pPr marL="342900" lvl="4" indent="-3429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All other coverage/addons are not reimbursable </a:t>
            </a:r>
          </a:p>
          <a:p>
            <a:pPr marL="1317625" lvl="4" indent="-285750"/>
            <a:endParaRPr lang="en-US" dirty="0"/>
          </a:p>
          <a:p>
            <a:pPr marL="342900" lvl="4" indent="-342900"/>
            <a:endParaRPr lang="en-US" sz="2000" dirty="0"/>
          </a:p>
          <a:p>
            <a:pPr marL="342900" lvl="4" indent="-342900"/>
            <a:endParaRPr lang="en-US" sz="2000" dirty="0"/>
          </a:p>
          <a:p>
            <a:pPr marL="342900" lvl="4" indent="-342900"/>
            <a:endParaRPr lang="en-US" sz="2000" dirty="0"/>
          </a:p>
          <a:p>
            <a:pPr lvl="4" indent="0">
              <a:buNone/>
            </a:pPr>
            <a:endParaRPr lang="en-US" dirty="0"/>
          </a:p>
          <a:p>
            <a:pPr lvl="4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A1049-3242-F185-C782-179487578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1301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18E84-397A-C432-A89D-72858CE9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Flight Credits, Rewards, and Gift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3A5C-EA7E-B117-BA17-42DF2A089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8868"/>
            <a:ext cx="8229600" cy="35650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Flight credits from a previous cancelled flight, personal or business, can be used to purchase airfare. The original ticket(s) associated with the flight credit and a confirmation of the cancelled flight(s) are required.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Airfare purchased with reward program points or gift cards are not reimbursable.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BFBC5-1725-BB50-E166-5642C3B2C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2114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18E84-397A-C432-A89D-72858CE9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Foreign 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3A5C-EA7E-B117-BA17-42DF2A089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8868"/>
            <a:ext cx="8229600" cy="182870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Currency conversion documentation is needed if foreign currency is used.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OANDA currency converter or credit card statement showing the conversion is preferred.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BFBC5-1725-BB50-E166-5642C3B2C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9910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72168" cy="707886"/>
          </a:xfrm>
        </p:spPr>
        <p:txBody>
          <a:bodyPr/>
          <a:lstStyle/>
          <a:p>
            <a:r>
              <a:rPr lang="en-US" sz="4000" dirty="0"/>
              <a:t>Travel Pre-Authorization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314"/>
            <a:ext cx="8229600" cy="4819653"/>
          </a:xfrm>
        </p:spPr>
        <p:txBody>
          <a:bodyPr/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latin typeface="Calibri" panose="020F0502020204030204" pitchFamily="34" charset="0"/>
                <a:cs typeface="Calibri" panose="020F0502020204030204" pitchFamily="34" charset="0"/>
              </a:rPr>
              <a:t>Per UW and Foster Travel policy, pre-trip approval is required for travel to a location outside of the state of Washington.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latin typeface="Calibri" panose="020F0502020204030204" pitchFamily="34" charset="0"/>
                <a:cs typeface="Calibri" panose="020F0502020204030204" pitchFamily="34" charset="0"/>
              </a:rPr>
              <a:t>Travel Pre-Authorizations need to be signed by individuals with the proper signing authority.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latin typeface="Calibri" panose="020F0502020204030204" pitchFamily="34" charset="0"/>
                <a:cs typeface="Calibri" panose="020F0502020204030204" pitchFamily="34" charset="0"/>
              </a:rPr>
              <a:t>Pre-authorization applies to all Foster employees, visitors, and students who travel with UW/Foster funds.</a:t>
            </a:r>
          </a:p>
          <a:p>
            <a:pPr marL="1030288" lvl="1" indent="-514350">
              <a:lnSpc>
                <a:spcPct val="150000"/>
              </a:lnSpc>
              <a:spcBef>
                <a:spcPts val="1200"/>
              </a:spcBef>
              <a:buAutoNum type="alphaL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3863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DF7B1-D64B-C7D9-848F-40DE2FFE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707886"/>
          </a:xfrm>
        </p:spPr>
        <p:txBody>
          <a:bodyPr/>
          <a:lstStyle/>
          <a:p>
            <a:r>
              <a:rPr lang="en-US" sz="4000" dirty="0"/>
              <a:t>Travel 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56A15-E266-7F73-162E-24B18DC4FA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5BCD9-9A0B-419A-6A5A-26554069CC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006" y="1644276"/>
            <a:ext cx="8178800" cy="305981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Travel dates should match conference dates.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Arriving the day before a conference and/or departing the day after a conference is acceptable within reason, if the conference starts early the next day and/or ends late on the last day.</a:t>
            </a:r>
          </a:p>
        </p:txBody>
      </p:sp>
    </p:spTree>
    <p:extLst>
      <p:ext uri="{BB962C8B-B14F-4D97-AF65-F5344CB8AC3E}">
        <p14:creationId xmlns:p14="http://schemas.microsoft.com/office/powerpoint/2010/main" val="14562705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D0FF-7911-4D86-5E41-A65B2826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Comparison Airfare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5D127-A8B6-E0A4-8763-988AE6D4D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1604"/>
            <a:ext cx="8229600" cy="26904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personal time is taken a comparison airfare is required. UW is a publicly funded institute and is required to ensure taxpayer dollars are used economically and only for state business.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Comparison airfares should show flights from more than one airline. It’s suggested that a site like Kayak ,Expedia, or Google Flights be used.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5C0A8-64D1-8B0A-B716-7C049B8D5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142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E2AC-92D9-68A2-F440-62BA1661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Required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D6C37-B33F-A8AA-15E4-7147B0EE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9770"/>
            <a:ext cx="8229600" cy="493468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Pre-Travel Authorization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Comparison airfare if personal time was taken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Receipts for business travel related expenses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Conference agenda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Conference hotel justification if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Final itemized car rental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Note: Only person whose name is on the receipt can be reimbursed.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B4C76-BE4B-E6F1-5C2A-A3B95705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88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F2DD-99C3-09DA-2C7D-1A0E0F936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Airfare Seat/Class 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C9E0-624F-A2D9-C87C-C1ACC6298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7037"/>
            <a:ext cx="8229600" cy="405752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If the airfare is not economy or coach class an upgrade approval form is needed.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First Class and Business Class requires justification and written approval from a Vice President, Vice Provost, or Dean.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Coach upgrade, main cabin upgrade, and seat fees require justification and written approval from an administrator or higher.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D04FB-C23E-C6C1-3DA3-87ED8FFC8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5021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A6791-736F-BCAA-C3C7-641CF104E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Lodging Per Diem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85011-4E14-460B-9FA2-CC89436EE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5650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If lodging goes over the allowable per diem then exception documentation needs to be provided.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Conference hotel exception states that the hotel is either the official conference location, recommended hotel by the conference, or within 5 miles of the conference location (vicinity clause).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Only the person whose name is on the hotel folio can be reimbursed.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402F8-B56C-ED79-F64E-CB230134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9722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F790-1906-B904-8435-DFC9E0092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Airbnb and VRBO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AE1F7-C812-853E-9E4E-4049C6454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0446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Airbnb for Work portal is recommended for booking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Airbnbs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. Learn more at the link: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More information/register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If more than one traveler is sharing a lodging each person’s lodging per diem can be claimed by the person whose name shows on the final folio. Each additional traveler will be considered a claimant.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4B064-74F9-4A1D-D4A0-DCA890323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2367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19B7F-0DAD-9A3D-3AD5-3FFE1C322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Provided Meals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F941A-8C17-AFE4-414C-B8E7C1175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6651"/>
            <a:ext cx="8229600" cy="453713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If any meals were provided by the conference event a conference agenda is needed to cross reference. Provided meals will not be covered by meal per diem.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If the traveler chooses to not partake in a provided meal the meal is still considered provided. Meal per diem can not be claimed. Religious reasoning is not an allowable exception.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EFE74-C17C-D2FA-78F8-A2D25A983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233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 Foster MBA Career Mgmt">
  <a:themeElements>
    <a:clrScheme name="Custom 7">
      <a:dk1>
        <a:sysClr val="windowText" lastClr="000000"/>
      </a:dk1>
      <a:lt1>
        <a:sysClr val="window" lastClr="FFFFFF"/>
      </a:lt1>
      <a:dk2>
        <a:srgbClr val="4B2E84"/>
      </a:dk2>
      <a:lt2>
        <a:srgbClr val="E8D3A2"/>
      </a:lt2>
      <a:accent1>
        <a:srgbClr val="86754D"/>
      </a:accent1>
      <a:accent2>
        <a:srgbClr val="0988C1"/>
      </a:accent2>
      <a:accent3>
        <a:srgbClr val="3CB2A7"/>
      </a:accent3>
      <a:accent4>
        <a:srgbClr val="41AD49"/>
      </a:accent4>
      <a:accent5>
        <a:srgbClr val="DC4327"/>
      </a:accent5>
      <a:accent6>
        <a:srgbClr val="D2B887"/>
      </a:accent6>
      <a:hlink>
        <a:srgbClr val="4B2E84"/>
      </a:hlink>
      <a:folHlink>
        <a:srgbClr val="4B2E84"/>
      </a:folHlink>
    </a:clrScheme>
    <a:fontScheme name="Custom 1">
      <a:majorFont>
        <a:latin typeface="Encode Sans Normal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F69E203AC04243ACA450E86C6C3027" ma:contentTypeVersion="3" ma:contentTypeDescription="Create a new document." ma:contentTypeScope="" ma:versionID="090ee7a03088f3092cb30c5dacca2af2">
  <xsd:schema xmlns:xsd="http://www.w3.org/2001/XMLSchema" xmlns:xs="http://www.w3.org/2001/XMLSchema" xmlns:p="http://schemas.microsoft.com/office/2006/metadata/properties" xmlns:ns2="92d151aa-5444-48df-9732-7562e1b8a114" targetNamespace="http://schemas.microsoft.com/office/2006/metadata/properties" ma:root="true" ma:fieldsID="6038e78db3e6b1f96d1ccbcb39f1e140" ns2:_="">
    <xsd:import namespace="92d151aa-5444-48df-9732-7562e1b8a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151aa-5444-48df-9732-7562e1b8a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264C2A-F537-47BF-88A1-134BF6646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d151aa-5444-48df-9732-7562e1b8a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3DE1A0-38D7-453A-A7EE-618DF1D20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6DA6A9-557C-4116-84D6-D388B6AD4508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92d151aa-5444-48df-9732-7562e1b8a114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49921</TotalTime>
  <Words>803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Encode Sans Normal</vt:lpstr>
      <vt:lpstr>Open Sans</vt:lpstr>
      <vt:lpstr>W Foster MBA Career Mgmt</vt:lpstr>
      <vt:lpstr>Travel Reimbursement Guide       </vt:lpstr>
      <vt:lpstr>Travel Pre-Authorization</vt:lpstr>
      <vt:lpstr>Travel Dates</vt:lpstr>
      <vt:lpstr>Comparison Airfare</vt:lpstr>
      <vt:lpstr>Required Documentation</vt:lpstr>
      <vt:lpstr>Airfare Seat/Class Upgrade</vt:lpstr>
      <vt:lpstr>Lodging Per Diem</vt:lpstr>
      <vt:lpstr>Airbnb and VRBO</vt:lpstr>
      <vt:lpstr>Provided Meals</vt:lpstr>
      <vt:lpstr>Car Service</vt:lpstr>
      <vt:lpstr>Car Rental</vt:lpstr>
      <vt:lpstr>Car Rental Insurance</vt:lpstr>
      <vt:lpstr>Flight Credits, Rewards, and Gift Cards</vt:lpstr>
      <vt:lpstr>Foreign Currency</vt:lpstr>
    </vt:vector>
  </TitlesOfParts>
  <Company>A.K.A.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Kumasaka</dc:creator>
  <cp:lastModifiedBy>Josh Hanerfeld</cp:lastModifiedBy>
  <cp:revision>877</cp:revision>
  <cp:lastPrinted>2018-04-03T23:33:04Z</cp:lastPrinted>
  <dcterms:created xsi:type="dcterms:W3CDTF">2011-09-06T04:32:21Z</dcterms:created>
  <dcterms:modified xsi:type="dcterms:W3CDTF">2024-11-20T18:56:25Z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0x01010023F69E203AC04243ACA450E86C6C3027</vt:lpwstr>
  </property>
  <property fmtid="{D5CDD505-2E9C-101B-9397-08002B2CF9AE}" pid="3" name="ImageCreateDate">
    <vt:lpwstr/>
  </property>
  <property fmtid="{D5CDD505-2E9C-101B-9397-08002B2CF9AE}" pid="4" name="Foster Site Scope">
    <vt:lpwstr>Intranet</vt:lpwstr>
  </property>
  <property fmtid="{D5CDD505-2E9C-101B-9397-08002B2CF9AE}" pid="5" name="Foster Permission Form">
    <vt:lpwstr/>
  </property>
  <property fmtid="{D5CDD505-2E9C-101B-9397-08002B2CF9AE}" pid="6" name="This needs to be set to identify the intended use of this image.  Examples would be &quot;Homepage&quot; or &quot;Program Cent">
    <vt:lpwstr/>
  </property>
  <property fmtid="{D5CDD505-2E9C-101B-9397-08002B2CF9AE}" pid="7" name="Page Location">
    <vt:lpwstr>Brand</vt:lpwstr>
  </property>
  <property fmtid="{D5CDD505-2E9C-101B-9397-08002B2CF9AE}" pid="8" name="Caption">
    <vt:lpwstr/>
  </property>
  <property fmtid="{D5CDD505-2E9C-101B-9397-08002B2CF9AE}" pid="9" name="Source Image">
    <vt:lpwstr/>
  </property>
  <property fmtid="{D5CDD505-2E9C-101B-9397-08002B2CF9AE}" pid="10" name="Comments">
    <vt:lpwstr/>
  </property>
</Properties>
</file>