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49" r:id="rId1"/>
  </p:sldMasterIdLst>
  <p:notesMasterIdLst>
    <p:notesMasterId r:id="rId38"/>
  </p:notesMasterIdLst>
  <p:handoutMasterIdLst>
    <p:handoutMasterId r:id="rId39"/>
  </p:handoutMasterIdLst>
  <p:sldIdLst>
    <p:sldId id="537" r:id="rId2"/>
    <p:sldId id="462" r:id="rId3"/>
    <p:sldId id="259" r:id="rId4"/>
    <p:sldId id="552" r:id="rId5"/>
    <p:sldId id="372" r:id="rId6"/>
    <p:sldId id="464" r:id="rId7"/>
    <p:sldId id="547" r:id="rId8"/>
    <p:sldId id="557" r:id="rId9"/>
    <p:sldId id="260" r:id="rId10"/>
    <p:sldId id="548" r:id="rId11"/>
    <p:sldId id="564" r:id="rId12"/>
    <p:sldId id="468" r:id="rId13"/>
    <p:sldId id="467" r:id="rId14"/>
    <p:sldId id="469" r:id="rId15"/>
    <p:sldId id="549" r:id="rId16"/>
    <p:sldId id="560" r:id="rId17"/>
    <p:sldId id="561" r:id="rId18"/>
    <p:sldId id="472" r:id="rId19"/>
    <p:sldId id="473" r:id="rId20"/>
    <p:sldId id="562" r:id="rId21"/>
    <p:sldId id="558" r:id="rId22"/>
    <p:sldId id="559" r:id="rId23"/>
    <p:sldId id="555" r:id="rId24"/>
    <p:sldId id="474" r:id="rId25"/>
    <p:sldId id="475" r:id="rId26"/>
    <p:sldId id="477" r:id="rId27"/>
    <p:sldId id="478" r:id="rId28"/>
    <p:sldId id="563" r:id="rId29"/>
    <p:sldId id="479" r:id="rId30"/>
    <p:sldId id="566" r:id="rId31"/>
    <p:sldId id="567" r:id="rId32"/>
    <p:sldId id="568" r:id="rId33"/>
    <p:sldId id="488" r:id="rId34"/>
    <p:sldId id="487" r:id="rId35"/>
    <p:sldId id="489" r:id="rId36"/>
    <p:sldId id="565" r:id="rId37"/>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87750" autoAdjust="0"/>
  </p:normalViewPr>
  <p:slideViewPr>
    <p:cSldViewPr snapToGrid="0" snapToObjects="1">
      <p:cViewPr>
        <p:scale>
          <a:sx n="90" d="100"/>
          <a:sy n="90" d="100"/>
        </p:scale>
        <p:origin x="2672" y="7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Brand Basics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American Marketing Association define </a:t>
            </a:r>
            <a:r>
              <a:rPr lang="en-US" sz="1200" i="1" kern="1200" dirty="0" smtClean="0">
                <a:solidFill>
                  <a:schemeClr val="tx1"/>
                </a:solidFill>
                <a:effectLst/>
                <a:latin typeface="+mn-lt"/>
                <a:ea typeface="+mn-ea"/>
                <a:cs typeface="+mn-cs"/>
              </a:rPr>
              <a:t>brands</a:t>
            </a:r>
            <a:r>
              <a:rPr lang="en-US" sz="1200" kern="1200" dirty="0" smtClean="0">
                <a:solidFill>
                  <a:schemeClr val="tx1"/>
                </a:solidFill>
                <a:effectLst/>
                <a:latin typeface="+mn-lt"/>
                <a:ea typeface="+mn-ea"/>
                <a:cs typeface="+mn-cs"/>
              </a:rPr>
              <a:t> as a “name, term, design, symbol, or any other feature that identifies one seller's good or service as distinct from those of other sellers.” Usually managers characterize a brand by describing all of the </a:t>
            </a:r>
            <a:r>
              <a:rPr lang="en-US" sz="1200" i="1" kern="1200" dirty="0" smtClean="0">
                <a:solidFill>
                  <a:schemeClr val="tx1"/>
                </a:solidFill>
                <a:effectLst/>
                <a:latin typeface="+mn-lt"/>
                <a:ea typeface="+mn-ea"/>
                <a:cs typeface="+mn-cs"/>
              </a:rPr>
              <a:t>brand elements</a:t>
            </a:r>
            <a:r>
              <a:rPr lang="en-US" sz="1200" kern="1200" dirty="0" smtClean="0">
                <a:solidFill>
                  <a:schemeClr val="tx1"/>
                </a:solidFill>
                <a:effectLst/>
                <a:latin typeface="+mn-lt"/>
                <a:ea typeface="+mn-ea"/>
                <a:cs typeface="+mn-cs"/>
              </a:rPr>
              <a:t> used to identify it, including its name (e.g., Apple), symbol (e.g., silhouette of an apple with a bite removed), package design (e.g., sleek white box), and any other features that serve to differentiate that brand’s offering from competitors’. Some firms, like IKEA and Siemens, use a stylized version of the firm’s name as the brand; other firms give unique names to each product they offer, such as Unilever’s Dove, Lipton, and Knorr product brands.</a:t>
            </a:r>
          </a:p>
          <a:p>
            <a:r>
              <a:rPr lang="en-US" sz="1200" kern="1200" dirty="0" smtClean="0">
                <a:solidFill>
                  <a:schemeClr val="tx1"/>
                </a:solidFill>
                <a:effectLst/>
                <a:latin typeface="+mn-lt"/>
                <a:ea typeface="+mn-ea"/>
                <a:cs typeface="+mn-cs"/>
              </a:rPr>
              <a:t>A firm’s brand equity often represents a substantial portion of its overall value. </a:t>
            </a:r>
            <a:r>
              <a:rPr lang="en-US" sz="1200" kern="1200" dirty="0" err="1" smtClean="0">
                <a:solidFill>
                  <a:schemeClr val="tx1"/>
                </a:solidFill>
                <a:effectLst/>
                <a:latin typeface="+mn-lt"/>
                <a:ea typeface="+mn-ea"/>
                <a:cs typeface="+mn-cs"/>
              </a:rPr>
              <a:t>Interbrand’s</a:t>
            </a:r>
            <a:r>
              <a:rPr lang="en-US" sz="1200" kern="1200" dirty="0" smtClean="0">
                <a:solidFill>
                  <a:schemeClr val="tx1"/>
                </a:solidFill>
                <a:effectLst/>
                <a:latin typeface="+mn-lt"/>
                <a:ea typeface="+mn-ea"/>
                <a:cs typeface="+mn-cs"/>
              </a:rPr>
              <a:t> list of the top 10 global brands in 2014 valued Apple’s brand at the top of the list at $118.2 billion, followed by Google ($107.4 billion) and Coca-Cola ($81.6 billion). Samsung ($45.5 billion), Toyota ($42.4 billion), and Mercedes Benz ($34.3 billion) were the only three non-U.S. firms to make the global list (Figure 5.1). </a:t>
            </a:r>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128057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Despite this presentation of brand architecture as two extremes on a spectrum, in reality, firms often use intermediate or hybrid brand structures to gain the benefits of both approaches. Two types of hybrid brand architectures are endorsed brands and sub-branding. </a:t>
            </a:r>
          </a:p>
          <a:p>
            <a:r>
              <a:rPr lang="en-US" sz="1200" b="0" i="0" u="none" strike="noStrike" kern="1200" baseline="0" dirty="0" smtClean="0">
                <a:solidFill>
                  <a:schemeClr val="tx1"/>
                </a:solidFill>
                <a:latin typeface="+mn-lt"/>
                <a:ea typeface="+mn-ea"/>
                <a:cs typeface="+mn-cs"/>
              </a:rPr>
              <a:t>Marriott hotels uses an endorsed brand strategy for the Courtyard Marriott chain. It suggests the approval and imprimatur of the Marriott brand but also makes it clear to customers that Courtyard hotels stand on their own and offer something different from typical Marriott hotels. </a:t>
            </a:r>
          </a:p>
          <a:p>
            <a:r>
              <a:rPr lang="en-US" sz="1200" b="0" i="0" u="none" strike="noStrike" kern="1200" baseline="0" dirty="0" smtClean="0">
                <a:solidFill>
                  <a:schemeClr val="tx1"/>
                </a:solidFill>
                <a:latin typeface="+mn-lt"/>
                <a:ea typeface="+mn-ea"/>
                <a:cs typeface="+mn-cs"/>
              </a:rPr>
              <a:t>Sony instead uses a sub-branding strategy when it assigns some major product categories, such as PCs, the </a:t>
            </a:r>
            <a:r>
              <a:rPr lang="en-US" sz="1200" b="0" i="0" u="none" strike="noStrike" kern="1200" baseline="0" dirty="0" err="1" smtClean="0">
                <a:solidFill>
                  <a:schemeClr val="tx1"/>
                </a:solidFill>
                <a:latin typeface="+mn-lt"/>
                <a:ea typeface="+mn-ea"/>
                <a:cs typeface="+mn-cs"/>
              </a:rPr>
              <a:t>Viao</a:t>
            </a:r>
            <a:r>
              <a:rPr lang="en-US" sz="1200" b="0" i="0" u="none" strike="noStrike" kern="1200" baseline="0" dirty="0" smtClean="0">
                <a:solidFill>
                  <a:schemeClr val="tx1"/>
                </a:solidFill>
                <a:latin typeface="+mn-lt"/>
                <a:ea typeface="+mn-ea"/>
                <a:cs typeface="+mn-cs"/>
              </a:rPr>
              <a:t> brand name. Branding a laptop as a Sony </a:t>
            </a:r>
            <a:r>
              <a:rPr lang="en-US" sz="1200" b="0" i="0" u="none" strike="noStrike" kern="1200" baseline="0" dirty="0" err="1" smtClean="0">
                <a:solidFill>
                  <a:schemeClr val="tx1"/>
                </a:solidFill>
                <a:latin typeface="+mn-lt"/>
                <a:ea typeface="+mn-ea"/>
                <a:cs typeface="+mn-cs"/>
              </a:rPr>
              <a:t>Viao</a:t>
            </a:r>
            <a:r>
              <a:rPr lang="en-US" sz="1200" b="0" i="0" u="none" strike="noStrike" kern="1200" baseline="0" dirty="0" smtClean="0">
                <a:solidFill>
                  <a:schemeClr val="tx1"/>
                </a:solidFill>
                <a:latin typeface="+mn-lt"/>
                <a:ea typeface="+mn-ea"/>
                <a:cs typeface="+mn-cs"/>
              </a:rPr>
              <a:t> means that it enjoys spillover benefits from Sony (awareness and linkages) but also differentiates the </a:t>
            </a:r>
            <a:r>
              <a:rPr lang="en-US" sz="1200" b="0" i="0" u="none" strike="noStrike" kern="1200" baseline="0" dirty="0" err="1" smtClean="0">
                <a:solidFill>
                  <a:schemeClr val="tx1"/>
                </a:solidFill>
                <a:latin typeface="+mn-lt"/>
                <a:ea typeface="+mn-ea"/>
                <a:cs typeface="+mn-cs"/>
              </a:rPr>
              <a:t>Viao</a:t>
            </a:r>
            <a:r>
              <a:rPr lang="en-US" sz="1200" b="0" i="0" u="none" strike="noStrike" kern="1200" baseline="0" dirty="0" smtClean="0">
                <a:solidFill>
                  <a:schemeClr val="tx1"/>
                </a:solidFill>
                <a:latin typeface="+mn-lt"/>
                <a:ea typeface="+mn-ea"/>
                <a:cs typeface="+mn-cs"/>
              </a:rPr>
              <a:t> name so that it can establish linkages unique to PCs</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15</a:t>
            </a:fld>
            <a:endParaRPr lang="en-US"/>
          </a:p>
        </p:txBody>
      </p:sp>
    </p:spTree>
    <p:extLst>
      <p:ext uri="{BB962C8B-B14F-4D97-AF65-F5344CB8AC3E}">
        <p14:creationId xmlns:p14="http://schemas.microsoft.com/office/powerpoint/2010/main" val="14247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Honda launched its Acura line to target the luxury automotive market, it needed to give the cars a new, distinct brand identity to match customers’ desires for status and exclusivity, rather than the economy and reliability linked to the Honda brand. Procter &amp; Gamble does not want the same brand associations for its Pampers diaper brand and its Crest toothpaste brand, so these two products have totally different brand identities. Furthermore, P&amp;G maintains a full set of brand identities for Tide, All, and Cheer laundry detergents so that it can target various customers with relatively similar products, but different brand identities, on the same retail shelf. Most customers are unaware that the same firm makes all of them; in some grocery stores, P&amp;G laundry detergents take up more than half of the shelf space for this category. Such dominance would not be possible if all the products were branded with the P&amp;G name. However, these benefits also come at a cost (literally). Every time P&amp;G launches a new product category (e.g., Swiffer floor mops), it must spend tens if not hundreds of millions of dollars to build the brand from scratch. It cannot leverage the substantial equity it has already built into its other brands. Thus, a house of brands approach requires spending more marketing dollars every year to maintain the various brands, with few spillover benefits, even within the same portfolio.</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16</a:t>
            </a:fld>
            <a:endParaRPr lang="en-US"/>
          </a:p>
        </p:txBody>
      </p:sp>
    </p:spTree>
    <p:extLst>
      <p:ext uri="{BB962C8B-B14F-4D97-AF65-F5344CB8AC3E}">
        <p14:creationId xmlns:p14="http://schemas.microsoft.com/office/powerpoint/2010/main" val="281674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branded house approach then provides communication efficiencies; when GE launches a new product, like a stand-alone backup electrical generator for home use, it immediately enjoys the positive associations of the GE master brand, which are highly relevant for such a product. Not only do the product launch and brand building costs decrease, but these benefits also accelerate product diffusion throughout the marketplace. Each new GE product starts with high overall brand awareness and meaningful linkages to the high-quality manufacturer of electrical products, which lowers consumers’ perceptions of product adoption risk. However, these linkages must be credible. If GE were to launch a new line of perfume, many of its brand linkages would be inconsistent with the desired attributes for this new product, thus undermining the perfume’s own brand image.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636277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Brand Extensions</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Brand extensions</a:t>
            </a:r>
            <a:r>
              <a:rPr lang="en-US" sz="1200" kern="1200" dirty="0" smtClean="0">
                <a:solidFill>
                  <a:schemeClr val="tx1"/>
                </a:solidFill>
                <a:effectLst/>
                <a:latin typeface="+mn-lt"/>
                <a:ea typeface="+mn-ea"/>
                <a:cs typeface="+mn-cs"/>
              </a:rPr>
              <a:t> pertain to the approach the firm uses to launch new offerings by leveraging an existing brand, whether through line or category extensions. In </a:t>
            </a:r>
            <a:r>
              <a:rPr lang="en-US" sz="1200" b="1" i="1" kern="1200" dirty="0" smtClean="0">
                <a:solidFill>
                  <a:schemeClr val="tx1"/>
                </a:solidFill>
                <a:effectLst/>
                <a:latin typeface="+mn-lt"/>
                <a:ea typeface="+mn-ea"/>
                <a:cs typeface="+mn-cs"/>
              </a:rPr>
              <a:t>brand line extensions</a:t>
            </a:r>
            <a:r>
              <a:rPr lang="en-US" sz="1200" kern="1200" dirty="0" smtClean="0">
                <a:solidFill>
                  <a:schemeClr val="tx1"/>
                </a:solidFill>
                <a:effectLst/>
                <a:latin typeface="+mn-lt"/>
                <a:ea typeface="+mn-ea"/>
                <a:cs typeface="+mn-cs"/>
              </a:rPr>
              <a:t> (often called simply line extensions), the new offering is in the same product category but targets a different segment of customers, usually with a slightly different set of attributes. Thus Crest toothpaste has launched at least 12 different types of toothpaste, for kids, people with dentures, and those who want whiter teeth. In </a:t>
            </a:r>
            <a:r>
              <a:rPr lang="en-US" sz="1200" b="1" i="1" kern="1200" dirty="0" smtClean="0">
                <a:solidFill>
                  <a:schemeClr val="tx1"/>
                </a:solidFill>
                <a:effectLst/>
                <a:latin typeface="+mn-lt"/>
                <a:ea typeface="+mn-ea"/>
                <a:cs typeface="+mn-cs"/>
              </a:rPr>
              <a:t>brand category extensions,</a:t>
            </a:r>
            <a:r>
              <a:rPr lang="en-US" sz="1200" kern="1200" dirty="0" smtClean="0">
                <a:solidFill>
                  <a:schemeClr val="tx1"/>
                </a:solidFill>
                <a:effectLst/>
                <a:latin typeface="+mn-lt"/>
                <a:ea typeface="+mn-ea"/>
                <a:cs typeface="+mn-cs"/>
              </a:rPr>
              <a:t> the new offering instead moves to a completely different product category, such as when Crest has introduced dental floss, mouthwash, and whitening strips. </a:t>
            </a:r>
          </a:p>
          <a:p>
            <a:r>
              <a:rPr lang="en-US" sz="1200" kern="1200" dirty="0" smtClean="0">
                <a:solidFill>
                  <a:schemeClr val="tx1"/>
                </a:solidFill>
                <a:effectLst/>
                <a:latin typeface="+mn-lt"/>
                <a:ea typeface="+mn-ea"/>
                <a:cs typeface="+mn-cs"/>
              </a:rPr>
              <a:t>About 80 percent of all product extensions are line extensions, which are less risky and enable the firm to address multiple customer segments with just slight variants to their focal product. Of the many benefits that brand extensions offer a firm, the following are key:</a:t>
            </a:r>
          </a:p>
          <a:p>
            <a:pPr lvl="0"/>
            <a:r>
              <a:rPr lang="en-US" sz="1200" kern="1200" dirty="0" smtClean="0">
                <a:solidFill>
                  <a:schemeClr val="tx1"/>
                </a:solidFill>
                <a:effectLst/>
                <a:latin typeface="+mn-lt"/>
                <a:ea typeface="+mn-ea"/>
                <a:cs typeface="+mn-cs"/>
              </a:rPr>
              <a:t>Accelerates new product acceptance by reducing customers’ perceived risk.</a:t>
            </a:r>
          </a:p>
          <a:p>
            <a:pPr lvl="0"/>
            <a:r>
              <a:rPr lang="en-US" sz="1200" kern="1200" dirty="0" smtClean="0">
                <a:solidFill>
                  <a:schemeClr val="tx1"/>
                </a:solidFill>
                <a:effectLst/>
                <a:latin typeface="+mn-lt"/>
                <a:ea typeface="+mn-ea"/>
                <a:cs typeface="+mn-cs"/>
              </a:rPr>
              <a:t>Lowers the cost of new product launches by building on the established brand.</a:t>
            </a:r>
          </a:p>
          <a:p>
            <a:pPr lvl="0"/>
            <a:r>
              <a:rPr lang="en-US" sz="1200" kern="1200" dirty="0" smtClean="0">
                <a:solidFill>
                  <a:schemeClr val="tx1"/>
                </a:solidFill>
                <a:effectLst/>
                <a:latin typeface="+mn-lt"/>
                <a:ea typeface="+mn-ea"/>
                <a:cs typeface="+mn-cs"/>
              </a:rPr>
              <a:t>Reduces the time needed to build the new product’s brand by leveraging existing brand characteristics.</a:t>
            </a:r>
          </a:p>
          <a:p>
            <a:pPr lvl="0"/>
            <a:r>
              <a:rPr lang="en-US" sz="1200" kern="1200" dirty="0" smtClean="0">
                <a:solidFill>
                  <a:schemeClr val="tx1"/>
                </a:solidFill>
                <a:effectLst/>
                <a:latin typeface="+mn-lt"/>
                <a:ea typeface="+mn-ea"/>
                <a:cs typeface="+mn-cs"/>
              </a:rPr>
              <a:t>Increases the probability of gaining channel access by reducing perceived risk.</a:t>
            </a:r>
          </a:p>
          <a:p>
            <a:pPr lvl="0"/>
            <a:r>
              <a:rPr lang="en-US" sz="1200" kern="1200" dirty="0" smtClean="0">
                <a:solidFill>
                  <a:schemeClr val="tx1"/>
                </a:solidFill>
                <a:effectLst/>
                <a:latin typeface="+mn-lt"/>
                <a:ea typeface="+mn-ea"/>
                <a:cs typeface="+mn-cs"/>
              </a:rPr>
              <a:t>Helps enhance the image of the parent brand by linking it to newer and/or emerging product features. </a:t>
            </a:r>
          </a:p>
          <a:p>
            <a:pPr lvl="0"/>
            <a:r>
              <a:rPr lang="en-US" sz="1200" kern="1200" dirty="0" smtClean="0">
                <a:solidFill>
                  <a:schemeClr val="tx1"/>
                </a:solidFill>
                <a:effectLst/>
                <a:latin typeface="+mn-lt"/>
                <a:ea typeface="+mn-ea"/>
                <a:cs typeface="+mn-cs"/>
              </a:rPr>
              <a:t>Expands the size of the market that the firm can access, by serving additional subsegments with new offerings.</a:t>
            </a:r>
          </a:p>
        </p:txBody>
      </p:sp>
      <p:sp>
        <p:nvSpPr>
          <p:cNvPr id="4" name="Slide Number Placeholder 3"/>
          <p:cNvSpPr>
            <a:spLocks noGrp="1"/>
          </p:cNvSpPr>
          <p:nvPr>
            <p:ph type="sldNum" sz="quarter" idx="10"/>
          </p:nvPr>
        </p:nvSpPr>
        <p:spPr/>
        <p:txBody>
          <a:bodyPr/>
          <a:lstStyle/>
          <a:p>
            <a:fld id="{99481517-11CD-1043-936A-823C17956EDF}" type="slidenum">
              <a:rPr lang="en-US" smtClean="0"/>
              <a:t>18</a:t>
            </a:fld>
            <a:endParaRPr lang="en-US"/>
          </a:p>
        </p:txBody>
      </p:sp>
    </p:spTree>
    <p:extLst>
      <p:ext uri="{BB962C8B-B14F-4D97-AF65-F5344CB8AC3E}">
        <p14:creationId xmlns:p14="http://schemas.microsoft.com/office/powerpoint/2010/main" val="37006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not all brand extensions achieve all these benefits. The many examples of unsuccessful brand extensions (e.g., Kleenex diapers, Ben-Gay aspirin, </a:t>
            </a:r>
            <a:r>
              <a:rPr lang="en-US" sz="1200" kern="1200" dirty="0" err="1" smtClean="0">
                <a:solidFill>
                  <a:schemeClr val="tx1"/>
                </a:solidFill>
                <a:effectLst/>
                <a:latin typeface="+mn-lt"/>
                <a:ea typeface="+mn-ea"/>
                <a:cs typeface="+mn-cs"/>
              </a:rPr>
              <a:t>Smucker’s</a:t>
            </a:r>
            <a:r>
              <a:rPr lang="en-US" sz="1200" kern="1200" dirty="0" smtClean="0">
                <a:solidFill>
                  <a:schemeClr val="tx1"/>
                </a:solidFill>
                <a:effectLst/>
                <a:latin typeface="+mn-lt"/>
                <a:ea typeface="+mn-ea"/>
                <a:cs typeface="+mn-cs"/>
              </a:rPr>
              <a:t> ketchup) highlight the limits on a firm’s ability to stretch its brand into new segments and categories. Over time, researchers have developed some guidelines for improving the chances of success for brand extensions. First, there must be perceived fit between the parent brand’s image and the extension on a dimension that is relevant to the customer. Customers might evaluate fit according to a technical, manufacturing, or usage context, and it is not always easy to identify the most relevant dimensions. </a:t>
            </a:r>
          </a:p>
          <a:p>
            <a:r>
              <a:rPr lang="en-US" sz="1200" kern="1200" dirty="0" smtClean="0">
                <a:solidFill>
                  <a:schemeClr val="tx1"/>
                </a:solidFill>
                <a:effectLst/>
                <a:latin typeface="+mn-lt"/>
                <a:ea typeface="+mn-ea"/>
                <a:cs typeface="+mn-cs"/>
              </a:rPr>
              <a:t>Second, brand extensions can be stretched farther if done incrementally. For example, Oreo first began expanding simply by adding more filling to the middle or covering its traditional cookies with chocolate. As consumers grew accustomed to the idea of variations on their favorite treat, the brand’s owner gradually introduced more distant variations, reflecting customer demand. Oreo pie crusts were a natural extension, because many bakers already crushed up the cookies to line their homemade pies. Ice cream sandwiches were a slightly more risky extension, because they appear in a completely different section of the grocery store and require consumers to associate the Oreo brand with a frozen treat. Yet the sandwich concept helped make this incremental extension resonate with consumers. </a:t>
            </a:r>
          </a:p>
          <a:p>
            <a:r>
              <a:rPr lang="en-US" sz="1200" kern="1200" dirty="0" smtClean="0">
                <a:solidFill>
                  <a:schemeClr val="tx1"/>
                </a:solidFill>
                <a:effectLst/>
                <a:latin typeface="+mn-lt"/>
                <a:ea typeface="+mn-ea"/>
                <a:cs typeface="+mn-cs"/>
              </a:rPr>
              <a:t>Third, higher quality brands generally can be extended further. Porsche thus can sell branded clothing, gloves, sunglasses, luggage, paper clips (in the shape of a Porsche), and baby products. But Hyundai is unlikely to succeed if it were to seek to sell similar product extensions under its brand name. </a:t>
            </a:r>
          </a:p>
          <a:p>
            <a:r>
              <a:rPr lang="en-US" sz="1200" b="1" i="1" kern="1200" dirty="0" smtClean="0">
                <a:solidFill>
                  <a:schemeClr val="tx1"/>
                </a:solidFill>
                <a:effectLst/>
                <a:latin typeface="+mn-lt"/>
                <a:ea typeface="+mn-ea"/>
                <a:cs typeface="+mn-cs"/>
              </a:rPr>
              <a:t>Vertical extensions</a:t>
            </a:r>
            <a:r>
              <a:rPr lang="en-US" sz="1200" kern="1200" dirty="0" smtClean="0">
                <a:solidFill>
                  <a:schemeClr val="tx1"/>
                </a:solidFill>
                <a:effectLst/>
                <a:latin typeface="+mn-lt"/>
                <a:ea typeface="+mn-ea"/>
                <a:cs typeface="+mn-cs"/>
              </a:rPr>
              <a:t> of brands to lower priced markets often undermine the image of the parent brands. But brand extensions can move upmarket, as well as down, to access new customers. When moving upmarket, the extension needs to be realistic, so customers recognize and accept the brand fit. In addition, the new upmarket product should be differentiated in some way. When moving a brand extension down market, the firm instead needs to elevate and differentiate the parent brand, to decrease any potential (negative) brand overlap and make the brand extension distinguishable in a clear way.</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39910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827"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example, </a:t>
            </a:r>
            <a:r>
              <a:rPr lang="en-US" sz="1200" kern="1200" dirty="0" err="1" smtClean="0">
                <a:solidFill>
                  <a:schemeClr val="tx1"/>
                </a:solidFill>
                <a:effectLst/>
                <a:latin typeface="+mn-lt"/>
                <a:ea typeface="+mn-ea"/>
                <a:cs typeface="+mn-cs"/>
              </a:rPr>
              <a:t>McPizza</a:t>
            </a:r>
            <a:r>
              <a:rPr lang="en-US" sz="1200" kern="1200" dirty="0" smtClean="0">
                <a:solidFill>
                  <a:schemeClr val="tx1"/>
                </a:solidFill>
                <a:effectLst/>
                <a:latin typeface="+mn-lt"/>
                <a:ea typeface="+mn-ea"/>
                <a:cs typeface="+mn-cs"/>
              </a:rPr>
              <a:t> (a pizza extension under the McDonald’s brand name) never made the profitable run it was expected to achieve, due to the lack of credibility McDonald’s had for making pizza, compared with established rivals like Dominos or Pizza Hut. In contrast, </a:t>
            </a:r>
            <a:r>
              <a:rPr lang="en-US" sz="1200" kern="1200" dirty="0" err="1" smtClean="0">
                <a:solidFill>
                  <a:schemeClr val="tx1"/>
                </a:solidFill>
                <a:effectLst/>
                <a:latin typeface="+mn-lt"/>
                <a:ea typeface="+mn-ea"/>
                <a:cs typeface="+mn-cs"/>
              </a:rPr>
              <a:t>McCafe</a:t>
            </a:r>
            <a:r>
              <a:rPr lang="en-US" sz="1200" kern="1200" dirty="0" smtClean="0">
                <a:solidFill>
                  <a:schemeClr val="tx1"/>
                </a:solidFill>
                <a:effectLst/>
                <a:latin typeface="+mn-lt"/>
                <a:ea typeface="+mn-ea"/>
                <a:cs typeface="+mn-cs"/>
              </a:rPr>
              <a:t>, McDonald’s attempt to brand its coffee and compete with Starbucks, led customers to perceive a credible brand extension: In this case, they had experience buying coffee from McDonald’s, so expanding their purchases to include flavored and espresso coffee options resonated with them. In another example, though Kleenex and diapers are both paper products that focus on absorption, the usage context of tissues seemed incongruent with imagining diapers on a baby’s bottom. Thus Kleenex diapers failed to capture any market share.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20</a:t>
            </a:fld>
            <a:endParaRPr lang="en-US"/>
          </a:p>
        </p:txBody>
      </p:sp>
    </p:spTree>
    <p:extLst>
      <p:ext uri="{BB962C8B-B14F-4D97-AF65-F5344CB8AC3E}">
        <p14:creationId xmlns:p14="http://schemas.microsoft.com/office/powerpoint/2010/main" val="182734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8D79A3D-CC1C-44C1-870F-C8841E6307DE}" type="slidenum">
              <a:rPr lang="en-US"/>
              <a:pPr/>
              <a:t>23</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6179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Three Steps to Building Brand Equity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three key steps to building brand equity to increase a firm’s SCA start with </a:t>
            </a:r>
            <a:r>
              <a:rPr lang="en-US" sz="1200" b="1" i="1" kern="1200" dirty="0" smtClean="0">
                <a:solidFill>
                  <a:schemeClr val="tx1"/>
                </a:solidFill>
                <a:effectLst/>
                <a:latin typeface="+mn-lt"/>
                <a:ea typeface="+mn-ea"/>
                <a:cs typeface="+mn-cs"/>
              </a:rPr>
              <a:t>building a high level of brand awareness</a:t>
            </a:r>
            <a:r>
              <a:rPr lang="en-US" sz="1200" kern="1200" dirty="0" smtClean="0">
                <a:solidFill>
                  <a:schemeClr val="tx1"/>
                </a:solidFill>
                <a:effectLst/>
                <a:latin typeface="+mn-lt"/>
                <a:ea typeface="+mn-ea"/>
                <a:cs typeface="+mn-cs"/>
              </a:rPr>
              <a:t> among the firm’s targeted customers, which then provides an anchor point for linking the easily recallable brand name to the elements that define its meaning and image (Figure 5.5). Building awareness involves making the brand easy to recall (i.e., brand depth) across a wide range of potential purchase and usage situations (i.e., brand breadth). Awareness should be high for the complete constellation of brand name elements: its name, logo, jingle, package shape, and other elements that the firm uses to identify its offering.</a:t>
            </a:r>
          </a:p>
          <a:p>
            <a:r>
              <a:rPr lang="en-US" sz="1200" kern="1200" dirty="0" smtClean="0">
                <a:solidFill>
                  <a:schemeClr val="tx1"/>
                </a:solidFill>
                <a:effectLst/>
                <a:latin typeface="+mn-lt"/>
                <a:ea typeface="+mn-ea"/>
                <a:cs typeface="+mn-cs"/>
              </a:rPr>
              <a:t>Then the second step </a:t>
            </a:r>
            <a:r>
              <a:rPr lang="en-US" sz="1200" b="1" i="1" kern="1200" dirty="0" smtClean="0">
                <a:solidFill>
                  <a:schemeClr val="tx1"/>
                </a:solidFill>
                <a:effectLst/>
                <a:latin typeface="+mn-lt"/>
                <a:ea typeface="+mn-ea"/>
                <a:cs typeface="+mn-cs"/>
              </a:rPr>
              <a:t>links the brand name to the brand’s points of parity and difference</a:t>
            </a:r>
            <a:r>
              <a:rPr lang="en-US" sz="1200" kern="1200" dirty="0" smtClean="0">
                <a:solidFill>
                  <a:schemeClr val="tx1"/>
                </a:solidFill>
                <a:effectLst/>
                <a:latin typeface="+mn-lt"/>
                <a:ea typeface="+mn-ea"/>
                <a:cs typeface="+mn-cs"/>
              </a:rPr>
              <a:t>, which helps define the brand’s relative advantage. This step defines how the brand will be positioned against its competition. Some linkages might get transferred from the parent brand, depending on the firm’s brand architecture. For example, when Erickson or Nokia launches a new product under their strong parent brands, the new product’s </a:t>
            </a:r>
            <a:r>
              <a:rPr lang="en-US" sz="1200" kern="1200" dirty="0" err="1" smtClean="0">
                <a:solidFill>
                  <a:schemeClr val="tx1"/>
                </a:solidFill>
                <a:effectLst/>
                <a:latin typeface="+mn-lt"/>
                <a:ea typeface="+mn-ea"/>
                <a:cs typeface="+mn-cs"/>
              </a:rPr>
              <a:t>subbrands</a:t>
            </a:r>
            <a:r>
              <a:rPr lang="en-US" sz="1200" kern="1200" dirty="0" smtClean="0">
                <a:solidFill>
                  <a:schemeClr val="tx1"/>
                </a:solidFill>
                <a:effectLst/>
                <a:latin typeface="+mn-lt"/>
                <a:ea typeface="+mn-ea"/>
                <a:cs typeface="+mn-cs"/>
              </a:rPr>
              <a:t> immediately take on some meaning from those parents. To establish what the brand means to customers, brand managers typically start with points of parity related to how the brand meets some basic level of performance, then add key points of difference that reflect how or why this brand will perform “better” than competitive options. Because points of difference are a key relative advantage of a brand when it first launches, significant financial resources and promotional efforts are applied to make these differentiation points memorable and link them strongly to the brand name.</a:t>
            </a:r>
          </a:p>
          <a:p>
            <a:r>
              <a:rPr lang="en-US" sz="1200" kern="1200" dirty="0" smtClean="0">
                <a:solidFill>
                  <a:schemeClr val="tx1"/>
                </a:solidFill>
                <a:effectLst/>
                <a:latin typeface="+mn-lt"/>
                <a:ea typeface="+mn-ea"/>
                <a:cs typeface="+mn-cs"/>
              </a:rPr>
              <a:t>The third step involves </a:t>
            </a:r>
            <a:r>
              <a:rPr lang="en-US" sz="1200" b="1" i="1" kern="1200" dirty="0" smtClean="0">
                <a:solidFill>
                  <a:schemeClr val="tx1"/>
                </a:solidFill>
                <a:effectLst/>
                <a:latin typeface="+mn-lt"/>
                <a:ea typeface="+mn-ea"/>
                <a:cs typeface="+mn-cs"/>
              </a:rPr>
              <a:t>building a deep emotional connection or “relationship” between the brand and targeted customers</a:t>
            </a:r>
            <a:r>
              <a:rPr lang="en-US" sz="1200" kern="1200" dirty="0" smtClean="0">
                <a:solidFill>
                  <a:schemeClr val="tx1"/>
                </a:solidFill>
                <a:effectLst/>
                <a:latin typeface="+mn-lt"/>
                <a:ea typeface="+mn-ea"/>
                <a:cs typeface="+mn-cs"/>
              </a:rPr>
              <a:t>. Moving beyond functional differentiation implies a true, emotional connection—the essence of building a powerful, long-lasting brand image. A strong brand image often is what provides a firm a long-term sustainable advantage, because it connects with consumers at a deep level and is hard for competitors to replicate. If a brand can connect to an individual consumer’s self-identity or who they want to be, that customer often exhibits high levels of both attitudinal and behavioral loyalty (i.e., true loyalty). It also can drive positive WOM, transforming customers into strong brand advocates.</a:t>
            </a:r>
          </a:p>
          <a:p>
            <a:r>
              <a:rPr lang="en-US" sz="1200" kern="1200" dirty="0" smtClean="0">
                <a:solidFill>
                  <a:schemeClr val="tx1"/>
                </a:solidFill>
                <a:effectLst/>
                <a:latin typeface="+mn-lt"/>
                <a:ea typeface="+mn-ea"/>
                <a:cs typeface="+mn-cs"/>
              </a:rPr>
              <a:t>All three steps are evident in Coca-Cola’s “Share a Coke” campaign. Launched in June 2014, the marketing campaign featured personalized bottles, in which the traditional Coke logo was replaced with 250 of the most common names among U.S. </a:t>
            </a:r>
            <a:r>
              <a:rPr lang="en-US" sz="1200" kern="1200" dirty="0" err="1" smtClean="0">
                <a:solidFill>
                  <a:schemeClr val="tx1"/>
                </a:solidFill>
                <a:effectLst/>
                <a:latin typeface="+mn-lt"/>
                <a:ea typeface="+mn-ea"/>
                <a:cs typeface="+mn-cs"/>
              </a:rPr>
              <a:t>millennials</a:t>
            </a:r>
            <a:r>
              <a:rPr lang="en-US" sz="1200" kern="1200" dirty="0" smtClean="0">
                <a:solidFill>
                  <a:schemeClr val="tx1"/>
                </a:solidFill>
                <a:effectLst/>
                <a:latin typeface="+mn-lt"/>
                <a:ea typeface="+mn-ea"/>
                <a:cs typeface="+mn-cs"/>
              </a:rPr>
              <a:t>. By adding names to bottles, Coca-Cola created a powerful connection between an individual consumer and the brand; it also offered nearly endless storytelling potential. The campaign was a massive success, generating more than 125,000 posts on social media, over 353,000 shares of virtual bottles through the campaign website, and a 96 percent positive or neutral sentiment toward the campaign.</a:t>
            </a:r>
          </a:p>
        </p:txBody>
      </p:sp>
      <p:sp>
        <p:nvSpPr>
          <p:cNvPr id="4" name="Slide Number Placeholder 3"/>
          <p:cNvSpPr>
            <a:spLocks noGrp="1"/>
          </p:cNvSpPr>
          <p:nvPr>
            <p:ph type="sldNum" sz="quarter" idx="10"/>
          </p:nvPr>
        </p:nvSpPr>
        <p:spPr/>
        <p:txBody>
          <a:bodyPr/>
          <a:lstStyle/>
          <a:p>
            <a:fld id="{99481517-11CD-1043-936A-823C17956EDF}" type="slidenum">
              <a:rPr lang="en-US" smtClean="0"/>
              <a:t>25</a:t>
            </a:fld>
            <a:endParaRPr lang="en-US"/>
          </a:p>
        </p:txBody>
      </p:sp>
    </p:spTree>
    <p:extLst>
      <p:ext uri="{BB962C8B-B14F-4D97-AF65-F5344CB8AC3E}">
        <p14:creationId xmlns:p14="http://schemas.microsoft.com/office/powerpoint/2010/main" val="275393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Integrated Marketing Communications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Integrated marketing communications (IMC) refers to the process of designing and delivering marketing messages to customers while ensuring that they are relevant and consistent over time and channels. To execute the three brand building steps and effectively implement the firm’s brand strategy, a firm typically uses multiple marketing communication formats, each of which has different strengths and weaknesses that define when each will be most effective, as well as the optimal combination of different formats. Some of the most commonly used marketing communication formats, and their key strengths, are as follows:</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Advertising</a:t>
            </a:r>
            <a:r>
              <a:rPr lang="en-US" sz="1200" kern="1200" dirty="0" smtClean="0">
                <a:solidFill>
                  <a:schemeClr val="tx1"/>
                </a:solidFill>
                <a:effectLst/>
                <a:latin typeface="+mn-lt"/>
                <a:ea typeface="+mn-ea"/>
                <a:cs typeface="+mn-cs"/>
              </a:rPr>
              <a:t> is a form of communication that businesses use to persuade customers to act, think, or recognize in ways favorable to their firm. Its implementation may involve print, audio, or visual media; these formats have evolved to fit customers’ appetite for different channels of communication. Advertising offers an important means to increase customer awareness and perceptions of a firm, gain access to new customers, and improve the company’s standing. The benefits of a successful ad campaign also can detract from the standing of rival firms, which improves the relative position of the advertiser, both within its targeted market and beyond. Advertising is very effective in customer markets, especially when the firm’s target market includes large numbers of customers. Icons created during the golden age of advertising include the Golden Arches, the Nokia jingle, and the seven rings of the Olympic Games.</a:t>
            </a:r>
          </a:p>
          <a:p>
            <a:pPr lvl="0"/>
            <a:r>
              <a:rPr lang="en-US" sz="1200" b="1" kern="1200" dirty="0" smtClean="0">
                <a:solidFill>
                  <a:schemeClr val="tx1"/>
                </a:solidFill>
                <a:effectLst/>
                <a:latin typeface="+mn-lt"/>
                <a:ea typeface="+mn-ea"/>
                <a:cs typeface="+mn-cs"/>
              </a:rPr>
              <a:t>Sales promotion</a:t>
            </a:r>
            <a:r>
              <a:rPr lang="en-US" sz="1200" kern="1200" dirty="0" smtClean="0">
                <a:solidFill>
                  <a:schemeClr val="tx1"/>
                </a:solidFill>
                <a:effectLst/>
                <a:latin typeface="+mn-lt"/>
                <a:ea typeface="+mn-ea"/>
                <a:cs typeface="+mn-cs"/>
              </a:rPr>
              <a:t> refers to any action a firm takes to promote sales, usage, or recognition of its products or services. The focal methods might include add-on benefits, deals, or other pitches that incentivize both old and new customers to become more engaged with the promoting firm. Its main strength is its ability to increase tangible consumption of the firm’s offering. In addition, sales promotions with retailers and resellers can encourage those supply chain partners to buy up stock or inventory in exchange for a bonus. Examples include buy-one-get-one-free deals, mail-in rebates, coupons, prizes, and tradeshow sales pushes, all of which require an immediate purchase that will boost sales, at least in the short term.</a:t>
            </a:r>
          </a:p>
          <a:p>
            <a:pPr lvl="0"/>
            <a:r>
              <a:rPr lang="en-US" sz="1200" b="1" kern="1200" dirty="0" smtClean="0">
                <a:solidFill>
                  <a:schemeClr val="tx1"/>
                </a:solidFill>
                <a:effectLst/>
                <a:latin typeface="+mn-lt"/>
                <a:ea typeface="+mn-ea"/>
                <a:cs typeface="+mn-cs"/>
              </a:rPr>
              <a:t>Public relations</a:t>
            </a:r>
            <a:r>
              <a:rPr lang="en-US" sz="1200" kern="1200" dirty="0" smtClean="0">
                <a:solidFill>
                  <a:schemeClr val="tx1"/>
                </a:solidFill>
                <a:effectLst/>
                <a:latin typeface="+mn-lt"/>
                <a:ea typeface="+mn-ea"/>
                <a:cs typeface="+mn-cs"/>
              </a:rPr>
              <a:t> (PR), according to the Public Relations Society of America, is “a strategic communication process that builds mutually beneficial relationships between organizations and their publics.” It requires managing dynamic interactions between firms and customers to manage the brand’s image for the outside world in the best possible light by anticipating, planning, and evaluating customers’ reactions to important company decisions. The strength of a firm’s PR team can often determine the public opinion of key company decisions, which should signal courses of action and choices to be made at all levels of management to further the cause of a company. Whether in the form of customer service, community building, or press releases, PR has the capability to affect the image and goals of the company in the public sphere. SeaWorld faced a PR nightmare following the release of a documentary that accused it of animal abuse—a relationship damaging event so impactful that it continues to influence choices by vacationers. The PR undertaken by smaller, more niche companies such as </a:t>
            </a:r>
            <a:r>
              <a:rPr lang="en-US" sz="1200" kern="1200" dirty="0" err="1" smtClean="0">
                <a:solidFill>
                  <a:schemeClr val="tx1"/>
                </a:solidFill>
                <a:effectLst/>
                <a:latin typeface="+mn-lt"/>
                <a:ea typeface="+mn-ea"/>
                <a:cs typeface="+mn-cs"/>
              </a:rPr>
              <a:t>Razer</a:t>
            </a:r>
            <a:r>
              <a:rPr lang="en-US" sz="1200" kern="1200" dirty="0" smtClean="0">
                <a:solidFill>
                  <a:schemeClr val="tx1"/>
                </a:solidFill>
                <a:effectLst/>
                <a:latin typeface="+mn-lt"/>
                <a:ea typeface="+mn-ea"/>
                <a:cs typeface="+mn-cs"/>
              </a:rPr>
              <a:t> instead results from community managers’ attempts to build tight-knit communities of online gamers, such that the relationship between the firm and the customer grows stronger.</a:t>
            </a:r>
          </a:p>
          <a:p>
            <a:pPr lvl="0"/>
            <a:r>
              <a:rPr lang="en-US" sz="1200" b="1" kern="1200" dirty="0" smtClean="0">
                <a:solidFill>
                  <a:schemeClr val="tx1"/>
                </a:solidFill>
                <a:effectLst/>
                <a:latin typeface="+mn-lt"/>
                <a:ea typeface="+mn-ea"/>
                <a:cs typeface="+mn-cs"/>
              </a:rPr>
              <a:t>Events and experiential marketing</a:t>
            </a:r>
            <a:r>
              <a:rPr lang="en-US" sz="1200" kern="1200" dirty="0" smtClean="0">
                <a:solidFill>
                  <a:schemeClr val="tx1"/>
                </a:solidFill>
                <a:effectLst/>
                <a:latin typeface="+mn-lt"/>
                <a:ea typeface="+mn-ea"/>
                <a:cs typeface="+mn-cs"/>
              </a:rPr>
              <a:t> work exactly as it sounds: by creating positive experiences for customers through events that support face-to-face contacts between companies and customers. By engaging customers in a voluntary, participatory way, the practice offers the most effectiveness when the focal event grabs attention and provides further value to the customer, such as through a free sample, discount, or other bonus. A successful event and experience marketing program ties the positive interaction by a customer and an event to the company that is putting on the show, creating a long-lasting relationship that is based on the combination of a good impression of the company and a sense of involvement or togetherness with the brand. Nothing screams “experience” quite as well as Red Bull’s sponsorship and extensive online coverage of Felix Baumgartner’s stratosphere jump, tying the rush and thrill of the event to the brand image that Red Bull seeks to promote as an energy drink for extreme, energetic consumers.</a:t>
            </a:r>
          </a:p>
          <a:p>
            <a:pPr lvl="0"/>
            <a:r>
              <a:rPr lang="en-US" sz="1200" b="1" kern="1200" dirty="0" smtClean="0">
                <a:solidFill>
                  <a:schemeClr val="tx1"/>
                </a:solidFill>
                <a:effectLst/>
                <a:latin typeface="+mn-lt"/>
                <a:ea typeface="+mn-ea"/>
                <a:cs typeface="+mn-cs"/>
              </a:rPr>
              <a:t>Direct and interactive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marketing</a:t>
            </a:r>
            <a:r>
              <a:rPr lang="en-US" sz="1200" kern="1200" dirty="0" smtClean="0">
                <a:solidFill>
                  <a:schemeClr val="tx1"/>
                </a:solidFill>
                <a:effectLst/>
                <a:latin typeface="+mn-lt"/>
                <a:ea typeface="+mn-ea"/>
                <a:cs typeface="+mn-cs"/>
              </a:rPr>
              <a:t> are two distinct but closely related strategies. Direct marketing funnels information about goods and services straight to customers, without a middleman, using channels such as mail, television, and telemarketing. It’s the most simple and direct way of reaching out to and establishing personal relationships with potential customers, with the convenience of being available directly in the customers’ homes. Interactive marketing then attempts to overcome the one-sided limitations of direct marketing by incorporating feedback from and decisions by a customer into what is being advertised. For example, Amazon markets directly to customers with its recommendations, but these suggestions also are personalized for each user, on the basis of algorithms that account for what the user has looked at in the past. This interactive form of marketing thus is more focused and more likely to suggest the goods and services desired by unique customers, which should increase the possibility of a sale. It also enables the firm to appeal to as many market niches as possible.</a:t>
            </a:r>
          </a:p>
          <a:p>
            <a:pPr lvl="0"/>
            <a:r>
              <a:rPr lang="en-US" sz="1200" b="1" kern="1200" dirty="0" smtClean="0">
                <a:solidFill>
                  <a:schemeClr val="tx1"/>
                </a:solidFill>
                <a:effectLst/>
                <a:latin typeface="+mn-lt"/>
                <a:ea typeface="+mn-ea"/>
                <a:cs typeface="+mn-cs"/>
              </a:rPr>
              <a:t>Word-of-mouth</a:t>
            </a:r>
            <a:r>
              <a:rPr lang="en-US" sz="1200" kern="1200" dirty="0" smtClean="0">
                <a:solidFill>
                  <a:schemeClr val="tx1"/>
                </a:solidFill>
                <a:effectLst/>
                <a:latin typeface="+mn-lt"/>
                <a:ea typeface="+mn-ea"/>
                <a:cs typeface="+mn-cs"/>
              </a:rPr>
              <a:t> (WOM) advertising is the dissemination of information by individual customers to build a firm’s or product’s reputation and generate sales. This form of marketing relies on satisfied customers, using their own reputation to vouch for the reliability, quality, and appeal of the product or service in question. In this sense, WOM marketing is very effective, because customers’ friends or family vouch for the efficacy of a product or service. Although it is difficult to manage, the rise of social media has moved WOM into the digital realm, in the form of “shares,” “likes,” and “favorites.” This digital WOM also has redefined “buzz” by tying it to certain keywords. Therefore, the popularity of an ad campaign focused on WOM is easier to track. One recent study revealed that consumers were willing to pay more for a product with an “excellent” rating (5) than for one with a “good” rating (4); the premiums reached an astounding 99 percent for legal services, along with 38 percent for hotels and 20 percent for real estate agents.</a:t>
            </a:r>
          </a:p>
          <a:p>
            <a:pPr lvl="0"/>
            <a:r>
              <a:rPr lang="en-US" sz="1200" b="1" kern="1200" dirty="0" smtClean="0">
                <a:solidFill>
                  <a:schemeClr val="tx1"/>
                </a:solidFill>
                <a:effectLst/>
                <a:latin typeface="+mn-lt"/>
                <a:ea typeface="+mn-ea"/>
                <a:cs typeface="+mn-cs"/>
              </a:rPr>
              <a:t>Personal selling </a:t>
            </a:r>
            <a:r>
              <a:rPr lang="en-US" sz="1200" kern="1200" dirty="0" smtClean="0">
                <a:solidFill>
                  <a:schemeClr val="tx1"/>
                </a:solidFill>
                <a:effectLst/>
                <a:latin typeface="+mn-lt"/>
                <a:ea typeface="+mn-ea"/>
                <a:cs typeface="+mn-cs"/>
              </a:rPr>
              <a:t>occurs when members of the firm or agents engage with customers to advance the firm’s interests. They play various roles in the overall process of finding, securing, and closing a sale. For example, sales force personnel are often essential representations of the firm; they create a human point of contact for customers. A well-trained, motivated sales force often is especially critical in business-to-business (B2B) settings, because of the relatively few customers in a B2B firm’s target market and the more complex nature of their offerings and selling processes. Both IBM and Siemens expend most of their marketing budgets on maintaining a direct sales organization that carries their marketing message to their B2B customers, while also building relationship equity (see Chapter 7), in addition to brand equity.</a:t>
            </a:r>
          </a:p>
        </p:txBody>
      </p:sp>
      <p:sp>
        <p:nvSpPr>
          <p:cNvPr id="4" name="Slide Number Placeholder 3"/>
          <p:cNvSpPr>
            <a:spLocks noGrp="1"/>
          </p:cNvSpPr>
          <p:nvPr>
            <p:ph type="sldNum" sz="quarter" idx="10"/>
          </p:nvPr>
        </p:nvSpPr>
        <p:spPr/>
        <p:txBody>
          <a:bodyPr/>
          <a:lstStyle/>
          <a:p>
            <a:fld id="{99481517-11CD-1043-936A-823C17956EDF}" type="slidenum">
              <a:rPr lang="en-US" smtClean="0"/>
              <a:t>26</a:t>
            </a:fld>
            <a:endParaRPr lang="en-US"/>
          </a:p>
        </p:txBody>
      </p:sp>
    </p:spTree>
    <p:extLst>
      <p:ext uri="{BB962C8B-B14F-4D97-AF65-F5344CB8AC3E}">
        <p14:creationId xmlns:p14="http://schemas.microsoft.com/office/powerpoint/2010/main" val="3027310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brands as an SCA is often most effective in large consumer markets, such as those for soft drinks, beer, fashion, or automobiles. Firms invest heavily in advertising, PR, and celebrity sponsors to build both brand awareness and brand images in customers’ minds and ensure that these images match the firm’s positioning strategy. Personal selling is more effective in B2B markets, with fewer customers, a longer and more complex sales process, and business customers who need a customized and solutions-oriented approach. Yet at the same time, traditional distinctions about which marketing communication format is most effective for consumer versus business markets also are blurring. In the early 1990s for example, computer microprocessors were a relatively unknown component of personal computers: unseen by the consumer, not understood in their function or design, and ignored by most end customers. After failing to trademark its naming conventions for its microprocessors, Intel decided to launch a new marketing program with its business customers and original equipment manufacturers (OEMs) such as Dell, Hewlett-Packard, and Sony, in an effort to create brand awareness among those end customers. As the OEMs began placing “Intel Inside” logos in their advertising and marketing materials, </a:t>
            </a:r>
          </a:p>
          <a:p>
            <a:r>
              <a:rPr lang="en-US" sz="1200" kern="1200" dirty="0" smtClean="0">
                <a:solidFill>
                  <a:schemeClr val="tx1"/>
                </a:solidFill>
                <a:effectLst/>
                <a:latin typeface="+mn-lt"/>
                <a:ea typeface="+mn-ea"/>
                <a:cs typeface="+mn-cs"/>
              </a:rPr>
              <a:t>The name ‘Intel Inside’ became one of the first trademarks in the electrical component industry. This campaign focused the entire organization around the brand and created a highly effective advertising campaign. The Intel Inside campaign aimed to ‘educate both the retail sales associates and the customers about the value of Intel microprocessors, and to explain to them the differences between the microprocessors’—without the technical jargon.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Within just a few years, Intel had successfully created a sense that any computer sold without the “Intel Inside” logo was inferior in quality.</a:t>
            </a:r>
          </a:p>
          <a:p>
            <a:r>
              <a:rPr lang="en-US" sz="1200" kern="1200" dirty="0" smtClean="0">
                <a:solidFill>
                  <a:schemeClr val="tx1"/>
                </a:solidFill>
                <a:effectLst/>
                <a:latin typeface="+mn-lt"/>
                <a:ea typeface="+mn-ea"/>
                <a:cs typeface="+mn-cs"/>
              </a:rPr>
              <a:t>When making allocation decisions across different marketing communication formats, in the pursuit of key brand-building objectives, it also can be helpful to understand how customers process information and are persuaded to change their behavior. Across the many and varied models of communication and information processing, most of them can be broken down into six steps that customers must pass through to be persuaded by the different communication formats:</a:t>
            </a:r>
          </a:p>
          <a:p>
            <a:pPr lvl="0"/>
            <a:r>
              <a:rPr lang="en-US" sz="1200" kern="1200" dirty="0" smtClean="0">
                <a:solidFill>
                  <a:schemeClr val="tx1"/>
                </a:solidFill>
                <a:effectLst/>
                <a:latin typeface="+mn-lt"/>
                <a:ea typeface="+mn-ea"/>
                <a:cs typeface="+mn-cs"/>
              </a:rPr>
              <a:t>The customer must be </a:t>
            </a:r>
            <a:r>
              <a:rPr lang="en-US" sz="1200" b="1" i="1" kern="1200" dirty="0" smtClean="0">
                <a:solidFill>
                  <a:schemeClr val="tx1"/>
                </a:solidFill>
                <a:effectLst/>
                <a:latin typeface="+mn-lt"/>
                <a:ea typeface="+mn-ea"/>
                <a:cs typeface="+mn-cs"/>
              </a:rPr>
              <a:t>exposed</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communication message, whether that means hearing or seeing it. </a:t>
            </a:r>
          </a:p>
          <a:p>
            <a:pPr lvl="0"/>
            <a:r>
              <a:rPr lang="en-US" sz="1200" kern="1200" dirty="0" smtClean="0">
                <a:solidFill>
                  <a:schemeClr val="tx1"/>
                </a:solidFill>
                <a:effectLst/>
                <a:latin typeface="+mn-lt"/>
                <a:ea typeface="+mn-ea"/>
                <a:cs typeface="+mn-cs"/>
              </a:rPr>
              <a:t>The message needs to capture customers’ </a:t>
            </a:r>
            <a:r>
              <a:rPr lang="en-US" sz="1200" b="1" i="1" kern="1200" dirty="0" smtClean="0">
                <a:solidFill>
                  <a:schemeClr val="tx1"/>
                </a:solidFill>
                <a:effectLst/>
                <a:latin typeface="+mn-lt"/>
                <a:ea typeface="+mn-ea"/>
                <a:cs typeface="+mn-cs"/>
              </a:rPr>
              <a:t>attention,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that they receive it. </a:t>
            </a:r>
          </a:p>
          <a:p>
            <a:pPr lvl="0"/>
            <a:r>
              <a:rPr lang="en-US" sz="1200" kern="1200" dirty="0" smtClean="0">
                <a:solidFill>
                  <a:schemeClr val="tx1"/>
                </a:solidFill>
                <a:effectLst/>
                <a:latin typeface="+mn-lt"/>
                <a:ea typeface="+mn-ea"/>
                <a:cs typeface="+mn-cs"/>
              </a:rPr>
              <a:t>The customer must </a:t>
            </a:r>
            <a:r>
              <a:rPr lang="en-US" sz="1200" b="1" i="1" kern="1200" dirty="0" smtClean="0">
                <a:solidFill>
                  <a:schemeClr val="tx1"/>
                </a:solidFill>
                <a:effectLst/>
                <a:latin typeface="+mn-lt"/>
                <a:ea typeface="+mn-ea"/>
                <a:cs typeface="+mn-cs"/>
              </a:rPr>
              <a:t>understand</a:t>
            </a:r>
            <a:r>
              <a:rPr lang="en-US" sz="1200" kern="1200" dirty="0" smtClean="0">
                <a:solidFill>
                  <a:schemeClr val="tx1"/>
                </a:solidFill>
                <a:effectLst/>
                <a:latin typeface="+mn-lt"/>
                <a:ea typeface="+mn-ea"/>
                <a:cs typeface="+mn-cs"/>
              </a:rPr>
              <a:t> the desired marketing message. </a:t>
            </a:r>
          </a:p>
          <a:p>
            <a:pPr lvl="0"/>
            <a:r>
              <a:rPr lang="en-US" sz="1200" kern="1200" dirty="0" smtClean="0">
                <a:solidFill>
                  <a:schemeClr val="tx1"/>
                </a:solidFill>
                <a:effectLst/>
                <a:latin typeface="+mn-lt"/>
                <a:ea typeface="+mn-ea"/>
                <a:cs typeface="+mn-cs"/>
              </a:rPr>
              <a:t>The customer needs to develop favorable </a:t>
            </a:r>
            <a:r>
              <a:rPr lang="en-US" sz="1200" b="1" i="1" kern="1200" dirty="0" smtClean="0">
                <a:solidFill>
                  <a:schemeClr val="tx1"/>
                </a:solidFill>
                <a:effectLst/>
                <a:latin typeface="+mn-lt"/>
                <a:ea typeface="+mn-ea"/>
                <a:cs typeface="+mn-cs"/>
              </a:rPr>
              <a:t>attitudes</a:t>
            </a:r>
            <a:r>
              <a:rPr lang="en-US" sz="1200" kern="1200" dirty="0" smtClean="0">
                <a:solidFill>
                  <a:schemeClr val="tx1"/>
                </a:solidFill>
                <a:effectLst/>
                <a:latin typeface="+mn-lt"/>
                <a:ea typeface="+mn-ea"/>
                <a:cs typeface="+mn-cs"/>
              </a:rPr>
              <a:t> toward the message. </a:t>
            </a:r>
          </a:p>
          <a:p>
            <a:pPr lvl="0"/>
            <a:r>
              <a:rPr lang="en-US" sz="1200" kern="1200" dirty="0" smtClean="0">
                <a:solidFill>
                  <a:schemeClr val="tx1"/>
                </a:solidFill>
                <a:effectLst/>
                <a:latin typeface="+mn-lt"/>
                <a:ea typeface="+mn-ea"/>
                <a:cs typeface="+mn-cs"/>
              </a:rPr>
              <a:t>The customer must generate </a:t>
            </a:r>
            <a:r>
              <a:rPr lang="en-US" sz="1200" b="1" i="1" kern="1200" dirty="0" smtClean="0">
                <a:solidFill>
                  <a:schemeClr val="tx1"/>
                </a:solidFill>
                <a:effectLst/>
                <a:latin typeface="+mn-lt"/>
                <a:ea typeface="+mn-ea"/>
                <a:cs typeface="+mn-cs"/>
              </a:rPr>
              <a:t>intentions</a:t>
            </a:r>
            <a:r>
              <a:rPr lang="en-US" sz="1200" kern="1200" dirty="0" smtClean="0">
                <a:solidFill>
                  <a:schemeClr val="tx1"/>
                </a:solidFill>
                <a:effectLst/>
                <a:latin typeface="+mn-lt"/>
                <a:ea typeface="+mn-ea"/>
                <a:cs typeface="+mn-cs"/>
              </a:rPr>
              <a:t> to act, in accordance with the information in the communication message. </a:t>
            </a:r>
          </a:p>
          <a:p>
            <a:pPr lvl="0"/>
            <a:r>
              <a:rPr lang="en-US" sz="1200" kern="1200" dirty="0" smtClean="0">
                <a:solidFill>
                  <a:schemeClr val="tx1"/>
                </a:solidFill>
                <a:effectLst/>
                <a:latin typeface="+mn-lt"/>
                <a:ea typeface="+mn-ea"/>
                <a:cs typeface="+mn-cs"/>
              </a:rPr>
              <a:t>The person then must actually </a:t>
            </a:r>
            <a:r>
              <a:rPr lang="en-US" sz="1200" b="1" i="1" kern="1200" dirty="0" smtClean="0">
                <a:solidFill>
                  <a:schemeClr val="tx1"/>
                </a:solidFill>
                <a:effectLst/>
                <a:latin typeface="+mn-lt"/>
                <a:ea typeface="+mn-ea"/>
                <a:cs typeface="+mn-cs"/>
              </a:rPr>
              <a:t>behave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desired way. </a:t>
            </a:r>
          </a:p>
          <a:p>
            <a:r>
              <a:rPr lang="en-US" sz="1200" kern="1200" dirty="0" smtClean="0">
                <a:solidFill>
                  <a:schemeClr val="tx1"/>
                </a:solidFill>
                <a:effectLst/>
                <a:latin typeface="+mn-lt"/>
                <a:ea typeface="+mn-ea"/>
                <a:cs typeface="+mn-cs"/>
              </a:rPr>
              <a:t>This six-step process sometimes is simplified as the “think </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feel </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act” model, which aligns well with the process for building brand equity. </a:t>
            </a:r>
          </a:p>
          <a:p>
            <a:r>
              <a:rPr lang="en-US" sz="1200" kern="1200" dirty="0" smtClean="0">
                <a:solidFill>
                  <a:schemeClr val="tx1"/>
                </a:solidFill>
                <a:effectLst/>
                <a:latin typeface="+mn-lt"/>
                <a:ea typeface="+mn-ea"/>
                <a:cs typeface="+mn-cs"/>
              </a:rPr>
              <a:t>The intuition behind IMC is that super-additive benefits accrue across communication vehicles. Consumers view multiple media in bits and pieces, but they also frequently see advertising from the same firm across multiple media channels. Seeing an advertisement from the same firm in a new medium can induce memory reinforcement effects, such that the consumer remembers the previous advertisement because he or she has seen the second advertisement. The purchase of the firm’s product then is due to the joint persuasiveness of both advertisements. The first advertising medium’s effectiveness increases, due to the presence of the second medium (and vice versa), which means the integrated message is more powerful than both messages working individually. A key characteristic of effective IMC thus is the </a:t>
            </a:r>
            <a:r>
              <a:rPr lang="en-US" sz="1200" i="1" kern="1200" dirty="0" smtClean="0">
                <a:solidFill>
                  <a:schemeClr val="tx1"/>
                </a:solidFill>
                <a:effectLst/>
                <a:latin typeface="+mn-lt"/>
                <a:ea typeface="+mn-ea"/>
                <a:cs typeface="+mn-cs"/>
              </a:rPr>
              <a:t>consistency</a:t>
            </a:r>
            <a:r>
              <a:rPr lang="en-US" sz="1200" kern="1200" dirty="0" smtClean="0">
                <a:solidFill>
                  <a:schemeClr val="tx1"/>
                </a:solidFill>
                <a:effectLst/>
                <a:latin typeface="+mn-lt"/>
                <a:ea typeface="+mn-ea"/>
                <a:cs typeface="+mn-cs"/>
              </a:rPr>
              <a:t> of the message across formats and time. That is, each marketing communication format has it own specific strengths, but a deep and broad awareness of the brand and links from the customer to the brand require congruency and a lack of conflict. Otherwise, marketing expenditures will cancel each other out and leave customers unsure of the brand’s actual positioning. For example, noting research that suggested its customers wanted a high-end burger, McDonalds launched the “Arch Deluxe,” a burger “with the grown-up taste.” It sought to convey a brand image of sophistication and refinement—images that conflicted with McDonald’s existing, and powerful, brand, which was built on convenience. The complexity associated with imagining a new line of “sophisticated” products confused customers who understood the simplicity of the McDonald’s brand. After spending more than $100 million on advertising, McDonald’s quietly pulled the Arch Deluxe.</a:t>
            </a:r>
          </a:p>
        </p:txBody>
      </p:sp>
      <p:sp>
        <p:nvSpPr>
          <p:cNvPr id="4" name="Slide Number Placeholder 3"/>
          <p:cNvSpPr>
            <a:spLocks noGrp="1"/>
          </p:cNvSpPr>
          <p:nvPr>
            <p:ph type="sldNum" sz="quarter" idx="10"/>
          </p:nvPr>
        </p:nvSpPr>
        <p:spPr/>
        <p:txBody>
          <a:bodyPr/>
          <a:lstStyle/>
          <a:p>
            <a:fld id="{99481517-11CD-1043-936A-823C17956EDF}" type="slidenum">
              <a:rPr lang="en-US" smtClean="0"/>
              <a:t>27</a:t>
            </a:fld>
            <a:endParaRPr lang="en-US"/>
          </a:p>
        </p:txBody>
      </p:sp>
    </p:spTree>
    <p:extLst>
      <p:ext uri="{BB962C8B-B14F-4D97-AF65-F5344CB8AC3E}">
        <p14:creationId xmlns:p14="http://schemas.microsoft.com/office/powerpoint/2010/main" val="369056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1340093F-AB88-43F9-B83A-DC09E274AF86}" type="slidenum">
              <a:rPr lang="en-US"/>
              <a:pPr/>
              <a:t>4</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r>
              <a:rPr lang="en-US" dirty="0" smtClean="0"/>
              <a:t>Compare B2B and B2C</a:t>
            </a:r>
          </a:p>
        </p:txBody>
      </p:sp>
    </p:spTree>
    <p:extLst>
      <p:ext uri="{BB962C8B-B14F-4D97-AF65-F5344CB8AC3E}">
        <p14:creationId xmlns:p14="http://schemas.microsoft.com/office/powerpoint/2010/main" val="126227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Turkish Airlines has been investing in sponsorship agreements and advertisements in order to expand its brand visibility among the target audience while emphasizing its global reach. Its advertisement titled “Kobe vs. </a:t>
            </a:r>
            <a:r>
              <a:rPr lang="en-US" sz="1200" b="0" i="0" u="none" strike="noStrike" kern="1200" baseline="0" dirty="0" err="1" smtClean="0">
                <a:solidFill>
                  <a:schemeClr val="tx1"/>
                </a:solidFill>
                <a:latin typeface="+mn-lt"/>
                <a:ea typeface="+mn-ea"/>
                <a:cs typeface="+mn-cs"/>
              </a:rPr>
              <a:t>Messi</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Selfie</a:t>
            </a:r>
            <a:r>
              <a:rPr lang="en-US" sz="1200" b="0" i="0" u="none" strike="noStrike" kern="1200" baseline="0" dirty="0" smtClean="0">
                <a:solidFill>
                  <a:schemeClr val="tx1"/>
                </a:solidFill>
                <a:latin typeface="+mn-lt"/>
                <a:ea typeface="+mn-ea"/>
                <a:cs typeface="+mn-cs"/>
              </a:rPr>
              <a:t> Shootout” has been viewed more than 100 million times on YouTube, and was named the advertisement of the decade in 2013.</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28</a:t>
            </a:fld>
            <a:endParaRPr lang="en-US"/>
          </a:p>
        </p:txBody>
      </p:sp>
    </p:spTree>
    <p:extLst>
      <p:ext uri="{BB962C8B-B14F-4D97-AF65-F5344CB8AC3E}">
        <p14:creationId xmlns:p14="http://schemas.microsoft.com/office/powerpoint/2010/main" val="3420549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30</a:t>
            </a:fld>
            <a:endParaRPr lang="en-US"/>
          </a:p>
        </p:txBody>
      </p:sp>
    </p:spTree>
    <p:extLst>
      <p:ext uri="{BB962C8B-B14F-4D97-AF65-F5344CB8AC3E}">
        <p14:creationId xmlns:p14="http://schemas.microsoft.com/office/powerpoint/2010/main" val="248217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31</a:t>
            </a:fld>
            <a:endParaRPr lang="en-US"/>
          </a:p>
        </p:txBody>
      </p:sp>
    </p:spTree>
    <p:extLst>
      <p:ext uri="{BB962C8B-B14F-4D97-AF65-F5344CB8AC3E}">
        <p14:creationId xmlns:p14="http://schemas.microsoft.com/office/powerpoint/2010/main" val="2482176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95FF4-7508-4CE4-AC5A-65827564D488}" type="slidenum">
              <a:rPr lang="en-US" smtClean="0"/>
              <a:t>32</a:t>
            </a:fld>
            <a:endParaRPr lang="en-US"/>
          </a:p>
        </p:txBody>
      </p:sp>
    </p:spTree>
    <p:extLst>
      <p:ext uri="{BB962C8B-B14F-4D97-AF65-F5344CB8AC3E}">
        <p14:creationId xmlns:p14="http://schemas.microsoft.com/office/powerpoint/2010/main" val="2482176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Investments in building a firm’s brand awareness and image in customers’ minds represent a strong barrier to competitive attacks and often provide the initial market-based SCA for a firm. </a:t>
            </a:r>
          </a:p>
          <a:p>
            <a:pPr lvl="0"/>
            <a:r>
              <a:rPr lang="en-US" sz="1200" kern="1200" dirty="0" smtClean="0">
                <a:solidFill>
                  <a:schemeClr val="tx1"/>
                </a:solidFill>
                <a:effectLst/>
                <a:latin typeface="+mn-lt"/>
                <a:ea typeface="+mn-ea"/>
                <a:cs typeface="+mn-cs"/>
              </a:rPr>
              <a:t>The associative network memory model argues that the mind is a network of nodes and connecting links. The key characteristics of a brand that influence brand equity can be captured as nodes and linkages. </a:t>
            </a:r>
          </a:p>
          <a:p>
            <a:pPr lvl="0"/>
            <a:r>
              <a:rPr lang="en-US" sz="1200" kern="1200" dirty="0" smtClean="0">
                <a:solidFill>
                  <a:schemeClr val="tx1"/>
                </a:solidFill>
                <a:effectLst/>
                <a:latin typeface="+mn-lt"/>
                <a:ea typeface="+mn-ea"/>
                <a:cs typeface="+mn-cs"/>
              </a:rPr>
              <a:t>Brands change how people think, often below a conscious level. Perceptions of brands even can change customers’ actual experiences (e.g., making beer taste better).</a:t>
            </a:r>
          </a:p>
          <a:p>
            <a:pPr lvl="0"/>
            <a:r>
              <a:rPr lang="en-US" sz="1200" kern="1200" dirty="0" smtClean="0">
                <a:solidFill>
                  <a:schemeClr val="tx1"/>
                </a:solidFill>
                <a:effectLst/>
                <a:latin typeface="+mn-lt"/>
                <a:ea typeface="+mn-ea"/>
                <a:cs typeface="+mn-cs"/>
              </a:rPr>
              <a:t>Benefits from strong brand equity include sales, profit enhancement, and loyalty effects. </a:t>
            </a:r>
          </a:p>
          <a:p>
            <a:pPr lvl="0"/>
            <a:r>
              <a:rPr lang="en-US" sz="1200" kern="1200" dirty="0" smtClean="0">
                <a:solidFill>
                  <a:schemeClr val="tx1"/>
                </a:solidFill>
                <a:effectLst/>
                <a:latin typeface="+mn-lt"/>
                <a:ea typeface="+mn-ea"/>
                <a:cs typeface="+mn-cs"/>
              </a:rPr>
              <a:t>Key branding elements include the brand objective, brand awareness, brand relative advantage, brand sustainability, brand image, and brand identity.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81517-11CD-1043-936A-823C17956EDF}" type="slidenum">
              <a:rPr lang="en-US" smtClean="0"/>
              <a:t>34</a:t>
            </a:fld>
            <a:endParaRPr lang="en-US"/>
          </a:p>
        </p:txBody>
      </p:sp>
    </p:spTree>
    <p:extLst>
      <p:ext uri="{BB962C8B-B14F-4D97-AF65-F5344CB8AC3E}">
        <p14:creationId xmlns:p14="http://schemas.microsoft.com/office/powerpoint/2010/main" val="75715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Brand architecture defines the rationale and structure that link the firm, its products, and its product and/or brand extensions. It defines how the brand is used at different levels across the organization. Noting the range of brand architecture structures available, firms must make strategic decisions, based on their branding strategy. </a:t>
            </a:r>
          </a:p>
          <a:p>
            <a:pPr lvl="0"/>
            <a:r>
              <a:rPr lang="en-US" sz="1200" kern="1200" dirty="0" smtClean="0">
                <a:solidFill>
                  <a:schemeClr val="tx1"/>
                </a:solidFill>
                <a:effectLst/>
                <a:latin typeface="+mn-lt"/>
                <a:ea typeface="+mn-ea"/>
                <a:cs typeface="+mn-cs"/>
              </a:rPr>
              <a:t>Brand extensions can leverage existing brands as line or category extensions. </a:t>
            </a:r>
          </a:p>
          <a:p>
            <a:pPr lvl="0"/>
            <a:r>
              <a:rPr lang="en-US" sz="1200" kern="1200" dirty="0" smtClean="0">
                <a:solidFill>
                  <a:schemeClr val="tx1"/>
                </a:solidFill>
                <a:effectLst/>
                <a:latin typeface="+mn-lt"/>
                <a:ea typeface="+mn-ea"/>
                <a:cs typeface="+mn-cs"/>
              </a:rPr>
              <a:t>The three steps to building brand equity are: building a high level of brand awareness, linking the brand name to the brand’s points of parity and difference, and building a deep emotional connection or “relationship” between the brand and targeted customers.</a:t>
            </a:r>
          </a:p>
          <a:p>
            <a:pPr lvl="0"/>
            <a:r>
              <a:rPr lang="en-US" sz="1200" kern="1200" dirty="0" smtClean="0">
                <a:solidFill>
                  <a:schemeClr val="tx1"/>
                </a:solidFill>
                <a:effectLst/>
                <a:latin typeface="+mn-lt"/>
                <a:ea typeface="+mn-ea"/>
                <a:cs typeface="+mn-cs"/>
              </a:rPr>
              <a:t>Integrated marketing communication (IMC) is a process for sharing relevant, consistent marketing messages with consumers, across a variety of formats, including advertising, sales promotion, public relations, events and experiential marketing, direct and interactive marketing, word of mouth, and personal selling.</a:t>
            </a:r>
          </a:p>
          <a:p>
            <a:pPr lvl="0"/>
            <a:r>
              <a:rPr lang="en-US" sz="1200" kern="1200" dirty="0" smtClean="0">
                <a:solidFill>
                  <a:schemeClr val="tx1"/>
                </a:solidFill>
                <a:effectLst/>
                <a:latin typeface="+mn-lt"/>
                <a:ea typeface="+mn-ea"/>
                <a:cs typeface="+mn-cs"/>
              </a:rPr>
              <a:t>To understand and measure brand equity, firms use qualitative and quantitative assessments of their brand’s health, which helps them identify areas for improvement.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35</a:t>
            </a:fld>
            <a:endParaRPr lang="en-US"/>
          </a:p>
        </p:txBody>
      </p:sp>
    </p:spTree>
    <p:extLst>
      <p:ext uri="{BB962C8B-B14F-4D97-AF65-F5344CB8AC3E}">
        <p14:creationId xmlns:p14="http://schemas.microsoft.com/office/powerpoint/2010/main" val="278991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Brands as SCA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First Principle of marketing theory focuses on the importance of building and maintaining barriers to competitive attacks, or sustainable competitive advantages (SCA), because competitors are continually reacting to any firm’s success. Without these barriers or SCA, competitors ultimately undermine the firm’s business, taking its customers and damaging its financial performance. Investments to build brand awareness and brand images among customers can produce a strong competitive barrier. Such brand-related benefits often are the initial market-based SCA for a firm, because they stem directly from the firm’s strategic positioning and the overall marketing for all the company’s offerings. That is, the positioning statements generated in relation to MP#1 and MP#2 provide key information that help the firm design its brand message to make target customers aware of the brand and how it continues to meet their needs over time. </a:t>
            </a:r>
          </a:p>
          <a:p>
            <a:r>
              <a:rPr lang="en-US" sz="1200" kern="1200" dirty="0" smtClean="0">
                <a:solidFill>
                  <a:schemeClr val="tx1"/>
                </a:solidFill>
                <a:effectLst/>
                <a:latin typeface="+mn-lt"/>
                <a:ea typeface="+mn-ea"/>
                <a:cs typeface="+mn-cs"/>
              </a:rPr>
              <a:t>Customers’ awareness of, knowledge about, and behaviors in response to a brand generate the firm’s brand equity, one of the three major components of the customer equity stack, along with offering and relationship equities (Chapter 4). </a:t>
            </a:r>
            <a:r>
              <a:rPr lang="en-US" sz="1200" b="1" i="1" kern="1200" dirty="0" smtClean="0">
                <a:solidFill>
                  <a:schemeClr val="tx1"/>
                </a:solidFill>
                <a:effectLst/>
                <a:latin typeface="+mn-lt"/>
                <a:ea typeface="+mn-ea"/>
                <a:cs typeface="+mn-cs"/>
              </a:rPr>
              <a:t>Brand equity</a:t>
            </a:r>
            <a:r>
              <a:rPr lang="en-US" sz="1200" kern="1200" dirty="0" smtClean="0">
                <a:solidFill>
                  <a:schemeClr val="tx1"/>
                </a:solidFill>
                <a:effectLst/>
                <a:latin typeface="+mn-lt"/>
                <a:ea typeface="+mn-ea"/>
                <a:cs typeface="+mn-cs"/>
              </a:rPr>
              <a:t> is the set of assets and liabilities linked to a brand, its name, and its symbol, which add to or subtract from the value provided by the firm’s offering and relationships. For a firm, brand equity equals the sum of all the customer lifetime value (CLV) associated with all future and existing customers that can be attributed to the firm’s brand. Brands can influence consumers’ behavior, and brand equity captures the value of those behaviors to the firm. </a:t>
            </a:r>
          </a:p>
          <a:p>
            <a:r>
              <a:rPr lang="en-US" sz="1200" kern="1200" dirty="0" smtClean="0">
                <a:solidFill>
                  <a:schemeClr val="tx1"/>
                </a:solidFill>
                <a:effectLst/>
                <a:latin typeface="+mn-lt"/>
                <a:ea typeface="+mn-ea"/>
                <a:cs typeface="+mn-cs"/>
              </a:rPr>
              <a:t>Thus, brand equity “lies in the mind of the customer,” which means that it is difficult for competitors to copy it, adding to the sustainability of brand-based barriers. But this status also makes it hard for firms to adapt or change their brand identity. Apple could not rapidly gain a reputation as a low-price provider of basic computers for example, because the strength of its identity as a higher priced, innovative brand is firmly entrenched. If the power of brands as SCA thus depends on the minds of customers, then an important question emerges: How does an individual consumer’s mind process brand information? Understanding the brand-building process, as it takes place among consumers, can provide insights into many different brand-building strategies that firms might adopt, including which ones are most effective and why each strategy works best in any particular situation.</a:t>
            </a:r>
          </a:p>
        </p:txBody>
      </p:sp>
      <p:sp>
        <p:nvSpPr>
          <p:cNvPr id="4" name="Slide Number Placeholder 3"/>
          <p:cNvSpPr>
            <a:spLocks noGrp="1"/>
          </p:cNvSpPr>
          <p:nvPr>
            <p:ph type="sldNum" sz="quarter" idx="10"/>
          </p:nvPr>
        </p:nvSpPr>
        <p:spPr/>
        <p:txBody>
          <a:bodyPr/>
          <a:lstStyle/>
          <a:p>
            <a:fld id="{99481517-11CD-1043-936A-823C17956EDF}" type="slidenum">
              <a:rPr lang="en-US" smtClean="0"/>
              <a:t>5</a:t>
            </a:fld>
            <a:endParaRPr lang="en-US"/>
          </a:p>
        </p:txBody>
      </p:sp>
    </p:spTree>
    <p:extLst>
      <p:ext uri="{BB962C8B-B14F-4D97-AF65-F5344CB8AC3E}">
        <p14:creationId xmlns:p14="http://schemas.microsoft.com/office/powerpoint/2010/main" val="89694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Associative Network Memory Model of Brand Equity</a:t>
            </a:r>
            <a:r>
              <a:rPr lang="en-US" sz="1200" kern="1200" dirty="0" smtClean="0">
                <a:solidFill>
                  <a:schemeClr val="tx1"/>
                </a:solidFill>
                <a:effectLst/>
                <a:latin typeface="+mn-lt"/>
                <a:ea typeface="+mn-ea"/>
                <a:cs typeface="+mn-cs"/>
              </a:rPr>
              <a:t>. A leading psychological model describes how brands work. The </a:t>
            </a:r>
            <a:r>
              <a:rPr lang="en-US" sz="1200" i="1" kern="1200" dirty="0" smtClean="0">
                <a:solidFill>
                  <a:schemeClr val="tx1"/>
                </a:solidFill>
                <a:effectLst/>
                <a:latin typeface="+mn-lt"/>
                <a:ea typeface="+mn-ea"/>
                <a:cs typeface="+mn-cs"/>
              </a:rPr>
              <a:t>associative network memory model</a:t>
            </a:r>
            <a:r>
              <a:rPr lang="en-US" sz="1200" kern="1200" dirty="0" smtClean="0">
                <a:solidFill>
                  <a:schemeClr val="tx1"/>
                </a:solidFill>
                <a:effectLst/>
                <a:latin typeface="+mn-lt"/>
                <a:ea typeface="+mn-ea"/>
                <a:cs typeface="+mn-cs"/>
              </a:rPr>
              <a:t> argues that the human mind is a network of nodes and connecting links. The key characteristics of a brand, which influence its brand equity, are captured as nodes and linkages. Specifically, </a:t>
            </a:r>
            <a:r>
              <a:rPr lang="en-US" sz="1200" b="1" i="1" kern="1200" dirty="0" smtClean="0">
                <a:solidFill>
                  <a:schemeClr val="tx1"/>
                </a:solidFill>
                <a:effectLst/>
                <a:latin typeface="+mn-lt"/>
                <a:ea typeface="+mn-ea"/>
                <a:cs typeface="+mn-cs"/>
              </a:rPr>
              <a:t>brand awareness </a:t>
            </a:r>
            <a:r>
              <a:rPr lang="en-US" sz="1200" kern="1200" dirty="0" smtClean="0">
                <a:solidFill>
                  <a:schemeClr val="tx1"/>
                </a:solidFill>
                <a:effectLst/>
                <a:latin typeface="+mn-lt"/>
                <a:ea typeface="+mn-ea"/>
                <a:cs typeface="+mn-cs"/>
              </a:rPr>
              <a:t>or</a:t>
            </a:r>
            <a:r>
              <a:rPr lang="en-US" sz="1200" b="1" i="1" kern="1200" dirty="0" smtClean="0">
                <a:solidFill>
                  <a:schemeClr val="tx1"/>
                </a:solidFill>
                <a:effectLst/>
                <a:latin typeface="+mn-lt"/>
                <a:ea typeface="+mn-ea"/>
                <a:cs typeface="+mn-cs"/>
              </a:rPr>
              <a:t> familiarity</a:t>
            </a:r>
            <a:r>
              <a:rPr lang="en-US" sz="1200" kern="1200" dirty="0" smtClean="0">
                <a:solidFill>
                  <a:schemeClr val="tx1"/>
                </a:solidFill>
                <a:effectLst/>
                <a:latin typeface="+mn-lt"/>
                <a:ea typeface="+mn-ea"/>
                <a:cs typeface="+mn-cs"/>
              </a:rPr>
              <a:t>, which reflects the customer’s ability to identify a brand, is indicated by the size or strength of the node for that memory, as shown in Figure 5.2. It is often measured using aided and unaided recall tasks. </a:t>
            </a:r>
            <a:r>
              <a:rPr lang="en-US" sz="1200" b="1" i="1" kern="1200" dirty="0" smtClean="0">
                <a:solidFill>
                  <a:schemeClr val="tx1"/>
                </a:solidFill>
                <a:effectLst/>
                <a:latin typeface="+mn-lt"/>
                <a:ea typeface="+mn-ea"/>
                <a:cs typeface="+mn-cs"/>
              </a:rPr>
              <a:t>Brand image</a:t>
            </a:r>
            <a:r>
              <a:rPr lang="en-US" sz="1200" kern="1200" dirty="0" smtClean="0">
                <a:solidFill>
                  <a:schemeClr val="tx1"/>
                </a:solidFill>
                <a:effectLst/>
                <a:latin typeface="+mn-lt"/>
                <a:ea typeface="+mn-ea"/>
                <a:cs typeface="+mn-cs"/>
              </a:rPr>
              <a:t>, or customers’ perceptions and associations with the brand, are represented by the links of the brand name node to other informational nodes in the model. Unique linkages to a brand name capture the brand’s identity and differential (dis)advantage, relative to its competitors. The thickness of a line between two nodes represents the strength of the association between these two memories in a consumer’s mind. </a:t>
            </a:r>
          </a:p>
          <a:p>
            <a:r>
              <a:rPr lang="en-US" sz="1200" kern="1200" dirty="0" smtClean="0">
                <a:solidFill>
                  <a:schemeClr val="tx1"/>
                </a:solidFill>
                <a:effectLst/>
                <a:latin typeface="+mn-lt"/>
                <a:ea typeface="+mn-ea"/>
                <a:cs typeface="+mn-cs"/>
              </a:rPr>
              <a:t>A firm has many ways to strengthen or build positive linkages to a brand node, to ensure that the brand identity matches the ideal positioning in a target market. For example, Figure 5.2 represents an associative network memory model for a potential customer of BMW automobiles; the size of the BMW node represents a particular customer’s awareness of BMW. The more often a customer is exposed to BMW advertisements, riding in a friend’s BMW, or just seeing models on the road, the stronger BMW’s brand node becomes (i.e., it grows in size). Firms can measure the awareness of their brands by asking targeted customers to name 3 to 5 cars (unaided recall), or they can offer a list of 20 cars and ask customers to select the 3–5 that they are most familiar with (aided recall). Brand awareness is the frequency BMW with which is named. </a:t>
            </a:r>
          </a:p>
          <a:p>
            <a:r>
              <a:rPr lang="en-US" sz="1200" kern="1200" dirty="0" smtClean="0">
                <a:solidFill>
                  <a:schemeClr val="tx1"/>
                </a:solidFill>
                <a:effectLst/>
                <a:latin typeface="+mn-lt"/>
                <a:ea typeface="+mn-ea"/>
                <a:cs typeface="+mn-cs"/>
              </a:rPr>
              <a:t>If BMW’s marketing department wants to build more linkages with this node, it could pay to have James Bond drive a BMW in a movie, establishing a link between BMW and the James Bond node, as well as Bond’s existing linkages (e.g., sophisticated, ladies’ man, athletic), as shown in Figure 5.2. A movie placement can be very effective, because this single marketing move can link a constellation of characteristics to the central brand node, which would be more difficult to achieve through traditional television or print advertisements. In addition, movie placements often make these links more subtly, so (as long as they are not too heavy-handed) they can avoid the reactance and skepticism that customers often feel toward obvious paid advertising. But as Figure 5.2 shows, other product design features and tag lines (e.g., “Ultimate Driving Machine”) can be linked to the brand node using more traditional marketing strategies. </a:t>
            </a:r>
          </a:p>
          <a:p>
            <a:r>
              <a:rPr lang="en-US" sz="1200" kern="1200" dirty="0" smtClean="0">
                <a:solidFill>
                  <a:schemeClr val="tx1"/>
                </a:solidFill>
                <a:effectLst/>
                <a:latin typeface="+mn-lt"/>
                <a:ea typeface="+mn-ea"/>
                <a:cs typeface="+mn-cs"/>
              </a:rPr>
              <a:t>In the network memory model, brand strategy involves first building awareness to provide an anchor point, then building linkages to positive, unique memory nodes to establish an identity that matches target customers’ needs in a cost-efficient manner. When a customer sees (hears, touches) the brand name, it activates that brand node, leading to the cascading activation of other connected nodes—as long as strong linkages exist—which create the customer’s brand experience. Prior research has shown that these linkages can activate a wide range of cognitive and emotional responses.</a:t>
            </a:r>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8049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7</a:t>
            </a:fld>
            <a:endParaRPr lang="en-US"/>
          </a:p>
        </p:txBody>
      </p:sp>
    </p:spTree>
    <p:extLst>
      <p:ext uri="{BB962C8B-B14F-4D97-AF65-F5344CB8AC3E}">
        <p14:creationId xmlns:p14="http://schemas.microsoft.com/office/powerpoint/2010/main" val="118291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Benefits from Brand Equity. </a:t>
            </a:r>
            <a:r>
              <a:rPr lang="en-US" sz="1200" kern="1200" dirty="0" smtClean="0">
                <a:solidFill>
                  <a:schemeClr val="tx1"/>
                </a:solidFill>
                <a:effectLst/>
                <a:latin typeface="+mn-lt"/>
                <a:ea typeface="+mn-ea"/>
                <a:cs typeface="+mn-cs"/>
              </a:rPr>
              <a:t>There are many benefits of building brand equity; together, these benefits ultimately can improve a firm’s sales, reduce its costs, and make it more difficult for competitors to encroach on the firm’s business. Brands change how people think, though often at a level below their conscious awareness, which makes it very difficult for customers to ignore brand effects. For example, one classic experiment shows that the taste of beer differs when the customer knows the brand of the beer she or he is drinking. Customers are not just repeating the brand messaging; the beer actually tastes different when linked to a brand name. Because brand identification activates a brand node associated with that beer, it spreads across other strongly linked nodes in the drinker’s memory network. Thus, the part of the brain that processes taste receives input from both the customer’s taste buds and the brand’s memory network. These two inputs then merge to establish the customer’s taste perceptions. Therefore, a key benefit is that </a:t>
            </a:r>
            <a:r>
              <a:rPr lang="en-US" sz="1200" i="1" kern="1200" dirty="0" smtClean="0">
                <a:solidFill>
                  <a:schemeClr val="tx1"/>
                </a:solidFill>
                <a:effectLst/>
                <a:latin typeface="+mn-lt"/>
                <a:ea typeface="+mn-ea"/>
                <a:cs typeface="+mn-cs"/>
              </a:rPr>
              <a:t>brands can change customers’ actual experiences</a:t>
            </a:r>
            <a:r>
              <a:rPr lang="en-US" sz="1200" kern="1200" dirty="0" smtClean="0">
                <a:solidFill>
                  <a:schemeClr val="tx1"/>
                </a:solidFill>
                <a:effectLst/>
                <a:latin typeface="+mn-lt"/>
                <a:ea typeface="+mn-ea"/>
                <a:cs typeface="+mn-cs"/>
              </a:rPr>
              <a:t>. They can change the taste of food or drink, the excitement of driving a car, the comfort felt in a coffee shop, and the visual appeal of diamond jewelry.</a:t>
            </a:r>
          </a:p>
          <a:p>
            <a:r>
              <a:rPr lang="en-US" sz="1200" kern="1200" dirty="0" smtClean="0">
                <a:solidFill>
                  <a:schemeClr val="tx1"/>
                </a:solidFill>
                <a:effectLst/>
                <a:latin typeface="+mn-lt"/>
                <a:ea typeface="+mn-ea"/>
                <a:cs typeface="+mn-cs"/>
              </a:rPr>
              <a:t>Most benefits from strong brands are associated with three general areas: sales growth, profit enhancement, and loyalty effects. First, sales benefit from strong brands, because brands make it easier to acquire new customers, who perceive less risk, higher quality, and better performance of a brand with strong equity. Similarly, it is easier for firms to launch new products, product extensions, and brand extensions, because their strong brand name provides protection, in the form of various attributes linked to the new introductions, even before the firm spends any of its marketing budget on the product launch. When Siemens launches a new electronic product, its brand identity (i.e., well-designed, highly reliable, German-engineered products) immediately attaches to the new offering. Furthermore, existing customers tend to speak positively about and recommend (i.e., word of mouth [WOM]) firms and products with high brand equity.</a:t>
            </a:r>
          </a:p>
          <a:p>
            <a:r>
              <a:rPr lang="en-US" sz="1200" kern="1200" dirty="0" smtClean="0">
                <a:solidFill>
                  <a:schemeClr val="tx1"/>
                </a:solidFill>
                <a:effectLst/>
                <a:latin typeface="+mn-lt"/>
                <a:ea typeface="+mn-ea"/>
                <a:cs typeface="+mn-cs"/>
              </a:rPr>
              <a:t>Second, the benefits that drive sales growth also can enhance a firm’s profitability by reducing costs (e.g., WOM provides free customer acquisition, relatively less marketing is needed to retain brand loyal customers) or allowing the firm to charge higher prices for its products. Higher prices often are inherently tied to brand positioning in a market. Chanel, Ferrari, and Gucci all charge significant premiums for their products, mostly due to customers’ perception of their exclusive brand image. These products help confer high status onto customers who use them, and that status is a key part of their brand equity. In addition, firms with strong brand equity can gain easier access to various sales channels (retailers, distributors, specialty catalogs, web platforms) than can competitors with less or no brand equity. In one study, Kellogg’s brand value emerged as more than 25 percent higher than that of General Mills, based on customers’ perceptions of each brand.</a:t>
            </a:r>
          </a:p>
          <a:p>
            <a:r>
              <a:rPr lang="en-US" sz="1200" kern="1200" dirty="0" smtClean="0">
                <a:solidFill>
                  <a:schemeClr val="tx1"/>
                </a:solidFill>
                <a:effectLst/>
                <a:latin typeface="+mn-lt"/>
                <a:ea typeface="+mn-ea"/>
                <a:cs typeface="+mn-cs"/>
              </a:rPr>
              <a:t>Third, a strong brand makes customers more loyal, which often provides the largest barrier to competitive entry. This significant source of SCA arises because strong brands generate more favorable attitudes (attitudinal loyalty), which skew customers’ perceptions and subsequent behaviors. If Apple suffers supply chain problems that lead to late product deliveries, many loyal customers would attribute the problems immediately to the company’s offshore suppliers. Apple’s strong brand protects it from the repercussions of such service failures, but if a similar problem were to plague Gateway or Acer, their customers likely would blame these weaker brands for the problems and perhaps even switch to a competitor to make their future purchases. </a:t>
            </a:r>
          </a:p>
          <a:p>
            <a:r>
              <a:rPr lang="en-US" sz="1200" kern="1200" dirty="0" smtClean="0">
                <a:solidFill>
                  <a:schemeClr val="tx1"/>
                </a:solidFill>
                <a:effectLst/>
                <a:latin typeface="+mn-lt"/>
                <a:ea typeface="+mn-ea"/>
                <a:cs typeface="+mn-cs"/>
              </a:rPr>
              <a:t>Strong brands also generate repeat purchase behaviors (behavioral loyalty), in the form of habitual purchase behavior, which can be reinforced by high brand awareness and the connection between the customer’s self-identity and the brand identity of the firm or product. When both attitudinal and behavioral loyalty are high, it creates </a:t>
            </a:r>
            <a:r>
              <a:rPr lang="en-US" sz="1200" b="1" i="1" kern="1200" dirty="0" smtClean="0">
                <a:solidFill>
                  <a:schemeClr val="tx1"/>
                </a:solidFill>
                <a:effectLst/>
                <a:latin typeface="+mn-lt"/>
                <a:ea typeface="+mn-ea"/>
                <a:cs typeface="+mn-cs"/>
              </a:rPr>
              <a:t>true loyalty</a:t>
            </a:r>
            <a:r>
              <a:rPr lang="en-US" sz="1200" kern="1200" dirty="0" smtClean="0">
                <a:solidFill>
                  <a:schemeClr val="tx1"/>
                </a:solidFill>
                <a:effectLst/>
                <a:latin typeface="+mn-lt"/>
                <a:ea typeface="+mn-ea"/>
                <a:cs typeface="+mn-cs"/>
              </a:rPr>
              <a:t>, manifested in consumers’ positive feelings and actions (see Figure 5.3). If they buy but have ambivalent or negative feelings (termed </a:t>
            </a:r>
            <a:r>
              <a:rPr lang="en-US" sz="1200" b="1" i="1" kern="1200" dirty="0" smtClean="0">
                <a:solidFill>
                  <a:schemeClr val="tx1"/>
                </a:solidFill>
                <a:effectLst/>
                <a:latin typeface="+mn-lt"/>
                <a:ea typeface="+mn-ea"/>
                <a:cs typeface="+mn-cs"/>
              </a:rPr>
              <a:t>spurious loyalty</a:t>
            </a:r>
            <a:r>
              <a:rPr lang="en-US" sz="1200" kern="1200" dirty="0" smtClean="0">
                <a:solidFill>
                  <a:schemeClr val="tx1"/>
                </a:solidFill>
                <a:effectLst/>
                <a:latin typeface="+mn-lt"/>
                <a:ea typeface="+mn-ea"/>
                <a:cs typeface="+mn-cs"/>
              </a:rPr>
              <a:t>), then at the first convenient opportunity, they will switch. For example, an employee might use a particular software package at work, because it is all that her employing firm supports, but if given a choice (e.g., on a personal computer), she gladly switches to a different system. Such customers are not truly loyal. On the flip side, customers might express positive attitudes but fail to actually buy a firm’s products, which constitutes </a:t>
            </a:r>
            <a:r>
              <a:rPr lang="en-US" sz="1200" b="1" i="1" kern="1200" dirty="0" smtClean="0">
                <a:solidFill>
                  <a:schemeClr val="tx1"/>
                </a:solidFill>
                <a:effectLst/>
                <a:latin typeface="+mn-lt"/>
                <a:ea typeface="+mn-ea"/>
                <a:cs typeface="+mn-cs"/>
              </a:rPr>
              <a:t>latent loyalty</a:t>
            </a:r>
            <a:r>
              <a:rPr lang="en-US" sz="1200" kern="1200" dirty="0" smtClean="0">
                <a:solidFill>
                  <a:schemeClr val="tx1"/>
                </a:solidFill>
                <a:effectLst/>
                <a:latin typeface="+mn-lt"/>
                <a:ea typeface="+mn-ea"/>
                <a:cs typeface="+mn-cs"/>
              </a:rPr>
              <a:t>. This form of loyalty often arises due to a lack of local purchase access or prices beyond their means. </a:t>
            </a:r>
          </a:p>
          <a:p>
            <a:r>
              <a:rPr lang="en-US" sz="1200" kern="1200" dirty="0" smtClean="0">
                <a:solidFill>
                  <a:schemeClr val="tx1"/>
                </a:solidFill>
                <a:effectLst/>
                <a:latin typeface="+mn-lt"/>
                <a:ea typeface="+mn-ea"/>
                <a:cs typeface="+mn-cs"/>
              </a:rPr>
              <a:t>Overall though, high brand equity enhances a firm’s sales and profits, allowing it to continue to market its products, conduct research and development, and fight competitors in a multitude of ways. A strong “war chest” earned from superior sales and profits gives the firm the resources and time it needs to respond to innovative product entries or low cost competitors; in some cases, it even might use these resources to acquire a firm that provides an existential threat to its survival. Because strong brands increase customers’ attitudinal and behavioral loyalty, switching behavior diminishes. Very loyalty customers avoid even evaluating competitive offerings, to prevent themselves from feeling tempted or disrupting their sense of supportive brand attachment.</a:t>
            </a:r>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193041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Example: SAB (South Africa)</a:t>
            </a:r>
          </a:p>
          <a:p>
            <a:r>
              <a:rPr lang="en-US" sz="1200" b="0" i="0" u="none" strike="noStrike" kern="1200" baseline="0" dirty="0" smtClean="0">
                <a:solidFill>
                  <a:schemeClr val="tx1"/>
                </a:solidFill>
                <a:latin typeface="+mn-lt"/>
                <a:ea typeface="+mn-ea"/>
                <a:cs typeface="+mn-cs"/>
              </a:rPr>
              <a:t>South African Breweries (SAB), named the “Most Admired Company in South Africa” by Ask </a:t>
            </a:r>
            <a:r>
              <a:rPr lang="en-US" sz="1200" b="0" i="0" u="none" strike="noStrike" kern="1200" baseline="0" dirty="0" err="1" smtClean="0">
                <a:solidFill>
                  <a:schemeClr val="tx1"/>
                </a:solidFill>
                <a:latin typeface="+mn-lt"/>
                <a:ea typeface="+mn-ea"/>
                <a:cs typeface="+mn-cs"/>
              </a:rPr>
              <a:t>Afrika</a:t>
            </a:r>
            <a:r>
              <a:rPr lang="en-US" sz="1200" b="0" i="0" u="none" strike="noStrike" kern="1200" baseline="0" dirty="0" smtClean="0">
                <a:solidFill>
                  <a:schemeClr val="tx1"/>
                </a:solidFill>
                <a:latin typeface="+mn-lt"/>
                <a:ea typeface="+mn-ea"/>
                <a:cs typeface="+mn-cs"/>
              </a:rPr>
              <a:t>, a South African market research company, is a prime example of using brand loyalty to prevent competitive entry. While many international brewers have attempted to gain a slice of SAB’s over 90% market share, SAB’s brand strength is a very difficult barrier to overcome.</a:t>
            </a: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71248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Brand Positioning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Brand positioning reflects how and where the firm hopes to appear in customers’ mind. In a way, it reflects the firm’s ideal associative network memory model, the one it hopes that customers hold in mind. It captures the aspirational level of awareness, key associations, and overall product or company image the firm seeks in the marketplace. The </a:t>
            </a:r>
            <a:r>
              <a:rPr lang="en-US" sz="1200" i="1" kern="1200" dirty="0" smtClean="0">
                <a:solidFill>
                  <a:schemeClr val="tx1"/>
                </a:solidFill>
                <a:effectLst/>
                <a:latin typeface="+mn-lt"/>
                <a:ea typeface="+mn-ea"/>
                <a:cs typeface="+mn-cs"/>
              </a:rPr>
              <a:t>BOR Equity Grid</a:t>
            </a:r>
            <a:r>
              <a:rPr lang="en-US" sz="1200" kern="1200" dirty="0" smtClean="0">
                <a:solidFill>
                  <a:schemeClr val="tx1"/>
                </a:solidFill>
                <a:effectLst/>
                <a:latin typeface="+mn-lt"/>
                <a:ea typeface="+mn-ea"/>
                <a:cs typeface="+mn-cs"/>
              </a:rPr>
              <a:t> from Chapter 4 provides a starting point for this discussion, because it describes the marketing objectives associated with the brand strategy, the relative advantage(s) that the brand can offer over relevant competitors, and the source of the sustainability of this advantage. That is, it captures many of the elements that brand managers need to develop their brand strategies. The firm’s positioning statements are also important, though they can be more abstract or high level, rather than specific to the brand strategy. Furthermore, the AER strategies across personas, as outlined in the </a:t>
            </a:r>
            <a:r>
              <a:rPr lang="en-US" sz="1200" i="1" kern="1200" dirty="0" smtClean="0">
                <a:solidFill>
                  <a:schemeClr val="tx1"/>
                </a:solidFill>
                <a:effectLst/>
                <a:latin typeface="+mn-lt"/>
                <a:ea typeface="+mn-ea"/>
                <a:cs typeface="+mn-cs"/>
              </a:rPr>
              <a:t>AER Strategy Grid</a:t>
            </a:r>
            <a:r>
              <a:rPr lang="en-US" sz="1200" kern="1200" dirty="0" smtClean="0">
                <a:solidFill>
                  <a:schemeClr val="tx1"/>
                </a:solidFill>
                <a:effectLst/>
                <a:latin typeface="+mn-lt"/>
                <a:ea typeface="+mn-ea"/>
                <a:cs typeface="+mn-cs"/>
              </a:rPr>
              <a:t>, might be helpful, but they are unique to each persona and AER stage, whereas the brand needs to be consistent across all personas and stages. Generally, it is not possible to offer differentiated brand strategies at this level of granularity.</a:t>
            </a:r>
          </a:p>
          <a:p>
            <a:r>
              <a:rPr lang="en-US" sz="1200" kern="1200" dirty="0" smtClean="0">
                <a:solidFill>
                  <a:schemeClr val="tx1"/>
                </a:solidFill>
                <a:effectLst/>
                <a:latin typeface="+mn-lt"/>
                <a:ea typeface="+mn-ea"/>
                <a:cs typeface="+mn-cs"/>
              </a:rPr>
              <a:t>Thus, the </a:t>
            </a:r>
            <a:r>
              <a:rPr lang="en-US" sz="1200" i="1" kern="1200" dirty="0" smtClean="0">
                <a:solidFill>
                  <a:schemeClr val="tx1"/>
                </a:solidFill>
                <a:effectLst/>
                <a:latin typeface="+mn-lt"/>
                <a:ea typeface="+mn-ea"/>
                <a:cs typeface="+mn-cs"/>
              </a:rPr>
              <a:t>BOR Equity Grid</a:t>
            </a:r>
            <a:r>
              <a:rPr lang="en-US" sz="1200" kern="1200" dirty="0" smtClean="0">
                <a:solidFill>
                  <a:schemeClr val="tx1"/>
                </a:solidFill>
                <a:effectLst/>
                <a:latin typeface="+mn-lt"/>
                <a:ea typeface="+mn-ea"/>
                <a:cs typeface="+mn-cs"/>
              </a:rPr>
              <a:t> provides the objectives, relative advantages (over competitors), and sources of sustainability (how it wins over time) that are required to use brands as SCA. But other elements also are required to develop a brand strategy, including </a:t>
            </a:r>
          </a:p>
          <a:p>
            <a:pPr lvl="0"/>
            <a:r>
              <a:rPr lang="en-US" sz="1200" b="1" kern="1200" dirty="0" smtClean="0">
                <a:solidFill>
                  <a:schemeClr val="tx1"/>
                </a:solidFill>
                <a:effectLst/>
                <a:latin typeface="+mn-lt"/>
                <a:ea typeface="+mn-ea"/>
                <a:cs typeface="+mn-cs"/>
              </a:rPr>
              <a:t>Brand objectives,</a:t>
            </a:r>
            <a:r>
              <a:rPr lang="en-US" sz="1200" kern="1200" dirty="0" smtClean="0">
                <a:solidFill>
                  <a:schemeClr val="tx1"/>
                </a:solidFill>
                <a:effectLst/>
                <a:latin typeface="+mn-lt"/>
                <a:ea typeface="+mn-ea"/>
                <a:cs typeface="+mn-cs"/>
              </a:rPr>
              <a:t> to describe what the brand needs to accomplish as a performance outcome, such as driving customer acquisition or generating a price premium by establishing a perception of status.</a:t>
            </a:r>
          </a:p>
          <a:p>
            <a:pPr lvl="0"/>
            <a:r>
              <a:rPr lang="en-US" sz="1200" b="1" kern="1200" dirty="0" smtClean="0">
                <a:solidFill>
                  <a:schemeClr val="tx1"/>
                </a:solidFill>
                <a:effectLst/>
                <a:latin typeface="+mn-lt"/>
                <a:ea typeface="+mn-ea"/>
                <a:cs typeface="+mn-cs"/>
              </a:rPr>
              <a:t>Brand awareness, </a:t>
            </a:r>
            <a:r>
              <a:rPr lang="en-US" sz="1200" kern="1200" dirty="0" smtClean="0">
                <a:solidFill>
                  <a:schemeClr val="tx1"/>
                </a:solidFill>
                <a:effectLst/>
                <a:latin typeface="+mn-lt"/>
                <a:ea typeface="+mn-ea"/>
                <a:cs typeface="+mn-cs"/>
              </a:rPr>
              <a:t>which describes the firm’s desired level of recognition, as demonstrated by target customers’ ability to recall the firm’s brand name. Most firms prefer a high level of awareness, but achieving it requires substantial time and marketing expenditures, so it is important to specify a threshold level of awareness that the firm is willing to pay for, among a particular set of customers.</a:t>
            </a:r>
          </a:p>
          <a:p>
            <a:pPr lvl="0"/>
            <a:r>
              <a:rPr lang="en-US" sz="1200" b="1" kern="1200" dirty="0" smtClean="0">
                <a:solidFill>
                  <a:schemeClr val="tx1"/>
                </a:solidFill>
                <a:effectLst/>
                <a:latin typeface="+mn-lt"/>
                <a:ea typeface="+mn-ea"/>
                <a:cs typeface="+mn-cs"/>
              </a:rPr>
              <a:t>Brand relative advantage</a:t>
            </a:r>
            <a:r>
              <a:rPr lang="en-US" sz="1200" kern="1200" dirty="0" smtClean="0">
                <a:solidFill>
                  <a:schemeClr val="tx1"/>
                </a:solidFill>
                <a:effectLst/>
                <a:latin typeface="+mn-lt"/>
                <a:ea typeface="+mn-ea"/>
                <a:cs typeface="+mn-cs"/>
              </a:rPr>
              <a:t> captures the brand’s </a:t>
            </a:r>
            <a:r>
              <a:rPr lang="en-US" sz="1200" b="1" i="1" kern="1200" dirty="0" smtClean="0">
                <a:solidFill>
                  <a:schemeClr val="tx1"/>
                </a:solidFill>
                <a:effectLst/>
                <a:latin typeface="+mn-lt"/>
                <a:ea typeface="+mn-ea"/>
                <a:cs typeface="+mn-cs"/>
              </a:rPr>
              <a:t>points of difference</a:t>
            </a:r>
            <a:r>
              <a:rPr lang="en-US" sz="1200" kern="1200" dirty="0" smtClean="0">
                <a:solidFill>
                  <a:schemeClr val="tx1"/>
                </a:solidFill>
                <a:effectLst/>
                <a:latin typeface="+mn-lt"/>
                <a:ea typeface="+mn-ea"/>
                <a:cs typeface="+mn-cs"/>
              </a:rPr>
              <a:t> (POD), or the key ways it differs from its competition. In addition, the </a:t>
            </a:r>
            <a:r>
              <a:rPr lang="en-US" sz="1200" b="1" i="1" kern="1200" dirty="0" smtClean="0">
                <a:solidFill>
                  <a:schemeClr val="tx1"/>
                </a:solidFill>
                <a:effectLst/>
                <a:latin typeface="+mn-lt"/>
                <a:ea typeface="+mn-ea"/>
                <a:cs typeface="+mn-cs"/>
              </a:rPr>
              <a:t>points of parity</a:t>
            </a:r>
            <a:r>
              <a:rPr lang="en-US" sz="1200" kern="1200" dirty="0" smtClean="0">
                <a:solidFill>
                  <a:schemeClr val="tx1"/>
                </a:solidFill>
                <a:effectLst/>
                <a:latin typeface="+mn-lt"/>
                <a:ea typeface="+mn-ea"/>
                <a:cs typeface="+mn-cs"/>
              </a:rPr>
              <a:t> (POP) are those aspects of the brand that may not be unique but still are required by customers in the target market.</a:t>
            </a:r>
          </a:p>
          <a:p>
            <a:pPr lvl="0"/>
            <a:r>
              <a:rPr lang="en-US" sz="1200" b="1" kern="1200" dirty="0" smtClean="0">
                <a:solidFill>
                  <a:schemeClr val="tx1"/>
                </a:solidFill>
                <a:effectLst/>
                <a:latin typeface="+mn-lt"/>
                <a:ea typeface="+mn-ea"/>
                <a:cs typeface="+mn-cs"/>
              </a:rPr>
              <a:t>Brand sustainability, </a:t>
            </a:r>
            <a:r>
              <a:rPr lang="en-US" sz="1200" kern="1200" dirty="0" smtClean="0">
                <a:solidFill>
                  <a:schemeClr val="tx1"/>
                </a:solidFill>
                <a:effectLst/>
                <a:latin typeface="+mn-lt"/>
                <a:ea typeface="+mn-ea"/>
                <a:cs typeface="+mn-cs"/>
              </a:rPr>
              <a:t>or how the brand is going to maintain its relative advantage over time, whether by generating an exceptionally high level of awareness among difficult-to-reach decision makers or maintaining a tough-to-achieve but strong image that matches targeted customers’ self-identity.</a:t>
            </a:r>
          </a:p>
          <a:p>
            <a:pPr lvl="0"/>
            <a:r>
              <a:rPr lang="en-US" sz="1200" b="1" kern="1200" dirty="0" smtClean="0">
                <a:solidFill>
                  <a:schemeClr val="tx1"/>
                </a:solidFill>
                <a:effectLst/>
                <a:latin typeface="+mn-lt"/>
                <a:ea typeface="+mn-ea"/>
                <a:cs typeface="+mn-cs"/>
              </a:rPr>
              <a:t>Brand image,</a:t>
            </a:r>
            <a:r>
              <a:rPr lang="en-US" sz="1200" kern="1200" dirty="0" smtClean="0">
                <a:solidFill>
                  <a:schemeClr val="tx1"/>
                </a:solidFill>
                <a:effectLst/>
                <a:latin typeface="+mn-lt"/>
                <a:ea typeface="+mn-ea"/>
                <a:cs typeface="+mn-cs"/>
              </a:rPr>
              <a:t> which describes the high-level, abstract perspective of the brand network, according to what comes to customers’ minds when they think of the brand. </a:t>
            </a:r>
            <a:r>
              <a:rPr lang="en-US" sz="1200" b="1" i="1" kern="1200" dirty="0" smtClean="0">
                <a:solidFill>
                  <a:schemeClr val="tx1"/>
                </a:solidFill>
                <a:effectLst/>
                <a:latin typeface="+mn-lt"/>
                <a:ea typeface="+mn-ea"/>
                <a:cs typeface="+mn-cs"/>
              </a:rPr>
              <a:t>Brand associations</a:t>
            </a:r>
            <a:r>
              <a:rPr lang="en-US" sz="1200" kern="1200" dirty="0" smtClean="0">
                <a:solidFill>
                  <a:schemeClr val="tx1"/>
                </a:solidFill>
                <a:effectLst/>
                <a:latin typeface="+mn-lt"/>
                <a:ea typeface="+mn-ea"/>
                <a:cs typeface="+mn-cs"/>
              </a:rPr>
              <a:t> instead describe the specific words, colors, logo, fonts, emotions, features, music, smells, people, animals, or symbols that are linked to a brand.</a:t>
            </a:r>
          </a:p>
          <a:p>
            <a:pPr lvl="0"/>
            <a:r>
              <a:rPr lang="en-US" sz="1200" b="1" kern="1200" dirty="0" smtClean="0">
                <a:solidFill>
                  <a:schemeClr val="tx1"/>
                </a:solidFill>
                <a:effectLst/>
                <a:latin typeface="+mn-lt"/>
                <a:ea typeface="+mn-ea"/>
                <a:cs typeface="+mn-cs"/>
              </a:rPr>
              <a:t>Brand identity </a:t>
            </a:r>
            <a:r>
              <a:rPr lang="en-US" sz="1200" kern="1200" dirty="0" smtClean="0">
                <a:solidFill>
                  <a:schemeClr val="tx1"/>
                </a:solidFill>
                <a:effectLst/>
                <a:latin typeface="+mn-lt"/>
                <a:ea typeface="+mn-ea"/>
                <a:cs typeface="+mn-cs"/>
              </a:rPr>
              <a:t>pulls it all together and describes who the brand is. If it were a person, what would he or she be like? A brand’s identity is often subsumed by customers who use the product, because the customer seeks to connect the brand’s identity to their own self-identity.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brand managers can describe all of these brand elements, they gain a clear picture of what they want the brand to do, know the key methods they are going to use to achieve their goals, and recognize many of the building blocks needed to develop a brand strategy. Two other strategic decisions also describe how these brand elements will apply to a firm’s various offerings over time: brand architecture and brand extensions.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13</a:t>
            </a:fld>
            <a:endParaRPr lang="en-US"/>
          </a:p>
        </p:txBody>
      </p:sp>
    </p:spTree>
    <p:extLst>
      <p:ext uri="{BB962C8B-B14F-4D97-AF65-F5344CB8AC3E}">
        <p14:creationId xmlns:p14="http://schemas.microsoft.com/office/powerpoint/2010/main" val="361310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Brand Architecture</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Brand architecture</a:t>
            </a:r>
            <a:r>
              <a:rPr lang="en-US" sz="1200" kern="1200" dirty="0" smtClean="0">
                <a:solidFill>
                  <a:schemeClr val="tx1"/>
                </a:solidFill>
                <a:effectLst/>
                <a:latin typeface="+mn-lt"/>
                <a:ea typeface="+mn-ea"/>
                <a:cs typeface="+mn-cs"/>
              </a:rPr>
              <a:t> defines both the rationale and the structure among the firm, its products, and its brand/product extensions—in essence, how the brand is used at different levels in the organization. As Figure 5.4 shows, at one extreme is a </a:t>
            </a:r>
            <a:r>
              <a:rPr lang="en-US" sz="1200" b="1" i="1" kern="1200" dirty="0" smtClean="0">
                <a:solidFill>
                  <a:schemeClr val="tx1"/>
                </a:solidFill>
                <a:effectLst/>
                <a:latin typeface="+mn-lt"/>
                <a:ea typeface="+mn-ea"/>
                <a:cs typeface="+mn-cs"/>
              </a:rPr>
              <a:t>house of brand architecture,</a:t>
            </a:r>
            <a:r>
              <a:rPr lang="en-US" sz="1200" kern="1200" dirty="0" smtClean="0">
                <a:solidFill>
                  <a:schemeClr val="tx1"/>
                </a:solidFill>
                <a:effectLst/>
                <a:latin typeface="+mn-lt"/>
                <a:ea typeface="+mn-ea"/>
                <a:cs typeface="+mn-cs"/>
              </a:rPr>
              <a:t> such that the firm focuses on branding each major product with its own unique set of brand elements (e.g., P&amp;G, </a:t>
            </a:r>
            <a:r>
              <a:rPr lang="en-US" sz="1200" kern="1200" dirty="0" err="1" smtClean="0">
                <a:solidFill>
                  <a:schemeClr val="tx1"/>
                </a:solidFill>
                <a:effectLst/>
                <a:latin typeface="+mn-lt"/>
                <a:ea typeface="+mn-ea"/>
                <a:cs typeface="+mn-cs"/>
              </a:rPr>
              <a:t>Inditex</a:t>
            </a:r>
            <a:r>
              <a:rPr lang="en-US" sz="1200" kern="1200" dirty="0" smtClean="0">
                <a:solidFill>
                  <a:schemeClr val="tx1"/>
                </a:solidFill>
                <a:effectLst/>
                <a:latin typeface="+mn-lt"/>
                <a:ea typeface="+mn-ea"/>
                <a:cs typeface="+mn-cs"/>
              </a:rPr>
              <a:t>, Reckitt Benckiser). At the other end is a </a:t>
            </a:r>
            <a:r>
              <a:rPr lang="en-US" sz="1200" b="1" i="1" kern="1200" dirty="0" smtClean="0">
                <a:solidFill>
                  <a:schemeClr val="tx1"/>
                </a:solidFill>
                <a:effectLst/>
                <a:latin typeface="+mn-lt"/>
                <a:ea typeface="+mn-ea"/>
                <a:cs typeface="+mn-cs"/>
              </a:rPr>
              <a:t>branded house architecture,</a:t>
            </a:r>
            <a:r>
              <a:rPr lang="en-US" sz="1200" kern="1200" dirty="0" smtClean="0">
                <a:solidFill>
                  <a:schemeClr val="tx1"/>
                </a:solidFill>
                <a:effectLst/>
                <a:latin typeface="+mn-lt"/>
                <a:ea typeface="+mn-ea"/>
                <a:cs typeface="+mn-cs"/>
              </a:rPr>
              <a:t> where a firm uses a single set of brand elements for all of its products (e.g., GE, Mitsubishi, Virgin Group, Reliance Group). Thus P&amp;G applies different brand elements to each of its major soap products (Tide, Cheer, All, Ariel, </a:t>
            </a:r>
            <a:r>
              <a:rPr lang="en-US" sz="1200" kern="1200" dirty="0" err="1" smtClean="0">
                <a:solidFill>
                  <a:schemeClr val="tx1"/>
                </a:solidFill>
                <a:effectLst/>
                <a:latin typeface="+mn-lt"/>
                <a:ea typeface="+mn-ea"/>
                <a:cs typeface="+mn-cs"/>
              </a:rPr>
              <a:t>Purex</a:t>
            </a:r>
            <a:r>
              <a:rPr lang="en-US" sz="1200" kern="1200" dirty="0" smtClean="0">
                <a:solidFill>
                  <a:schemeClr val="tx1"/>
                </a:solidFill>
                <a:effectLst/>
                <a:latin typeface="+mn-lt"/>
                <a:ea typeface="+mn-ea"/>
                <a:cs typeface="+mn-cs"/>
              </a:rPr>
              <a:t>) but devotes little effort or money to promoting the P&amp;G parent brand. General Electric (GE) uses one set of brand elements for all of its products, across such diverse categories as aircraft engines, refrigerators, and real estate financing.</a:t>
            </a:r>
          </a:p>
          <a:p>
            <a:r>
              <a:rPr lang="en-US" sz="1200" kern="1200" dirty="0" smtClean="0">
                <a:solidFill>
                  <a:schemeClr val="tx1"/>
                </a:solidFill>
                <a:effectLst/>
                <a:latin typeface="+mn-lt"/>
                <a:ea typeface="+mn-ea"/>
                <a:cs typeface="+mn-cs"/>
              </a:rPr>
              <a:t>Why do firms select such different brand architectures when designing their brand strategies? Overall, firms should shift toward a house of brands approach if they need a separate brand for each entity (divisions, categories, products) to avoid a problematic association or channel conflict across entities. </a:t>
            </a:r>
          </a:p>
        </p:txBody>
      </p:sp>
      <p:sp>
        <p:nvSpPr>
          <p:cNvPr id="4" name="Slide Number Placeholder 3"/>
          <p:cNvSpPr>
            <a:spLocks noGrp="1"/>
          </p:cNvSpPr>
          <p:nvPr>
            <p:ph type="sldNum" sz="quarter" idx="10"/>
          </p:nvPr>
        </p:nvSpPr>
        <p:spPr/>
        <p:txBody>
          <a:bodyPr/>
          <a:lstStyle/>
          <a:p>
            <a:fld id="{99481517-11CD-1043-936A-823C17956EDF}" type="slidenum">
              <a:rPr lang="en-US" smtClean="0"/>
              <a:t>14</a:t>
            </a:fld>
            <a:endParaRPr lang="en-US"/>
          </a:p>
        </p:txBody>
      </p:sp>
    </p:spTree>
    <p:extLst>
      <p:ext uri="{BB962C8B-B14F-4D97-AF65-F5344CB8AC3E}">
        <p14:creationId xmlns:p14="http://schemas.microsoft.com/office/powerpoint/2010/main" val="3613100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dirty="0" smtClean="0"/>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dirty="0" smtClean="0"/>
              <a:t>© Palmatier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2pPr>
              <a:buClr>
                <a:schemeClr val="tx2"/>
              </a:buClr>
              <a:defRPr/>
            </a:lvl2pPr>
            <a:lvl5pPr>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1"/>
          </p:nvPr>
        </p:nvSpPr>
        <p:spPr/>
        <p:txBody>
          <a:bodyPr/>
          <a:lstStyle/>
          <a:p>
            <a:r>
              <a:rPr lang="en-US" dirty="0" smtClean="0"/>
              <a:t>© Palmatier</a:t>
            </a:r>
            <a:endParaRPr lang="en-US" dirty="0"/>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86387" y="279953"/>
            <a:ext cx="88059" cy="918519"/>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98329" y="282574"/>
            <a:ext cx="91440" cy="9185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4446" y="227801"/>
            <a:ext cx="929506" cy="9132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Palmatier</a:t>
            </a:r>
            <a:endParaRPr lang="en-US" dirty="0"/>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 Robert Palmatier</a:t>
            </a:r>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9.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Robert Palmatier</a:t>
            </a:r>
            <a:endParaRPr lang="en-US"/>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8" name="TextBox 7"/>
          <p:cNvSpPr txBox="1"/>
          <p:nvPr/>
        </p:nvSpPr>
        <p:spPr>
          <a:xfrm>
            <a:off x="722333" y="955046"/>
            <a:ext cx="7494229" cy="2031325"/>
          </a:xfrm>
          <a:prstGeom prst="rect">
            <a:avLst/>
          </a:prstGeom>
          <a:noFill/>
        </p:spPr>
        <p:txBody>
          <a:bodyPr wrap="square" rtlCol="0">
            <a:spAutoFit/>
          </a:bodyPr>
          <a:lstStyle/>
          <a:p>
            <a:pPr algn="ctr"/>
            <a:r>
              <a:rPr lang="en-US" sz="5400" dirty="0" smtClean="0">
                <a:solidFill>
                  <a:schemeClr val="tx2"/>
                </a:solidFill>
                <a:latin typeface="+mj-lt"/>
                <a:cs typeface="Avenir Light"/>
              </a:rPr>
              <a:t>Marketing Strategy Chapter 5 (Brands)</a:t>
            </a:r>
          </a:p>
          <a:p>
            <a:pPr algn="ctr"/>
            <a:endParaRPr lang="en-US" dirty="0">
              <a:solidFill>
                <a:schemeClr val="tx2"/>
              </a:solidFill>
              <a:latin typeface="Avenir Light"/>
              <a:cs typeface="Avenir Light"/>
            </a:endParaRPr>
          </a:p>
        </p:txBody>
      </p:sp>
      <p:sp>
        <p:nvSpPr>
          <p:cNvPr id="7" name="TextBox 6"/>
          <p:cNvSpPr txBox="1"/>
          <p:nvPr/>
        </p:nvSpPr>
        <p:spPr>
          <a:xfrm>
            <a:off x="0" y="3303026"/>
            <a:ext cx="9143999" cy="3657600"/>
          </a:xfrm>
          <a:prstGeom prst="rect">
            <a:avLst/>
          </a:prstGeom>
          <a:solidFill>
            <a:schemeClr val="accent1"/>
          </a:solidFill>
          <a:ln>
            <a:solidFill>
              <a:schemeClr val="tx2"/>
            </a:solidFill>
          </a:ln>
        </p:spPr>
        <p:txBody>
          <a:bodyPr wrap="square" rtlCol="0">
            <a:spAutoFit/>
          </a:bodyPr>
          <a:lstStyle/>
          <a:p>
            <a:endParaRPr lang="en-US"/>
          </a:p>
        </p:txBody>
      </p:sp>
      <p:sp>
        <p:nvSpPr>
          <p:cNvPr id="12" name="TextBox 11"/>
          <p:cNvSpPr txBox="1"/>
          <p:nvPr/>
        </p:nvSpPr>
        <p:spPr>
          <a:xfrm>
            <a:off x="2327826" y="4150845"/>
            <a:ext cx="6759315" cy="2246769"/>
          </a:xfrm>
          <a:prstGeom prst="rect">
            <a:avLst/>
          </a:prstGeom>
          <a:noFill/>
        </p:spPr>
        <p:txBody>
          <a:bodyPr wrap="square" rtlCol="0">
            <a:spAutoFit/>
          </a:bodyPr>
          <a:lstStyle/>
          <a:p>
            <a:pPr algn="ctr"/>
            <a:r>
              <a:rPr lang="en-US" sz="2800" b="1" dirty="0">
                <a:solidFill>
                  <a:schemeClr val="bg1"/>
                </a:solidFill>
                <a:latin typeface="+mj-lt"/>
                <a:cs typeface="Avenir Light"/>
              </a:rPr>
              <a:t>Marketing Principle #3</a:t>
            </a:r>
          </a:p>
          <a:p>
            <a:pPr algn="ctr"/>
            <a:r>
              <a:rPr lang="en-US" sz="2800" b="1" dirty="0">
                <a:solidFill>
                  <a:schemeClr val="bg1"/>
                </a:solidFill>
                <a:latin typeface="+mj-lt"/>
                <a:cs typeface="Avenir Light"/>
              </a:rPr>
              <a:t>All </a:t>
            </a:r>
            <a:r>
              <a:rPr lang="en-US" sz="2800" b="1" dirty="0" smtClean="0">
                <a:solidFill>
                  <a:schemeClr val="bg1"/>
                </a:solidFill>
                <a:latin typeface="+mj-lt"/>
                <a:cs typeface="Avenir Light"/>
              </a:rPr>
              <a:t>Competitors </a:t>
            </a:r>
            <a:r>
              <a:rPr lang="en-US" sz="2800" b="1" dirty="0">
                <a:solidFill>
                  <a:schemeClr val="bg1"/>
                </a:solidFill>
                <a:latin typeface="+mj-lt"/>
                <a:cs typeface="Avenir Light"/>
              </a:rPr>
              <a:t>React </a:t>
            </a:r>
            <a:r>
              <a:rPr lang="en-US" sz="2800" b="1" dirty="0">
                <a:solidFill>
                  <a:schemeClr val="bg1"/>
                </a:solidFill>
                <a:latin typeface="+mj-lt"/>
                <a:cs typeface="Avenir Light"/>
                <a:sym typeface="Wingdings"/>
              </a:rPr>
              <a:t> Managing </a:t>
            </a:r>
            <a:r>
              <a:rPr lang="en-US" sz="2800" b="1" dirty="0" smtClean="0">
                <a:solidFill>
                  <a:schemeClr val="bg1"/>
                </a:solidFill>
                <a:latin typeface="+mj-lt"/>
                <a:cs typeface="Avenir Light"/>
                <a:sym typeface="Wingdings"/>
              </a:rPr>
              <a:t>Brand-based Sustainable </a:t>
            </a:r>
            <a:r>
              <a:rPr lang="en-US" sz="2800" b="1" dirty="0">
                <a:solidFill>
                  <a:schemeClr val="bg1"/>
                </a:solidFill>
                <a:latin typeface="+mj-lt"/>
                <a:cs typeface="Avenir Light"/>
                <a:sym typeface="Wingdings"/>
              </a:rPr>
              <a:t>Competitive Advantage</a:t>
            </a:r>
            <a:endParaRPr lang="en-US" sz="2800" b="1" dirty="0">
              <a:solidFill>
                <a:schemeClr val="bg1"/>
              </a:solidFill>
              <a:latin typeface="+mj-lt"/>
              <a:cs typeface="Avenir Light"/>
            </a:endParaRPr>
          </a:p>
          <a:p>
            <a:pPr algn="ctr"/>
            <a:endParaRPr lang="en-US" sz="2800" dirty="0">
              <a:solidFill>
                <a:schemeClr val="tx2"/>
              </a:solidFill>
              <a:latin typeface="Avenir Light"/>
              <a:cs typeface="Avenir Ligh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44" y="3959522"/>
            <a:ext cx="1978057" cy="1943431"/>
          </a:xfrm>
          <a:prstGeom prst="rect">
            <a:avLst/>
          </a:prstGeom>
        </p:spPr>
      </p:pic>
    </p:spTree>
    <p:extLst>
      <p:ext uri="{BB962C8B-B14F-4D97-AF65-F5344CB8AC3E}">
        <p14:creationId xmlns:p14="http://schemas.microsoft.com/office/powerpoint/2010/main" val="1321410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6780"/>
            <a:ext cx="7556313" cy="803691"/>
          </a:xfrm>
        </p:spPr>
        <p:txBody>
          <a:bodyPr/>
          <a:lstStyle/>
          <a:p>
            <a:r>
              <a:rPr lang="en-US" b="1" dirty="0">
                <a:cs typeface="Cambria"/>
              </a:rPr>
              <a:t>True Loyalty Matrix</a:t>
            </a:r>
            <a:br>
              <a:rPr lang="en-US" b="1" dirty="0">
                <a:cs typeface="Cambria"/>
              </a:rPr>
            </a:br>
            <a:endParaRPr lang="en-US" b="1" dirty="0"/>
          </a:p>
        </p:txBody>
      </p:sp>
      <p:sp>
        <p:nvSpPr>
          <p:cNvPr id="3" name="Content Placeholder 2"/>
          <p:cNvSpPr>
            <a:spLocks noGrp="1"/>
          </p:cNvSpPr>
          <p:nvPr>
            <p:ph idx="1"/>
          </p:nvPr>
        </p:nvSpPr>
        <p:spPr>
          <a:xfrm>
            <a:off x="4776356" y="1492060"/>
            <a:ext cx="3626045" cy="4948558"/>
          </a:xfrm>
        </p:spPr>
        <p:txBody>
          <a:bodyPr>
            <a:normAutofit lnSpcReduction="10000"/>
          </a:bodyPr>
          <a:lstStyle/>
          <a:p>
            <a:r>
              <a:rPr lang="en-US" b="1" dirty="0" smtClean="0">
                <a:solidFill>
                  <a:schemeClr val="tx2"/>
                </a:solidFill>
              </a:rPr>
              <a:t>True loyalty</a:t>
            </a:r>
            <a:r>
              <a:rPr lang="en-US" dirty="0" smtClean="0"/>
              <a:t>: when both </a:t>
            </a:r>
            <a:r>
              <a:rPr lang="en-US" dirty="0"/>
              <a:t>attitudinal </a:t>
            </a:r>
            <a:r>
              <a:rPr lang="en-US" dirty="0" smtClean="0"/>
              <a:t>and behavioral </a:t>
            </a:r>
            <a:r>
              <a:rPr lang="en-US" dirty="0"/>
              <a:t>loyalty are </a:t>
            </a:r>
            <a:r>
              <a:rPr lang="en-US" dirty="0" smtClean="0"/>
              <a:t>high; </a:t>
            </a:r>
            <a:r>
              <a:rPr lang="en-US" dirty="0"/>
              <a:t>positive feelings </a:t>
            </a:r>
            <a:r>
              <a:rPr lang="en-US" dirty="0" smtClean="0"/>
              <a:t>and actions </a:t>
            </a:r>
          </a:p>
          <a:p>
            <a:r>
              <a:rPr lang="en-US" b="1" dirty="0" smtClean="0">
                <a:solidFill>
                  <a:schemeClr val="tx2"/>
                </a:solidFill>
              </a:rPr>
              <a:t>Spurious loyalty</a:t>
            </a:r>
            <a:r>
              <a:rPr lang="en-US" dirty="0" smtClean="0"/>
              <a:t>: customers </a:t>
            </a:r>
            <a:r>
              <a:rPr lang="en-US" dirty="0"/>
              <a:t>buy but have ambivalent or negative </a:t>
            </a:r>
            <a:r>
              <a:rPr lang="en-US" dirty="0" smtClean="0"/>
              <a:t>feelings; at </a:t>
            </a:r>
            <a:r>
              <a:rPr lang="en-US" dirty="0"/>
              <a:t>the first convenient </a:t>
            </a:r>
            <a:r>
              <a:rPr lang="en-US" dirty="0" smtClean="0"/>
              <a:t>opportunity </a:t>
            </a:r>
            <a:r>
              <a:rPr lang="en-US" dirty="0"/>
              <a:t>they will </a:t>
            </a:r>
            <a:r>
              <a:rPr lang="en-US" dirty="0" smtClean="0"/>
              <a:t>switch</a:t>
            </a:r>
          </a:p>
          <a:p>
            <a:r>
              <a:rPr lang="en-US" b="1" dirty="0" smtClean="0">
                <a:solidFill>
                  <a:schemeClr val="tx2"/>
                </a:solidFill>
              </a:rPr>
              <a:t>Latent loyalty</a:t>
            </a:r>
            <a:r>
              <a:rPr lang="en-US" dirty="0" smtClean="0"/>
              <a:t>: customers express </a:t>
            </a:r>
            <a:r>
              <a:rPr lang="en-US" dirty="0"/>
              <a:t>positive attitudes but fail to actually </a:t>
            </a:r>
            <a:r>
              <a:rPr lang="en-US" dirty="0" smtClean="0"/>
              <a:t>buy a firm’s products. Often due </a:t>
            </a:r>
            <a:r>
              <a:rPr lang="en-US" dirty="0"/>
              <a:t>to a lack </a:t>
            </a:r>
            <a:r>
              <a:rPr lang="en-US" dirty="0" smtClean="0"/>
              <a:t>of local </a:t>
            </a:r>
            <a:r>
              <a:rPr lang="en-US" dirty="0"/>
              <a:t>purchase access or prices beyond their </a:t>
            </a:r>
            <a:r>
              <a:rPr lang="en-US" dirty="0" smtClean="0"/>
              <a:t>means</a:t>
            </a:r>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6" name="Text Box 28"/>
          <p:cNvSpPr txBox="1">
            <a:spLocks noChangeArrowheads="1"/>
          </p:cNvSpPr>
          <p:nvPr/>
        </p:nvSpPr>
        <p:spPr bwMode="auto">
          <a:xfrm>
            <a:off x="956340" y="1789464"/>
            <a:ext cx="3371434" cy="298303"/>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400" b="1" dirty="0">
                <a:latin typeface="Cambria"/>
                <a:cs typeface="Cambria"/>
              </a:rPr>
              <a:t>Behavioral Loyalty (repeat purchases)</a:t>
            </a:r>
          </a:p>
        </p:txBody>
      </p:sp>
      <p:sp>
        <p:nvSpPr>
          <p:cNvPr id="7" name="Text Box 29"/>
          <p:cNvSpPr txBox="1">
            <a:spLocks noChangeArrowheads="1"/>
          </p:cNvSpPr>
          <p:nvPr/>
        </p:nvSpPr>
        <p:spPr bwMode="auto">
          <a:xfrm rot="16200000">
            <a:off x="-923249" y="3415156"/>
            <a:ext cx="3433936" cy="513747"/>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400" b="1" dirty="0">
                <a:latin typeface="Cambria"/>
                <a:cs typeface="Cambria"/>
              </a:rPr>
              <a:t>Attitudinal Loyalty (strong positive feelings) </a:t>
            </a:r>
          </a:p>
        </p:txBody>
      </p:sp>
      <p:sp>
        <p:nvSpPr>
          <p:cNvPr id="8" name="Rectangle 7"/>
          <p:cNvSpPr/>
          <p:nvPr/>
        </p:nvSpPr>
        <p:spPr>
          <a:xfrm>
            <a:off x="1117365" y="2565064"/>
            <a:ext cx="484907" cy="1318257"/>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9" name="Round Single Corner Rectangle 8"/>
          <p:cNvSpPr/>
          <p:nvPr/>
        </p:nvSpPr>
        <p:spPr>
          <a:xfrm rot="10800000">
            <a:off x="1117362" y="3883320"/>
            <a:ext cx="484907" cy="1298644"/>
          </a:xfrm>
          <a:prstGeom prst="round1Rect">
            <a:avLst/>
          </a:prstGeom>
          <a:solidFill>
            <a:srgbClr val="D9D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10" name="Round Single Corner Rectangle 9"/>
          <p:cNvSpPr/>
          <p:nvPr/>
        </p:nvSpPr>
        <p:spPr>
          <a:xfrm rot="10800000" flipH="1">
            <a:off x="2958166" y="3883320"/>
            <a:ext cx="1316182" cy="1298644"/>
          </a:xfrm>
          <a:prstGeom prst="round1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chemeClr val="tx1"/>
              </a:solidFill>
              <a:latin typeface="Cambria"/>
              <a:cs typeface="Cambria"/>
            </a:endParaRPr>
          </a:p>
        </p:txBody>
      </p:sp>
      <p:sp>
        <p:nvSpPr>
          <p:cNvPr id="11" name="Rectangle 10"/>
          <p:cNvSpPr/>
          <p:nvPr/>
        </p:nvSpPr>
        <p:spPr>
          <a:xfrm>
            <a:off x="1610144" y="2565063"/>
            <a:ext cx="1328967" cy="1315654"/>
          </a:xfrm>
          <a:prstGeom prst="rect">
            <a:avLst/>
          </a:prstGeom>
          <a:solidFill>
            <a:schemeClr val="tx2">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1000" b="1" dirty="0">
                <a:solidFill>
                  <a:srgbClr val="000000"/>
                </a:solidFill>
                <a:latin typeface="Cambria"/>
                <a:cs typeface="Cambria"/>
              </a:rPr>
              <a:t>True Loyalty</a:t>
            </a:r>
          </a:p>
          <a:p>
            <a:pPr lvl="0" algn="ctr"/>
            <a:r>
              <a:rPr lang="en-US" sz="1000" i="1" dirty="0">
                <a:solidFill>
                  <a:srgbClr val="000000"/>
                </a:solidFill>
                <a:latin typeface="Cambria"/>
                <a:cs typeface="Cambria"/>
              </a:rPr>
              <a:t>high levels of both attitudinal and behavioral loyalty</a:t>
            </a:r>
          </a:p>
        </p:txBody>
      </p:sp>
      <p:sp>
        <p:nvSpPr>
          <p:cNvPr id="12" name="Rectangle 11"/>
          <p:cNvSpPr/>
          <p:nvPr/>
        </p:nvSpPr>
        <p:spPr>
          <a:xfrm>
            <a:off x="2951773" y="2565063"/>
            <a:ext cx="1328967" cy="1315654"/>
          </a:xfrm>
          <a:prstGeom prst="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lvl="0" algn="ctr"/>
            <a:r>
              <a:rPr lang="en-US" sz="1000" b="1" dirty="0">
                <a:solidFill>
                  <a:schemeClr val="tx1"/>
                </a:solidFill>
                <a:latin typeface="Cambria"/>
                <a:cs typeface="Cambria"/>
              </a:rPr>
              <a:t>Latent Loyalty</a:t>
            </a:r>
          </a:p>
          <a:p>
            <a:pPr algn="ctr"/>
            <a:r>
              <a:rPr lang="en-US" sz="1000" i="1" dirty="0">
                <a:solidFill>
                  <a:srgbClr val="000000"/>
                </a:solidFill>
                <a:latin typeface="Cambria"/>
                <a:cs typeface="Cambria"/>
              </a:rPr>
              <a:t>positive attitudes but does not buy the firm’s products </a:t>
            </a:r>
          </a:p>
        </p:txBody>
      </p:sp>
      <p:sp>
        <p:nvSpPr>
          <p:cNvPr id="13" name="Rectangle 12"/>
          <p:cNvSpPr/>
          <p:nvPr/>
        </p:nvSpPr>
        <p:spPr>
          <a:xfrm>
            <a:off x="1610144" y="3883321"/>
            <a:ext cx="1328967" cy="1298644"/>
          </a:xfrm>
          <a:prstGeom prst="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chemeClr val="tx1"/>
              </a:solidFill>
              <a:latin typeface="Cambria"/>
              <a:cs typeface="Cambria"/>
            </a:endParaRPr>
          </a:p>
        </p:txBody>
      </p:sp>
      <p:sp>
        <p:nvSpPr>
          <p:cNvPr id="14" name="Round Single Corner Rectangle 13"/>
          <p:cNvSpPr/>
          <p:nvPr/>
        </p:nvSpPr>
        <p:spPr>
          <a:xfrm>
            <a:off x="2941189" y="2168003"/>
            <a:ext cx="1333822" cy="373791"/>
          </a:xfrm>
          <a:prstGeom prst="round1Rect">
            <a:avLst/>
          </a:prstGeom>
          <a:solidFill>
            <a:srgbClr val="D9D9D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100" b="1" dirty="0">
              <a:solidFill>
                <a:srgbClr val="000000"/>
              </a:solidFill>
              <a:latin typeface="Cambria"/>
              <a:cs typeface="Cambria"/>
            </a:endParaRPr>
          </a:p>
        </p:txBody>
      </p:sp>
      <p:sp>
        <p:nvSpPr>
          <p:cNvPr id="15" name="Round Single Corner Rectangle 14"/>
          <p:cNvSpPr/>
          <p:nvPr/>
        </p:nvSpPr>
        <p:spPr>
          <a:xfrm flipH="1">
            <a:off x="1117361" y="2167905"/>
            <a:ext cx="484907" cy="373791"/>
          </a:xfrm>
          <a:prstGeom prst="round1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800" b="1" dirty="0">
              <a:solidFill>
                <a:srgbClr val="000000"/>
              </a:solidFill>
              <a:latin typeface="Cambria"/>
              <a:cs typeface="Cambria"/>
            </a:endParaRPr>
          </a:p>
        </p:txBody>
      </p:sp>
      <p:sp>
        <p:nvSpPr>
          <p:cNvPr id="16" name="Rectangle 15"/>
          <p:cNvSpPr/>
          <p:nvPr/>
        </p:nvSpPr>
        <p:spPr>
          <a:xfrm rot="10800000">
            <a:off x="1601768" y="2164176"/>
            <a:ext cx="1328967" cy="378055"/>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marL="153859" indent="-153859">
              <a:buFont typeface="Arial"/>
              <a:buChar char="•"/>
            </a:pPr>
            <a:endParaRPr lang="en-US" sz="800" dirty="0">
              <a:solidFill>
                <a:srgbClr val="000000"/>
              </a:solidFill>
              <a:latin typeface="Cambria"/>
              <a:cs typeface="Cambria"/>
            </a:endParaRPr>
          </a:p>
        </p:txBody>
      </p:sp>
      <p:sp>
        <p:nvSpPr>
          <p:cNvPr id="17" name="TextBox 16"/>
          <p:cNvSpPr txBox="1"/>
          <p:nvPr/>
        </p:nvSpPr>
        <p:spPr>
          <a:xfrm>
            <a:off x="3071884" y="4148510"/>
            <a:ext cx="1088744" cy="698412"/>
          </a:xfrm>
          <a:prstGeom prst="rect">
            <a:avLst/>
          </a:prstGeom>
          <a:noFill/>
        </p:spPr>
        <p:txBody>
          <a:bodyPr wrap="square" lIns="82058" tIns="41029" rIns="82058" bIns="41029" rtlCol="0">
            <a:spAutoFit/>
          </a:bodyPr>
          <a:lstStyle/>
          <a:p>
            <a:pPr algn="ctr"/>
            <a:r>
              <a:rPr lang="en-US" sz="1000" b="1" dirty="0">
                <a:solidFill>
                  <a:srgbClr val="000000"/>
                </a:solidFill>
                <a:latin typeface="Cambria"/>
                <a:cs typeface="Cambria"/>
              </a:rPr>
              <a:t>No Loyalty</a:t>
            </a:r>
          </a:p>
          <a:p>
            <a:pPr algn="ctr"/>
            <a:r>
              <a:rPr lang="en-US" sz="1000" i="1" dirty="0">
                <a:solidFill>
                  <a:srgbClr val="000000"/>
                </a:solidFill>
                <a:latin typeface="Cambria"/>
                <a:cs typeface="Cambria"/>
              </a:rPr>
              <a:t>no positive feelings and no purchases</a:t>
            </a:r>
          </a:p>
        </p:txBody>
      </p:sp>
      <p:sp>
        <p:nvSpPr>
          <p:cNvPr id="18" name="TextBox 17"/>
          <p:cNvSpPr txBox="1"/>
          <p:nvPr/>
        </p:nvSpPr>
        <p:spPr>
          <a:xfrm>
            <a:off x="1610144" y="4159846"/>
            <a:ext cx="1321093" cy="698412"/>
          </a:xfrm>
          <a:prstGeom prst="rect">
            <a:avLst/>
          </a:prstGeom>
          <a:noFill/>
        </p:spPr>
        <p:txBody>
          <a:bodyPr wrap="square" lIns="82058" tIns="41029" rIns="82058" bIns="41029" rtlCol="0">
            <a:spAutoFit/>
          </a:bodyPr>
          <a:lstStyle/>
          <a:p>
            <a:pPr algn="ctr"/>
            <a:r>
              <a:rPr lang="en-US" sz="1000" b="1" dirty="0">
                <a:solidFill>
                  <a:srgbClr val="000000"/>
                </a:solidFill>
                <a:latin typeface="Cambria"/>
                <a:cs typeface="Cambria"/>
              </a:rPr>
              <a:t>Spurious Loyalty</a:t>
            </a:r>
          </a:p>
          <a:p>
            <a:pPr algn="ctr"/>
            <a:r>
              <a:rPr lang="en-US" sz="1000" i="1" dirty="0">
                <a:latin typeface="Cambria"/>
                <a:cs typeface="Cambria"/>
              </a:rPr>
              <a:t>buys products  but has ambivalent or negative feelings </a:t>
            </a:r>
            <a:endParaRPr lang="en-US" sz="1000" b="1" i="1" dirty="0">
              <a:solidFill>
                <a:srgbClr val="000000"/>
              </a:solidFill>
              <a:latin typeface="Cambria"/>
              <a:cs typeface="Cambria"/>
            </a:endParaRPr>
          </a:p>
        </p:txBody>
      </p:sp>
      <p:sp>
        <p:nvSpPr>
          <p:cNvPr id="19" name="Rectangle 18"/>
          <p:cNvSpPr/>
          <p:nvPr/>
        </p:nvSpPr>
        <p:spPr>
          <a:xfrm>
            <a:off x="1994741" y="2201184"/>
            <a:ext cx="484908" cy="3329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High</a:t>
            </a:r>
          </a:p>
        </p:txBody>
      </p:sp>
      <p:sp>
        <p:nvSpPr>
          <p:cNvPr id="20" name="Rectangle 19"/>
          <p:cNvSpPr/>
          <p:nvPr/>
        </p:nvSpPr>
        <p:spPr>
          <a:xfrm>
            <a:off x="3373803" y="2212984"/>
            <a:ext cx="484908" cy="3329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Low</a:t>
            </a:r>
          </a:p>
        </p:txBody>
      </p:sp>
      <p:sp>
        <p:nvSpPr>
          <p:cNvPr id="21" name="Rectangle 20"/>
          <p:cNvSpPr/>
          <p:nvPr/>
        </p:nvSpPr>
        <p:spPr>
          <a:xfrm>
            <a:off x="1117364" y="3056403"/>
            <a:ext cx="484908" cy="3329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High</a:t>
            </a:r>
          </a:p>
        </p:txBody>
      </p:sp>
      <p:sp>
        <p:nvSpPr>
          <p:cNvPr id="22" name="Rectangle 21"/>
          <p:cNvSpPr/>
          <p:nvPr/>
        </p:nvSpPr>
        <p:spPr>
          <a:xfrm>
            <a:off x="1101372" y="4341545"/>
            <a:ext cx="484908" cy="3329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b="1" dirty="0">
                <a:solidFill>
                  <a:srgbClr val="000000"/>
                </a:solidFill>
                <a:latin typeface="Cambria"/>
                <a:cs typeface="Cambria"/>
              </a:rPr>
              <a:t>Low</a:t>
            </a:r>
          </a:p>
        </p:txBody>
      </p:sp>
      <p:sp>
        <p:nvSpPr>
          <p:cNvPr id="2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10</a:t>
            </a:fld>
            <a:endParaRPr lang="en-US" dirty="0">
              <a:solidFill>
                <a:srgbClr val="595959"/>
              </a:solidFill>
            </a:endParaRPr>
          </a:p>
        </p:txBody>
      </p:sp>
    </p:spTree>
    <p:extLst>
      <p:ext uri="{BB962C8B-B14F-4D97-AF65-F5344CB8AC3E}">
        <p14:creationId xmlns:p14="http://schemas.microsoft.com/office/powerpoint/2010/main" val="11394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4126"/>
            <a:ext cx="7556313" cy="803691"/>
          </a:xfrm>
        </p:spPr>
        <p:txBody>
          <a:bodyPr/>
          <a:lstStyle/>
          <a:p>
            <a:r>
              <a:rPr lang="en-US" b="1" dirty="0"/>
              <a:t>Example: SAB (South Africa)</a:t>
            </a:r>
            <a:br>
              <a:rPr lang="en-US" b="1" dirty="0"/>
            </a:br>
            <a:endParaRPr lang="en-US" b="1" dirty="0"/>
          </a:p>
        </p:txBody>
      </p:sp>
      <p:sp>
        <p:nvSpPr>
          <p:cNvPr id="3" name="Content Placeholder 2"/>
          <p:cNvSpPr>
            <a:spLocks noGrp="1"/>
          </p:cNvSpPr>
          <p:nvPr>
            <p:ph idx="1"/>
          </p:nvPr>
        </p:nvSpPr>
        <p:spPr/>
        <p:txBody>
          <a:bodyPr/>
          <a:lstStyle/>
          <a:p>
            <a:r>
              <a:rPr lang="en-US" dirty="0">
                <a:solidFill>
                  <a:srgbClr val="595959"/>
                </a:solidFill>
              </a:rPr>
              <a:t>South African Breweries (SAB</a:t>
            </a:r>
            <a:r>
              <a:rPr lang="en-US" dirty="0" smtClean="0">
                <a:solidFill>
                  <a:srgbClr val="595959"/>
                </a:solidFill>
              </a:rPr>
              <a:t>) was </a:t>
            </a:r>
            <a:r>
              <a:rPr lang="en-US" dirty="0">
                <a:solidFill>
                  <a:srgbClr val="595959"/>
                </a:solidFill>
              </a:rPr>
              <a:t>named the “Most Admired Company in South Africa” by Ask </a:t>
            </a:r>
            <a:r>
              <a:rPr lang="en-US" dirty="0" err="1">
                <a:solidFill>
                  <a:srgbClr val="595959"/>
                </a:solidFill>
              </a:rPr>
              <a:t>Afrika</a:t>
            </a:r>
            <a:r>
              <a:rPr lang="en-US" dirty="0">
                <a:solidFill>
                  <a:srgbClr val="595959"/>
                </a:solidFill>
              </a:rPr>
              <a:t>, a South African market research </a:t>
            </a:r>
            <a:r>
              <a:rPr lang="en-US" dirty="0" smtClean="0">
                <a:solidFill>
                  <a:srgbClr val="595959"/>
                </a:solidFill>
              </a:rPr>
              <a:t>company</a:t>
            </a:r>
          </a:p>
          <a:p>
            <a:r>
              <a:rPr lang="en-US" dirty="0" smtClean="0">
                <a:solidFill>
                  <a:srgbClr val="595959"/>
                </a:solidFill>
              </a:rPr>
              <a:t>SAB uses </a:t>
            </a:r>
            <a:r>
              <a:rPr lang="en-US" dirty="0">
                <a:solidFill>
                  <a:srgbClr val="595959"/>
                </a:solidFill>
              </a:rPr>
              <a:t>brand loyalty to prevent competitive </a:t>
            </a:r>
            <a:r>
              <a:rPr lang="en-US" dirty="0" smtClean="0">
                <a:solidFill>
                  <a:srgbClr val="595959"/>
                </a:solidFill>
              </a:rPr>
              <a:t>entry</a:t>
            </a:r>
          </a:p>
          <a:p>
            <a:r>
              <a:rPr lang="en-US" dirty="0" smtClean="0">
                <a:solidFill>
                  <a:srgbClr val="595959"/>
                </a:solidFill>
              </a:rPr>
              <a:t>While </a:t>
            </a:r>
            <a:r>
              <a:rPr lang="en-US" dirty="0">
                <a:solidFill>
                  <a:srgbClr val="595959"/>
                </a:solidFill>
              </a:rPr>
              <a:t>many international brewers have attempted to gain a slice of SAB’s over 90% market share, SAB’s brand strength is a very difficult barrier to </a:t>
            </a:r>
            <a:r>
              <a:rPr lang="en-US" dirty="0" smtClean="0">
                <a:solidFill>
                  <a:srgbClr val="595959"/>
                </a:solidFill>
              </a:rPr>
              <a:t>overcome</a:t>
            </a:r>
            <a:endParaRPr lang="en-US" dirty="0">
              <a:solidFill>
                <a:srgbClr val="595959"/>
              </a:solidFill>
            </a:endParaRP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11</a:t>
            </a:fld>
            <a:endParaRPr lang="en-US" dirty="0"/>
          </a:p>
        </p:txBody>
      </p:sp>
      <p:pic>
        <p:nvPicPr>
          <p:cNvPr id="6" name="Picture 5" descr="South-African-Breweri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52" y="3951918"/>
            <a:ext cx="2529963" cy="2219266"/>
          </a:xfrm>
          <a:prstGeom prst="rect">
            <a:avLst/>
          </a:prstGeom>
        </p:spPr>
      </p:pic>
      <p:pic>
        <p:nvPicPr>
          <p:cNvPr id="7" name="Picture 6" descr="Building_960_472_80auto_s_c1_center_center.jpg"/>
          <p:cNvPicPr>
            <a:picLocks noChangeAspect="1"/>
          </p:cNvPicPr>
          <p:nvPr/>
        </p:nvPicPr>
        <p:blipFill rotWithShape="1">
          <a:blip r:embed="rId4">
            <a:extLst>
              <a:ext uri="{28A0092B-C50C-407E-A947-70E740481C1C}">
                <a14:useLocalDpi xmlns:a14="http://schemas.microsoft.com/office/drawing/2010/main" val="0"/>
              </a:ext>
            </a:extLst>
          </a:blip>
          <a:srcRect l="15414"/>
          <a:stretch/>
        </p:blipFill>
        <p:spPr>
          <a:xfrm>
            <a:off x="4294053" y="3951918"/>
            <a:ext cx="4004555" cy="2327696"/>
          </a:xfrm>
          <a:prstGeom prst="rect">
            <a:avLst/>
          </a:prstGeom>
        </p:spPr>
      </p:pic>
    </p:spTree>
    <p:extLst>
      <p:ext uri="{BB962C8B-B14F-4D97-AF65-F5344CB8AC3E}">
        <p14:creationId xmlns:p14="http://schemas.microsoft.com/office/powerpoint/2010/main" val="19078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r>
              <a:rPr lang="en-US" sz="1800" dirty="0" smtClean="0">
                <a:solidFill>
                  <a:srgbClr val="595959"/>
                </a:solidFill>
              </a:rPr>
              <a:t>Introduction</a:t>
            </a:r>
          </a:p>
          <a:p>
            <a:r>
              <a:rPr lang="en-US" sz="1800" b="1" dirty="0" smtClean="0">
                <a:solidFill>
                  <a:schemeClr val="tx2"/>
                </a:solidFill>
              </a:rPr>
              <a:t>Brand Strategies</a:t>
            </a:r>
          </a:p>
          <a:p>
            <a:pPr lvl="1"/>
            <a:r>
              <a:rPr lang="en-US" dirty="0" smtClean="0"/>
              <a:t>Brand Positioning</a:t>
            </a:r>
          </a:p>
          <a:p>
            <a:pPr lvl="1"/>
            <a:r>
              <a:rPr lang="en-US" dirty="0" smtClean="0"/>
              <a:t>Brand Architecture</a:t>
            </a:r>
          </a:p>
          <a:p>
            <a:pPr lvl="1"/>
            <a:r>
              <a:rPr lang="en-US" dirty="0" smtClean="0"/>
              <a:t>Brand Extensions</a:t>
            </a:r>
          </a:p>
          <a:p>
            <a:r>
              <a:rPr lang="en-US" sz="1800" dirty="0" smtClean="0"/>
              <a:t>Managing Brand-Based SCA</a:t>
            </a:r>
          </a:p>
          <a:p>
            <a:pPr lvl="1"/>
            <a:r>
              <a:rPr lang="en-US" dirty="0" smtClean="0"/>
              <a:t>Three Steps to Building Brand Equity</a:t>
            </a:r>
          </a:p>
          <a:p>
            <a:pPr lvl="1"/>
            <a:r>
              <a:rPr lang="en-US" dirty="0" smtClean="0"/>
              <a:t>Integrated Marketing Communications</a:t>
            </a:r>
          </a:p>
          <a:p>
            <a:pPr lvl="1"/>
            <a:r>
              <a:rPr lang="en-US" dirty="0" smtClean="0"/>
              <a:t>Research Approaches to Understanding and Measuring Brand Equity</a:t>
            </a:r>
          </a:p>
          <a:p>
            <a:pPr lvl="1"/>
            <a:r>
              <a:rPr lang="en-US" dirty="0"/>
              <a:t>Surveys: Brand Audits</a:t>
            </a:r>
          </a:p>
          <a:p>
            <a:r>
              <a:rPr lang="en-US" sz="1800" dirty="0" smtClean="0"/>
              <a:t>Takeaways</a:t>
            </a:r>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12</a:t>
            </a:fld>
            <a:endParaRPr lang="en-US" dirty="0">
              <a:solidFill>
                <a:srgbClr val="595959"/>
              </a:solidFill>
            </a:endParaRPr>
          </a:p>
        </p:txBody>
      </p:sp>
    </p:spTree>
    <p:extLst>
      <p:ext uri="{BB962C8B-B14F-4D97-AF65-F5344CB8AC3E}">
        <p14:creationId xmlns:p14="http://schemas.microsoft.com/office/powerpoint/2010/main" val="2002778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767"/>
            <a:ext cx="7556313" cy="803691"/>
          </a:xfrm>
        </p:spPr>
        <p:txBody>
          <a:bodyPr/>
          <a:lstStyle/>
          <a:p>
            <a:r>
              <a:rPr lang="en-US" b="1" dirty="0" smtClean="0"/>
              <a:t>Brand Positioning</a:t>
            </a:r>
            <a:endParaRPr lang="en-US" b="1" dirty="0"/>
          </a:p>
        </p:txBody>
      </p:sp>
      <p:sp>
        <p:nvSpPr>
          <p:cNvPr id="3" name="Content Placeholder 2"/>
          <p:cNvSpPr>
            <a:spLocks noGrp="1"/>
          </p:cNvSpPr>
          <p:nvPr>
            <p:ph idx="1"/>
          </p:nvPr>
        </p:nvSpPr>
        <p:spPr/>
        <p:txBody>
          <a:bodyPr/>
          <a:lstStyle/>
          <a:p>
            <a:r>
              <a:rPr lang="en-US" dirty="0"/>
              <a:t>Brand positioning reflects how and where the firm hopes to appear in customers’ mind </a:t>
            </a:r>
            <a:endParaRPr lang="en-US" dirty="0" smtClean="0"/>
          </a:p>
          <a:p>
            <a:r>
              <a:rPr lang="en-US" dirty="0"/>
              <a:t>T</a:t>
            </a:r>
            <a:r>
              <a:rPr lang="en-US" dirty="0" smtClean="0"/>
              <a:t>he </a:t>
            </a:r>
            <a:r>
              <a:rPr lang="en-US" dirty="0"/>
              <a:t>BOR Equity Grid provides the objectives, relative advantages (over competitors), and sources of sustainability (how it wins over time) that are required to use brands as </a:t>
            </a:r>
            <a:r>
              <a:rPr lang="en-US" dirty="0" smtClean="0"/>
              <a:t>SCA</a:t>
            </a:r>
          </a:p>
          <a:p>
            <a:r>
              <a:rPr lang="en-US" dirty="0"/>
              <a:t>But other </a:t>
            </a:r>
            <a:r>
              <a:rPr lang="en-US" dirty="0" smtClean="0"/>
              <a:t>design elements </a:t>
            </a:r>
            <a:r>
              <a:rPr lang="en-US" dirty="0"/>
              <a:t>also are required to develop a brand strategy, </a:t>
            </a:r>
            <a:r>
              <a:rPr lang="en-US" dirty="0" smtClean="0"/>
              <a:t>including:</a:t>
            </a:r>
          </a:p>
          <a:p>
            <a:pPr lvl="1"/>
            <a:r>
              <a:rPr lang="en-US" dirty="0" smtClean="0"/>
              <a:t>Brand objectives</a:t>
            </a:r>
          </a:p>
          <a:p>
            <a:pPr lvl="1"/>
            <a:r>
              <a:rPr lang="en-US" dirty="0" smtClean="0"/>
              <a:t>Brand awareness</a:t>
            </a:r>
          </a:p>
          <a:p>
            <a:pPr lvl="1"/>
            <a:r>
              <a:rPr lang="en-US" dirty="0" smtClean="0"/>
              <a:t>Brand relative advantage</a:t>
            </a:r>
          </a:p>
          <a:p>
            <a:pPr lvl="1"/>
            <a:r>
              <a:rPr lang="en-US" dirty="0" smtClean="0"/>
              <a:t>Brand sustainability</a:t>
            </a:r>
          </a:p>
          <a:p>
            <a:pPr lvl="1"/>
            <a:r>
              <a:rPr lang="en-US" dirty="0" smtClean="0"/>
              <a:t>Brand image</a:t>
            </a:r>
          </a:p>
          <a:p>
            <a:pPr lvl="1"/>
            <a:r>
              <a:rPr lang="en-US" dirty="0" smtClean="0"/>
              <a:t>Brand identity</a:t>
            </a:r>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13</a:t>
            </a:fld>
            <a:endParaRPr lang="en-US" dirty="0">
              <a:solidFill>
                <a:srgbClr val="595959"/>
              </a:solidFill>
            </a:endParaRPr>
          </a:p>
        </p:txBody>
      </p:sp>
      <p:pic>
        <p:nvPicPr>
          <p:cNvPr id="7" name="Picture 6" descr="Marketing-Positionieru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219" y="3887872"/>
            <a:ext cx="4129902" cy="2753268"/>
          </a:xfrm>
          <a:prstGeom prst="rect">
            <a:avLst/>
          </a:prstGeom>
        </p:spPr>
      </p:pic>
    </p:spTree>
    <p:extLst>
      <p:ext uri="{BB962C8B-B14F-4D97-AF65-F5344CB8AC3E}">
        <p14:creationId xmlns:p14="http://schemas.microsoft.com/office/powerpoint/2010/main" val="34165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Brand Architecture</a:t>
            </a:r>
            <a:endParaRPr lang="en-US" b="1" dirty="0"/>
          </a:p>
        </p:txBody>
      </p:sp>
      <p:sp>
        <p:nvSpPr>
          <p:cNvPr id="3" name="Content Placeholder 2"/>
          <p:cNvSpPr>
            <a:spLocks noGrp="1"/>
          </p:cNvSpPr>
          <p:nvPr>
            <p:ph idx="1"/>
          </p:nvPr>
        </p:nvSpPr>
        <p:spPr/>
        <p:txBody>
          <a:bodyPr>
            <a:noAutofit/>
          </a:bodyPr>
          <a:lstStyle/>
          <a:p>
            <a:r>
              <a:rPr lang="en-US" b="1" dirty="0">
                <a:solidFill>
                  <a:srgbClr val="1F497D"/>
                </a:solidFill>
              </a:rPr>
              <a:t>Brand architecture</a:t>
            </a:r>
            <a:r>
              <a:rPr lang="en-US" dirty="0">
                <a:solidFill>
                  <a:srgbClr val="1F497D"/>
                </a:solidFill>
              </a:rPr>
              <a:t> </a:t>
            </a:r>
            <a:r>
              <a:rPr lang="en-US" dirty="0"/>
              <a:t>defines both the rationale and the structure among the firm, its products, and its brand/product extensions—in essence, how the brand is used at different levels in the organization </a:t>
            </a:r>
            <a:endParaRPr lang="en-US" dirty="0" smtClean="0"/>
          </a:p>
          <a:p>
            <a:r>
              <a:rPr lang="en-US" dirty="0"/>
              <a:t>O</a:t>
            </a:r>
            <a:r>
              <a:rPr lang="en-US" dirty="0" smtClean="0"/>
              <a:t>ne </a:t>
            </a:r>
            <a:r>
              <a:rPr lang="en-US" dirty="0"/>
              <a:t>extreme is a </a:t>
            </a:r>
            <a:r>
              <a:rPr lang="en-US" b="1" dirty="0">
                <a:solidFill>
                  <a:srgbClr val="1F497D"/>
                </a:solidFill>
              </a:rPr>
              <a:t>house of brand architecture</a:t>
            </a:r>
            <a:r>
              <a:rPr lang="en-US" dirty="0"/>
              <a:t>, such that the firm focuses on branding each major product with its own unique set of brand elements </a:t>
            </a:r>
            <a:endParaRPr lang="en-US" dirty="0" smtClean="0"/>
          </a:p>
          <a:p>
            <a:r>
              <a:rPr lang="en-US" dirty="0" smtClean="0"/>
              <a:t>Other extreme </a:t>
            </a:r>
            <a:r>
              <a:rPr lang="en-US" dirty="0"/>
              <a:t>is a </a:t>
            </a:r>
            <a:r>
              <a:rPr lang="en-US" b="1" dirty="0">
                <a:solidFill>
                  <a:schemeClr val="tx2"/>
                </a:solidFill>
              </a:rPr>
              <a:t>branded house architecture</a:t>
            </a:r>
            <a:r>
              <a:rPr lang="en-US" dirty="0"/>
              <a:t>, where a firm uses a single set of brand elements for all of its products </a:t>
            </a:r>
            <a:endParaRPr lang="en-US" dirty="0" smtClean="0"/>
          </a:p>
          <a:p>
            <a:r>
              <a:rPr lang="en-US" dirty="0"/>
              <a:t>Overall, firms should shift toward a house of brands approach if they need a separate brand for each entity (divisions, categories, products) to avoid a problematic association or channel conflict across entities </a:t>
            </a:r>
            <a:endParaRPr lang="en-US" dirty="0" smtClean="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14</a:t>
            </a:fld>
            <a:endParaRPr lang="en-US" dirty="0"/>
          </a:p>
        </p:txBody>
      </p:sp>
    </p:spTree>
    <p:extLst>
      <p:ext uri="{BB962C8B-B14F-4D97-AF65-F5344CB8AC3E}">
        <p14:creationId xmlns:p14="http://schemas.microsoft.com/office/powerpoint/2010/main" val="27232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4767"/>
            <a:ext cx="7556313" cy="803691"/>
          </a:xfrm>
        </p:spPr>
        <p:txBody>
          <a:bodyPr/>
          <a:lstStyle/>
          <a:p>
            <a:r>
              <a:rPr lang="en-US" b="1" dirty="0">
                <a:cs typeface="Cambria"/>
              </a:rPr>
              <a:t>Brand Architecture Spectrum</a:t>
            </a:r>
            <a:endParaRPr lang="en-US" b="1" dirty="0"/>
          </a:p>
        </p:txBody>
      </p:sp>
      <p:sp>
        <p:nvSpPr>
          <p:cNvPr id="3" name="Content Placeholder 2"/>
          <p:cNvSpPr>
            <a:spLocks noGrp="1"/>
          </p:cNvSpPr>
          <p:nvPr>
            <p:ph idx="1"/>
          </p:nvPr>
        </p:nvSpPr>
        <p:spPr>
          <a:xfrm>
            <a:off x="440750" y="3887364"/>
            <a:ext cx="8354173" cy="2662016"/>
          </a:xfrm>
        </p:spPr>
        <p:txBody>
          <a:bodyPr>
            <a:normAutofit fontScale="85000" lnSpcReduction="10000"/>
          </a:bodyPr>
          <a:lstStyle/>
          <a:p>
            <a:r>
              <a:rPr lang="en-US" sz="1800" dirty="0">
                <a:solidFill>
                  <a:srgbClr val="595959"/>
                </a:solidFill>
              </a:rPr>
              <a:t>Despite this presentation of brand architecture as two extremes on a spectrum, in reality, firms often use intermediate or hybrid brand </a:t>
            </a:r>
            <a:r>
              <a:rPr lang="en-US" sz="1800" dirty="0" smtClean="0">
                <a:solidFill>
                  <a:srgbClr val="595959"/>
                </a:solidFill>
              </a:rPr>
              <a:t>structures, such as endorsed </a:t>
            </a:r>
            <a:r>
              <a:rPr lang="en-US" sz="1800" dirty="0">
                <a:solidFill>
                  <a:srgbClr val="595959"/>
                </a:solidFill>
              </a:rPr>
              <a:t>brands and sub-</a:t>
            </a:r>
            <a:r>
              <a:rPr lang="en-US" sz="1800" dirty="0" smtClean="0">
                <a:solidFill>
                  <a:srgbClr val="595959"/>
                </a:solidFill>
              </a:rPr>
              <a:t>branding</a:t>
            </a:r>
            <a:endParaRPr lang="en-US" sz="1800" dirty="0">
              <a:solidFill>
                <a:srgbClr val="595959"/>
              </a:solidFill>
            </a:endParaRPr>
          </a:p>
          <a:p>
            <a:r>
              <a:rPr lang="en-US" sz="1800" dirty="0">
                <a:solidFill>
                  <a:srgbClr val="595959"/>
                </a:solidFill>
              </a:rPr>
              <a:t>Marriott </a:t>
            </a:r>
            <a:r>
              <a:rPr lang="en-US" sz="1800" dirty="0" smtClean="0">
                <a:solidFill>
                  <a:srgbClr val="595959"/>
                </a:solidFill>
              </a:rPr>
              <a:t>Hotels </a:t>
            </a:r>
            <a:r>
              <a:rPr lang="en-US" sz="1800" dirty="0">
                <a:solidFill>
                  <a:srgbClr val="595959"/>
                </a:solidFill>
              </a:rPr>
              <a:t>uses an endorsed brand strategy for the Courtyard Marriott chain. It suggests the approval and imprimatur of the Marriott brand but also makes it clear to customers that Courtyard hotels stand on their own and offer something different from typical Marriott </a:t>
            </a:r>
            <a:r>
              <a:rPr lang="en-US" sz="1800" dirty="0" smtClean="0">
                <a:solidFill>
                  <a:srgbClr val="595959"/>
                </a:solidFill>
              </a:rPr>
              <a:t>hotels </a:t>
            </a:r>
            <a:endParaRPr lang="en-US" sz="1800" dirty="0">
              <a:solidFill>
                <a:srgbClr val="595959"/>
              </a:solidFill>
            </a:endParaRPr>
          </a:p>
          <a:p>
            <a:r>
              <a:rPr lang="en-US" sz="1800" dirty="0" smtClean="0">
                <a:solidFill>
                  <a:srgbClr val="595959"/>
                </a:solidFill>
              </a:rPr>
              <a:t>Sony </a:t>
            </a:r>
            <a:r>
              <a:rPr lang="en-US" sz="1800" dirty="0">
                <a:solidFill>
                  <a:srgbClr val="595959"/>
                </a:solidFill>
              </a:rPr>
              <a:t>uses a sub-branding strategy when it </a:t>
            </a:r>
            <a:r>
              <a:rPr lang="en-US" sz="1800" dirty="0" smtClean="0">
                <a:solidFill>
                  <a:srgbClr val="595959"/>
                </a:solidFill>
              </a:rPr>
              <a:t>assigns major </a:t>
            </a:r>
            <a:r>
              <a:rPr lang="en-US" sz="1800" dirty="0">
                <a:solidFill>
                  <a:srgbClr val="595959"/>
                </a:solidFill>
              </a:rPr>
              <a:t>product categories, such as PCs, the </a:t>
            </a:r>
            <a:r>
              <a:rPr lang="en-US" sz="1800" dirty="0" err="1">
                <a:solidFill>
                  <a:srgbClr val="595959"/>
                </a:solidFill>
              </a:rPr>
              <a:t>Viao</a:t>
            </a:r>
            <a:r>
              <a:rPr lang="en-US" sz="1800" dirty="0">
                <a:solidFill>
                  <a:srgbClr val="595959"/>
                </a:solidFill>
              </a:rPr>
              <a:t> brand name. Branding a laptop as a Sony </a:t>
            </a:r>
            <a:r>
              <a:rPr lang="en-US" sz="1800" dirty="0" err="1">
                <a:solidFill>
                  <a:srgbClr val="595959"/>
                </a:solidFill>
              </a:rPr>
              <a:t>Viao</a:t>
            </a:r>
            <a:r>
              <a:rPr lang="en-US" sz="1800" dirty="0">
                <a:solidFill>
                  <a:srgbClr val="595959"/>
                </a:solidFill>
              </a:rPr>
              <a:t> means that it enjoys spillover benefits from Sony (awareness and linkages) but also differentiates the </a:t>
            </a:r>
            <a:r>
              <a:rPr lang="en-US" sz="1800" dirty="0" err="1">
                <a:solidFill>
                  <a:srgbClr val="595959"/>
                </a:solidFill>
              </a:rPr>
              <a:t>Viao</a:t>
            </a:r>
            <a:r>
              <a:rPr lang="en-US" sz="1800" dirty="0">
                <a:solidFill>
                  <a:srgbClr val="595959"/>
                </a:solidFill>
              </a:rPr>
              <a:t> name so that it can establish linkages unique to </a:t>
            </a:r>
            <a:r>
              <a:rPr lang="en-US" sz="1800" dirty="0" smtClean="0">
                <a:solidFill>
                  <a:srgbClr val="595959"/>
                </a:solidFill>
              </a:rPr>
              <a:t>PCs</a:t>
            </a:r>
            <a:endParaRPr lang="en-US" sz="1800" dirty="0">
              <a:solidFill>
                <a:srgbClr val="595959"/>
              </a:solidFill>
            </a:endParaRPr>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15</a:t>
            </a:fld>
            <a:endParaRPr lang="en-US" dirty="0"/>
          </a:p>
        </p:txBody>
      </p:sp>
      <p:sp>
        <p:nvSpPr>
          <p:cNvPr id="6" name="Line 4"/>
          <p:cNvSpPr>
            <a:spLocks noChangeShapeType="1"/>
          </p:cNvSpPr>
          <p:nvPr/>
        </p:nvSpPr>
        <p:spPr bwMode="auto">
          <a:xfrm>
            <a:off x="1424602" y="2013502"/>
            <a:ext cx="2029625" cy="0"/>
          </a:xfrm>
          <a:prstGeom prst="line">
            <a:avLst/>
          </a:prstGeom>
          <a:noFill/>
          <a:ln w="38100">
            <a:solidFill>
              <a:schemeClr val="tx1"/>
            </a:solidFill>
            <a:round/>
            <a:headEnd type="oval" w="med" len="med"/>
            <a:tailEnd type="oval" w="med" len="med"/>
          </a:ln>
        </p:spPr>
        <p:txBody>
          <a:bodyPr lIns="82058" tIns="41029" rIns="82058" bIns="41029"/>
          <a:lstStyle/>
          <a:p>
            <a:endParaRPr lang="en-US" sz="1100" dirty="0">
              <a:latin typeface="Cambria"/>
              <a:cs typeface="Cambria"/>
            </a:endParaRPr>
          </a:p>
        </p:txBody>
      </p:sp>
      <p:sp>
        <p:nvSpPr>
          <p:cNvPr id="7" name="Line 6"/>
          <p:cNvSpPr>
            <a:spLocks noChangeShapeType="1"/>
          </p:cNvSpPr>
          <p:nvPr/>
        </p:nvSpPr>
        <p:spPr bwMode="auto">
          <a:xfrm>
            <a:off x="5511693" y="2013502"/>
            <a:ext cx="2353246" cy="0"/>
          </a:xfrm>
          <a:prstGeom prst="line">
            <a:avLst/>
          </a:prstGeom>
          <a:noFill/>
          <a:ln w="38100">
            <a:solidFill>
              <a:schemeClr val="tx1"/>
            </a:solidFill>
            <a:round/>
            <a:headEnd/>
            <a:tailEnd type="oval" w="med" len="med"/>
          </a:ln>
        </p:spPr>
        <p:txBody>
          <a:bodyPr lIns="82058" tIns="41029" rIns="82058" bIns="41029"/>
          <a:lstStyle/>
          <a:p>
            <a:endParaRPr lang="en-US" sz="1100" dirty="0">
              <a:latin typeface="Cambria"/>
              <a:cs typeface="Cambria"/>
            </a:endParaRPr>
          </a:p>
        </p:txBody>
      </p:sp>
      <p:sp>
        <p:nvSpPr>
          <p:cNvPr id="8" name="Line 7"/>
          <p:cNvSpPr>
            <a:spLocks noChangeShapeType="1"/>
          </p:cNvSpPr>
          <p:nvPr/>
        </p:nvSpPr>
        <p:spPr bwMode="auto">
          <a:xfrm>
            <a:off x="3454227" y="2013502"/>
            <a:ext cx="2222377" cy="0"/>
          </a:xfrm>
          <a:prstGeom prst="line">
            <a:avLst/>
          </a:prstGeom>
          <a:noFill/>
          <a:ln w="38100">
            <a:solidFill>
              <a:schemeClr val="tx1"/>
            </a:solidFill>
            <a:round/>
            <a:headEnd/>
            <a:tailEnd type="oval" w="med" len="med"/>
          </a:ln>
        </p:spPr>
        <p:txBody>
          <a:bodyPr lIns="82058" tIns="41029" rIns="82058" bIns="41029"/>
          <a:lstStyle/>
          <a:p>
            <a:endParaRPr lang="en-US" sz="1100" dirty="0">
              <a:latin typeface="Cambria"/>
              <a:cs typeface="Cambria"/>
            </a:endParaRPr>
          </a:p>
        </p:txBody>
      </p:sp>
      <p:sp>
        <p:nvSpPr>
          <p:cNvPr id="9" name="Text Box 8"/>
          <p:cNvSpPr txBox="1">
            <a:spLocks noChangeArrowheads="1"/>
          </p:cNvSpPr>
          <p:nvPr/>
        </p:nvSpPr>
        <p:spPr bwMode="auto">
          <a:xfrm>
            <a:off x="385511" y="1443439"/>
            <a:ext cx="2078182" cy="482969"/>
          </a:xfrm>
          <a:prstGeom prst="rect">
            <a:avLst/>
          </a:prstGeom>
          <a:noFill/>
          <a:ln w="9525">
            <a:noFill/>
            <a:miter lim="800000"/>
            <a:headEnd/>
            <a:tailEnd/>
          </a:ln>
        </p:spPr>
        <p:txBody>
          <a:bodyPr lIns="82058" tIns="41029" rIns="82058" bIns="41029">
            <a:spAutoFit/>
          </a:bodyPr>
          <a:lstStyle/>
          <a:p>
            <a:pPr algn="ctr">
              <a:spcBef>
                <a:spcPct val="50000"/>
              </a:spcBef>
            </a:pPr>
            <a:r>
              <a:rPr lang="en-US" sz="1300" b="1" dirty="0">
                <a:latin typeface="Cambria"/>
                <a:cs typeface="Cambria"/>
              </a:rPr>
              <a:t>Many Independent Brands</a:t>
            </a:r>
          </a:p>
        </p:txBody>
      </p:sp>
      <p:sp>
        <p:nvSpPr>
          <p:cNvPr id="10" name="Text Box 11"/>
          <p:cNvSpPr txBox="1">
            <a:spLocks noChangeArrowheads="1"/>
          </p:cNvSpPr>
          <p:nvPr/>
        </p:nvSpPr>
        <p:spPr bwMode="auto">
          <a:xfrm>
            <a:off x="7192118" y="1442760"/>
            <a:ext cx="1335257" cy="482969"/>
          </a:xfrm>
          <a:prstGeom prst="rect">
            <a:avLst/>
          </a:prstGeom>
          <a:noFill/>
          <a:ln w="9525">
            <a:noFill/>
            <a:miter lim="800000"/>
            <a:headEnd/>
            <a:tailEnd/>
          </a:ln>
        </p:spPr>
        <p:txBody>
          <a:bodyPr wrap="square" lIns="82058" tIns="41029" rIns="82058" bIns="41029">
            <a:spAutoFit/>
          </a:bodyPr>
          <a:lstStyle/>
          <a:p>
            <a:pPr algn="ctr">
              <a:spcBef>
                <a:spcPct val="50000"/>
              </a:spcBef>
            </a:pPr>
            <a:r>
              <a:rPr lang="en-US" sz="1300" b="1" dirty="0">
                <a:latin typeface="Cambria"/>
                <a:cs typeface="Cambria"/>
              </a:rPr>
              <a:t>Single Master Brand</a:t>
            </a:r>
          </a:p>
        </p:txBody>
      </p:sp>
      <p:sp>
        <p:nvSpPr>
          <p:cNvPr id="11" name="Round Same Side Corner Rectangle 10"/>
          <p:cNvSpPr/>
          <p:nvPr/>
        </p:nvSpPr>
        <p:spPr>
          <a:xfrm rot="10800000">
            <a:off x="518561" y="3152724"/>
            <a:ext cx="1794946" cy="484768"/>
          </a:xfrm>
          <a:prstGeom prst="round2Same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12" name="Round Same Side Corner Rectangle 11"/>
          <p:cNvSpPr/>
          <p:nvPr/>
        </p:nvSpPr>
        <p:spPr>
          <a:xfrm>
            <a:off x="518562" y="2139472"/>
            <a:ext cx="1785928"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House of Brands</a:t>
            </a:r>
          </a:p>
        </p:txBody>
      </p:sp>
      <p:sp>
        <p:nvSpPr>
          <p:cNvPr id="13" name="Rectangle 12"/>
          <p:cNvSpPr/>
          <p:nvPr/>
        </p:nvSpPr>
        <p:spPr>
          <a:xfrm>
            <a:off x="518562" y="2523525"/>
            <a:ext cx="1794946" cy="629198"/>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i="1" dirty="0">
                <a:solidFill>
                  <a:srgbClr val="000000"/>
                </a:solidFill>
                <a:latin typeface="Cambria"/>
                <a:cs typeface="Cambria"/>
              </a:rPr>
              <a:t>Many independent brands</a:t>
            </a:r>
          </a:p>
        </p:txBody>
      </p:sp>
      <p:sp>
        <p:nvSpPr>
          <p:cNvPr id="14" name="TextBox 13"/>
          <p:cNvSpPr txBox="1"/>
          <p:nvPr/>
        </p:nvSpPr>
        <p:spPr>
          <a:xfrm>
            <a:off x="565159" y="3152725"/>
            <a:ext cx="1718885" cy="390636"/>
          </a:xfrm>
          <a:prstGeom prst="rect">
            <a:avLst/>
          </a:prstGeom>
          <a:noFill/>
        </p:spPr>
        <p:txBody>
          <a:bodyPr wrap="square" lIns="82058" tIns="41029" rIns="82058" bIns="41029" rtlCol="0">
            <a:spAutoFit/>
          </a:bodyPr>
          <a:lstStyle/>
          <a:p>
            <a:r>
              <a:rPr lang="en-US" sz="1000" dirty="0">
                <a:latin typeface="Cambria"/>
                <a:cs typeface="Cambria"/>
              </a:rPr>
              <a:t>P&amp;G’s Tide, Cheer, All, Ariel, and </a:t>
            </a:r>
            <a:r>
              <a:rPr lang="en-US" sz="1000" dirty="0" err="1">
                <a:latin typeface="Cambria"/>
                <a:cs typeface="Cambria"/>
              </a:rPr>
              <a:t>Purex</a:t>
            </a:r>
            <a:endParaRPr lang="en-US" sz="1000" dirty="0">
              <a:latin typeface="Cambria"/>
              <a:cs typeface="Cambria"/>
            </a:endParaRPr>
          </a:p>
        </p:txBody>
      </p:sp>
      <p:sp>
        <p:nvSpPr>
          <p:cNvPr id="15" name="Round Same Side Corner Rectangle 14"/>
          <p:cNvSpPr/>
          <p:nvPr/>
        </p:nvSpPr>
        <p:spPr>
          <a:xfrm rot="10800000">
            <a:off x="2565178" y="3152724"/>
            <a:ext cx="1785928" cy="484768"/>
          </a:xfrm>
          <a:prstGeom prst="round2Same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16" name="Round Same Side Corner Rectangle 15"/>
          <p:cNvSpPr/>
          <p:nvPr/>
        </p:nvSpPr>
        <p:spPr>
          <a:xfrm>
            <a:off x="2556159" y="2139472"/>
            <a:ext cx="1785928"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Endorsed Brands</a:t>
            </a:r>
          </a:p>
        </p:txBody>
      </p:sp>
      <p:sp>
        <p:nvSpPr>
          <p:cNvPr id="17" name="Rectangle 16"/>
          <p:cNvSpPr/>
          <p:nvPr/>
        </p:nvSpPr>
        <p:spPr>
          <a:xfrm>
            <a:off x="2565178" y="2523525"/>
            <a:ext cx="1785928" cy="629198"/>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i="1" dirty="0">
                <a:solidFill>
                  <a:srgbClr val="000000"/>
                </a:solidFill>
                <a:latin typeface="Cambria"/>
                <a:cs typeface="Cambria"/>
              </a:rPr>
              <a:t>Many individual brands are linked to an endorsing brand to produce a supportive foundation</a:t>
            </a:r>
          </a:p>
        </p:txBody>
      </p:sp>
      <p:sp>
        <p:nvSpPr>
          <p:cNvPr id="18" name="TextBox 17"/>
          <p:cNvSpPr txBox="1"/>
          <p:nvPr/>
        </p:nvSpPr>
        <p:spPr>
          <a:xfrm>
            <a:off x="2602756" y="3152725"/>
            <a:ext cx="1718885" cy="390636"/>
          </a:xfrm>
          <a:prstGeom prst="rect">
            <a:avLst/>
          </a:prstGeom>
          <a:noFill/>
        </p:spPr>
        <p:txBody>
          <a:bodyPr wrap="square" lIns="82058" tIns="41029" rIns="82058" bIns="41029" rtlCol="0">
            <a:spAutoFit/>
          </a:bodyPr>
          <a:lstStyle/>
          <a:p>
            <a:r>
              <a:rPr lang="en-US" sz="1000" dirty="0">
                <a:latin typeface="Cambria"/>
                <a:cs typeface="Cambria"/>
              </a:rPr>
              <a:t>Courtyard by Marriott; Polo by Ralph Lauren</a:t>
            </a:r>
          </a:p>
        </p:txBody>
      </p:sp>
      <p:sp>
        <p:nvSpPr>
          <p:cNvPr id="19" name="Round Same Side Corner Rectangle 18"/>
          <p:cNvSpPr/>
          <p:nvPr/>
        </p:nvSpPr>
        <p:spPr>
          <a:xfrm rot="10800000">
            <a:off x="4789535" y="3152724"/>
            <a:ext cx="1785928" cy="484768"/>
          </a:xfrm>
          <a:prstGeom prst="round2Same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20" name="Round Same Side Corner Rectangle 19"/>
          <p:cNvSpPr/>
          <p:nvPr/>
        </p:nvSpPr>
        <p:spPr>
          <a:xfrm>
            <a:off x="4780517" y="2139472"/>
            <a:ext cx="1785928"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Sub-brands</a:t>
            </a:r>
          </a:p>
        </p:txBody>
      </p:sp>
      <p:sp>
        <p:nvSpPr>
          <p:cNvPr id="21" name="Rectangle 20"/>
          <p:cNvSpPr/>
          <p:nvPr/>
        </p:nvSpPr>
        <p:spPr>
          <a:xfrm>
            <a:off x="4789535" y="2523525"/>
            <a:ext cx="1785928" cy="629198"/>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i="1" dirty="0">
                <a:solidFill>
                  <a:srgbClr val="000000"/>
                </a:solidFill>
                <a:latin typeface="Cambria"/>
                <a:cs typeface="Cambria"/>
              </a:rPr>
              <a:t>Sub-brands have a closer link to the parent brand than do endorsed brands but behave similarly</a:t>
            </a:r>
          </a:p>
        </p:txBody>
      </p:sp>
      <p:sp>
        <p:nvSpPr>
          <p:cNvPr id="22" name="TextBox 21"/>
          <p:cNvSpPr txBox="1"/>
          <p:nvPr/>
        </p:nvSpPr>
        <p:spPr>
          <a:xfrm>
            <a:off x="4827114" y="3152725"/>
            <a:ext cx="1718885" cy="390636"/>
          </a:xfrm>
          <a:prstGeom prst="rect">
            <a:avLst/>
          </a:prstGeom>
          <a:noFill/>
        </p:spPr>
        <p:txBody>
          <a:bodyPr wrap="square" lIns="82058" tIns="41029" rIns="82058" bIns="41029" rtlCol="0">
            <a:spAutoFit/>
          </a:bodyPr>
          <a:lstStyle/>
          <a:p>
            <a:r>
              <a:rPr lang="en-US" sz="1000" dirty="0">
                <a:latin typeface="Cambria"/>
                <a:cs typeface="Cambria"/>
              </a:rPr>
              <a:t>Sony Walkman; Nestle Kit Kat</a:t>
            </a:r>
          </a:p>
        </p:txBody>
      </p:sp>
      <p:sp>
        <p:nvSpPr>
          <p:cNvPr id="23" name="Round Same Side Corner Rectangle 22"/>
          <p:cNvSpPr/>
          <p:nvPr/>
        </p:nvSpPr>
        <p:spPr>
          <a:xfrm rot="10800000">
            <a:off x="6967918" y="3152724"/>
            <a:ext cx="1785928" cy="484768"/>
          </a:xfrm>
          <a:prstGeom prst="round2Same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sz="1000" b="1" dirty="0">
              <a:solidFill>
                <a:srgbClr val="000000"/>
              </a:solidFill>
              <a:latin typeface="Cambria"/>
              <a:cs typeface="Cambria"/>
            </a:endParaRPr>
          </a:p>
        </p:txBody>
      </p:sp>
      <p:sp>
        <p:nvSpPr>
          <p:cNvPr id="24" name="Round Same Side Corner Rectangle 23"/>
          <p:cNvSpPr/>
          <p:nvPr/>
        </p:nvSpPr>
        <p:spPr>
          <a:xfrm>
            <a:off x="6958899" y="2139472"/>
            <a:ext cx="1785928" cy="369043"/>
          </a:xfrm>
          <a:prstGeom prst="round2SameRect">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200" b="1" dirty="0">
                <a:solidFill>
                  <a:srgbClr val="000000"/>
                </a:solidFill>
                <a:latin typeface="Cambria"/>
                <a:cs typeface="Cambria"/>
              </a:rPr>
              <a:t>Branded House</a:t>
            </a:r>
          </a:p>
        </p:txBody>
      </p:sp>
      <p:sp>
        <p:nvSpPr>
          <p:cNvPr id="25" name="Rectangle 24"/>
          <p:cNvSpPr/>
          <p:nvPr/>
        </p:nvSpPr>
        <p:spPr>
          <a:xfrm>
            <a:off x="6967918" y="2523525"/>
            <a:ext cx="1785928" cy="629198"/>
          </a:xfrm>
          <a:prstGeom prst="rect">
            <a:avLst/>
          </a:prstGeom>
          <a:solidFill>
            <a:srgbClr val="D9D9D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000" i="1" dirty="0">
                <a:solidFill>
                  <a:srgbClr val="000000"/>
                </a:solidFill>
                <a:latin typeface="Cambria"/>
                <a:cs typeface="Cambria"/>
              </a:rPr>
              <a:t>Single master brand used for all products</a:t>
            </a:r>
          </a:p>
        </p:txBody>
      </p:sp>
      <p:sp>
        <p:nvSpPr>
          <p:cNvPr id="26" name="TextBox 25"/>
          <p:cNvSpPr txBox="1"/>
          <p:nvPr/>
        </p:nvSpPr>
        <p:spPr>
          <a:xfrm>
            <a:off x="7005496" y="3152725"/>
            <a:ext cx="1718885" cy="390636"/>
          </a:xfrm>
          <a:prstGeom prst="rect">
            <a:avLst/>
          </a:prstGeom>
          <a:noFill/>
        </p:spPr>
        <p:txBody>
          <a:bodyPr wrap="square" lIns="82058" tIns="41029" rIns="82058" bIns="41029" rtlCol="0">
            <a:spAutoFit/>
          </a:bodyPr>
          <a:lstStyle/>
          <a:p>
            <a:r>
              <a:rPr lang="en-US" sz="1000" dirty="0">
                <a:latin typeface="Cambria"/>
                <a:cs typeface="Cambria"/>
              </a:rPr>
              <a:t>GE’s airplane engines, appliances, and financing</a:t>
            </a:r>
          </a:p>
        </p:txBody>
      </p:sp>
    </p:spTree>
    <p:extLst>
      <p:ext uri="{BB962C8B-B14F-4D97-AF65-F5344CB8AC3E}">
        <p14:creationId xmlns:p14="http://schemas.microsoft.com/office/powerpoint/2010/main" val="8682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0254"/>
            <a:ext cx="7556313" cy="803691"/>
          </a:xfrm>
        </p:spPr>
        <p:txBody>
          <a:bodyPr/>
          <a:lstStyle/>
          <a:p>
            <a:r>
              <a:rPr lang="en-US" b="1" dirty="0" smtClean="0"/>
              <a:t>Example: Honda (Japan)</a:t>
            </a:r>
            <a:endParaRPr lang="en-US" b="1" dirty="0"/>
          </a:p>
        </p:txBody>
      </p:sp>
      <p:sp>
        <p:nvSpPr>
          <p:cNvPr id="3" name="Content Placeholder 2"/>
          <p:cNvSpPr>
            <a:spLocks noGrp="1"/>
          </p:cNvSpPr>
          <p:nvPr>
            <p:ph idx="1"/>
          </p:nvPr>
        </p:nvSpPr>
        <p:spPr/>
        <p:txBody>
          <a:bodyPr/>
          <a:lstStyle/>
          <a:p>
            <a:r>
              <a:rPr lang="en-US" dirty="0" smtClean="0">
                <a:solidFill>
                  <a:srgbClr val="595959"/>
                </a:solidFill>
              </a:rPr>
              <a:t>Honda </a:t>
            </a:r>
            <a:r>
              <a:rPr lang="en-US" dirty="0">
                <a:solidFill>
                  <a:srgbClr val="595959"/>
                </a:solidFill>
              </a:rPr>
              <a:t>launched </a:t>
            </a:r>
            <a:r>
              <a:rPr lang="en-US" dirty="0" smtClean="0">
                <a:solidFill>
                  <a:srgbClr val="595959"/>
                </a:solidFill>
              </a:rPr>
              <a:t>Acura </a:t>
            </a:r>
            <a:r>
              <a:rPr lang="en-US" dirty="0">
                <a:solidFill>
                  <a:srgbClr val="595959"/>
                </a:solidFill>
              </a:rPr>
              <a:t>to target the luxury automotive </a:t>
            </a:r>
            <a:r>
              <a:rPr lang="en-US" dirty="0" smtClean="0">
                <a:solidFill>
                  <a:srgbClr val="595959"/>
                </a:solidFill>
              </a:rPr>
              <a:t>market</a:t>
            </a:r>
            <a:endParaRPr lang="en-US" dirty="0">
              <a:solidFill>
                <a:srgbClr val="595959"/>
              </a:solidFill>
            </a:endParaRPr>
          </a:p>
          <a:p>
            <a:r>
              <a:rPr lang="en-US" dirty="0">
                <a:solidFill>
                  <a:srgbClr val="595959"/>
                </a:solidFill>
              </a:rPr>
              <a:t>N</a:t>
            </a:r>
            <a:r>
              <a:rPr lang="en-US" dirty="0" smtClean="0">
                <a:solidFill>
                  <a:srgbClr val="595959"/>
                </a:solidFill>
              </a:rPr>
              <a:t>eeded </a:t>
            </a:r>
            <a:r>
              <a:rPr lang="en-US" dirty="0">
                <a:solidFill>
                  <a:srgbClr val="595959"/>
                </a:solidFill>
              </a:rPr>
              <a:t>to give the cars a new, distinct brand identity to match customers’ desires for status and exclusivity, rather than the economy and reliability linked to the Honda </a:t>
            </a:r>
            <a:r>
              <a:rPr lang="en-US" dirty="0" smtClean="0">
                <a:solidFill>
                  <a:srgbClr val="595959"/>
                </a:solidFill>
              </a:rPr>
              <a:t>brand</a:t>
            </a:r>
          </a:p>
          <a:p>
            <a:r>
              <a:rPr lang="en-US" dirty="0" smtClean="0">
                <a:solidFill>
                  <a:srgbClr val="595959"/>
                </a:solidFill>
              </a:rPr>
              <a:t>Similarly, Proctor and Gamble (P&amp;G) maintains a full set of brand identities for all its products</a:t>
            </a:r>
          </a:p>
          <a:p>
            <a:r>
              <a:rPr lang="en-US" dirty="0" smtClean="0">
                <a:solidFill>
                  <a:srgbClr val="595959"/>
                </a:solidFill>
              </a:rPr>
              <a:t>In </a:t>
            </a:r>
            <a:r>
              <a:rPr lang="en-US" dirty="0">
                <a:solidFill>
                  <a:srgbClr val="595959"/>
                </a:solidFill>
              </a:rPr>
              <a:t>some grocery stores, P&amp;G laundry detergents take up more than half of the shelf space for </a:t>
            </a:r>
            <a:r>
              <a:rPr lang="en-US" dirty="0" smtClean="0">
                <a:solidFill>
                  <a:srgbClr val="595959"/>
                </a:solidFill>
              </a:rPr>
              <a:t>the category with Tide, Cheer, and All </a:t>
            </a:r>
          </a:p>
          <a:p>
            <a:endParaRPr lang="en-US" dirty="0" smtClean="0">
              <a:solidFill>
                <a:srgbClr val="595959"/>
              </a:solidFill>
            </a:endParaRPr>
          </a:p>
          <a:p>
            <a:endParaRPr lang="en-US" dirty="0">
              <a:solidFill>
                <a:srgbClr val="595959"/>
              </a:solidFill>
            </a:endParaRPr>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16</a:t>
            </a:fld>
            <a:endParaRPr lang="en-US" dirty="0"/>
          </a:p>
        </p:txBody>
      </p:sp>
      <p:pic>
        <p:nvPicPr>
          <p:cNvPr id="6" name="Picture 5" descr="76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650" y="4792120"/>
            <a:ext cx="3110580" cy="1901342"/>
          </a:xfrm>
          <a:prstGeom prst="rect">
            <a:avLst/>
          </a:prstGeom>
        </p:spPr>
      </p:pic>
      <p:pic>
        <p:nvPicPr>
          <p:cNvPr id="7" name="Picture 6" descr="Acura-Emblem-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200" y="4792120"/>
            <a:ext cx="2143216" cy="1950120"/>
          </a:xfrm>
          <a:prstGeom prst="rect">
            <a:avLst/>
          </a:prstGeom>
        </p:spPr>
      </p:pic>
    </p:spTree>
    <p:extLst>
      <p:ext uri="{BB962C8B-B14F-4D97-AF65-F5344CB8AC3E}">
        <p14:creationId xmlns:p14="http://schemas.microsoft.com/office/powerpoint/2010/main" val="32873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80254"/>
            <a:ext cx="7556313" cy="803691"/>
          </a:xfrm>
        </p:spPr>
        <p:txBody>
          <a:bodyPr/>
          <a:lstStyle/>
          <a:p>
            <a:r>
              <a:rPr lang="en-US" b="1" dirty="0" smtClean="0"/>
              <a:t>Example: General Electric (US)</a:t>
            </a:r>
            <a:endParaRPr lang="en-US" b="1" dirty="0"/>
          </a:p>
        </p:txBody>
      </p:sp>
      <p:sp>
        <p:nvSpPr>
          <p:cNvPr id="3" name="Content Placeholder 2"/>
          <p:cNvSpPr>
            <a:spLocks noGrp="1"/>
          </p:cNvSpPr>
          <p:nvPr>
            <p:ph idx="1"/>
          </p:nvPr>
        </p:nvSpPr>
        <p:spPr>
          <a:xfrm>
            <a:off x="467118" y="1284016"/>
            <a:ext cx="8354173" cy="4948558"/>
          </a:xfrm>
        </p:spPr>
        <p:txBody>
          <a:bodyPr/>
          <a:lstStyle/>
          <a:p>
            <a:r>
              <a:rPr lang="en-US" dirty="0"/>
              <a:t> </a:t>
            </a:r>
            <a:r>
              <a:rPr lang="en-US" dirty="0" smtClean="0"/>
              <a:t>GE uses a branded </a:t>
            </a:r>
            <a:r>
              <a:rPr lang="en-US" dirty="0"/>
              <a:t>house </a:t>
            </a:r>
            <a:r>
              <a:rPr lang="en-US" dirty="0" smtClean="0"/>
              <a:t>architecture</a:t>
            </a:r>
          </a:p>
          <a:p>
            <a:r>
              <a:rPr lang="en-US" dirty="0"/>
              <a:t>W</a:t>
            </a:r>
            <a:r>
              <a:rPr lang="en-US" dirty="0" smtClean="0"/>
              <a:t>hen </a:t>
            </a:r>
            <a:r>
              <a:rPr lang="en-US" dirty="0"/>
              <a:t>GE launches a new </a:t>
            </a:r>
            <a:r>
              <a:rPr lang="en-US" dirty="0" smtClean="0"/>
              <a:t>product, </a:t>
            </a:r>
            <a:r>
              <a:rPr lang="en-US" dirty="0"/>
              <a:t>it immediately enjoys the positive associations of the GE master </a:t>
            </a:r>
            <a:r>
              <a:rPr lang="en-US" dirty="0" smtClean="0"/>
              <a:t>brand</a:t>
            </a:r>
          </a:p>
          <a:p>
            <a:r>
              <a:rPr lang="en-US" dirty="0"/>
              <a:t>P</a:t>
            </a:r>
            <a:r>
              <a:rPr lang="en-US" dirty="0" smtClean="0"/>
              <a:t>roduct </a:t>
            </a:r>
            <a:r>
              <a:rPr lang="en-US" dirty="0"/>
              <a:t>launch and brand building costs </a:t>
            </a:r>
            <a:r>
              <a:rPr lang="en-US" dirty="0" smtClean="0"/>
              <a:t>decrease, accelerates </a:t>
            </a:r>
            <a:r>
              <a:rPr lang="en-US" dirty="0"/>
              <a:t>product diffusion throughout the </a:t>
            </a:r>
            <a:r>
              <a:rPr lang="en-US" dirty="0" smtClean="0"/>
              <a:t>marketplace</a:t>
            </a:r>
          </a:p>
          <a:p>
            <a:r>
              <a:rPr lang="en-US" dirty="0" smtClean="0"/>
              <a:t>Each </a:t>
            </a:r>
            <a:r>
              <a:rPr lang="en-US" dirty="0"/>
              <a:t>new GE product starts with high overall brand awareness and meaningful linkages to the high-quality manufacturer of electrical products, which lowers consumers’ perceptions of product adoption </a:t>
            </a:r>
            <a:r>
              <a:rPr lang="en-US" dirty="0" smtClean="0"/>
              <a:t>risk</a:t>
            </a:r>
          </a:p>
          <a:p>
            <a:r>
              <a:rPr lang="en-US" dirty="0" smtClean="0"/>
              <a:t>However</a:t>
            </a:r>
            <a:r>
              <a:rPr lang="en-US" dirty="0"/>
              <a:t>, these linkages must be credible. If GE were to launch a new line of perfume, many of its brand linkages would be inconsistent with the desired attributes for this new product, thus undermining the perfume’s own brand </a:t>
            </a:r>
            <a:r>
              <a:rPr lang="en-US" dirty="0" smtClean="0"/>
              <a:t>image </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17</a:t>
            </a:fld>
            <a:endParaRPr lang="en-US" dirty="0"/>
          </a:p>
        </p:txBody>
      </p:sp>
      <p:pic>
        <p:nvPicPr>
          <p:cNvPr id="6" name="Picture 5" descr="ge-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026" y="5817246"/>
            <a:ext cx="981304" cy="978033"/>
          </a:xfrm>
          <a:prstGeom prst="rect">
            <a:avLst/>
          </a:prstGeom>
        </p:spPr>
      </p:pic>
    </p:spTree>
    <p:extLst>
      <p:ext uri="{BB962C8B-B14F-4D97-AF65-F5344CB8AC3E}">
        <p14:creationId xmlns:p14="http://schemas.microsoft.com/office/powerpoint/2010/main" val="32479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Brand Extensions</a:t>
            </a:r>
            <a:endParaRPr lang="en-US" b="1" dirty="0"/>
          </a:p>
        </p:txBody>
      </p:sp>
      <p:sp>
        <p:nvSpPr>
          <p:cNvPr id="3" name="Content Placeholder 2"/>
          <p:cNvSpPr>
            <a:spLocks noGrp="1"/>
          </p:cNvSpPr>
          <p:nvPr>
            <p:ph idx="1"/>
          </p:nvPr>
        </p:nvSpPr>
        <p:spPr>
          <a:xfrm>
            <a:off x="498474" y="1331055"/>
            <a:ext cx="8354173" cy="5457655"/>
          </a:xfrm>
        </p:spPr>
        <p:txBody>
          <a:bodyPr>
            <a:normAutofit fontScale="92500" lnSpcReduction="20000"/>
          </a:bodyPr>
          <a:lstStyle/>
          <a:p>
            <a:r>
              <a:rPr lang="en-US" sz="1900" dirty="0"/>
              <a:t>P</a:t>
            </a:r>
            <a:r>
              <a:rPr lang="en-US" sz="1900" dirty="0" smtClean="0"/>
              <a:t>ertain </a:t>
            </a:r>
            <a:r>
              <a:rPr lang="en-US" sz="1900" dirty="0"/>
              <a:t>to the approach the firm uses to launch new offerings by leveraging an existing brand, whether through line or category extensions </a:t>
            </a:r>
            <a:endParaRPr lang="en-US" sz="1900" dirty="0" smtClean="0"/>
          </a:p>
          <a:p>
            <a:r>
              <a:rPr lang="en-US" sz="1900" b="1" dirty="0">
                <a:solidFill>
                  <a:schemeClr val="tx2"/>
                </a:solidFill>
              </a:rPr>
              <a:t>B</a:t>
            </a:r>
            <a:r>
              <a:rPr lang="en-US" sz="1900" b="1" dirty="0" smtClean="0">
                <a:solidFill>
                  <a:schemeClr val="tx2"/>
                </a:solidFill>
              </a:rPr>
              <a:t>rand </a:t>
            </a:r>
            <a:r>
              <a:rPr lang="en-US" sz="1900" b="1" dirty="0">
                <a:solidFill>
                  <a:schemeClr val="tx2"/>
                </a:solidFill>
              </a:rPr>
              <a:t>line extensions</a:t>
            </a:r>
            <a:r>
              <a:rPr lang="en-US" sz="1900" dirty="0">
                <a:solidFill>
                  <a:schemeClr val="tx2"/>
                </a:solidFill>
              </a:rPr>
              <a:t> </a:t>
            </a:r>
            <a:r>
              <a:rPr lang="en-US" sz="1900" dirty="0"/>
              <a:t>(often called simply line extensions), the new offering is in the same product category but targets a different segment of customers, usually with a slightly different set of attributes </a:t>
            </a:r>
            <a:endParaRPr lang="en-US" sz="1900" dirty="0" smtClean="0"/>
          </a:p>
          <a:p>
            <a:r>
              <a:rPr lang="en-US" sz="1900" b="1" dirty="0">
                <a:solidFill>
                  <a:srgbClr val="1F497D"/>
                </a:solidFill>
              </a:rPr>
              <a:t>B</a:t>
            </a:r>
            <a:r>
              <a:rPr lang="en-US" sz="1900" b="1" dirty="0" smtClean="0">
                <a:solidFill>
                  <a:srgbClr val="1F497D"/>
                </a:solidFill>
              </a:rPr>
              <a:t>rand </a:t>
            </a:r>
            <a:r>
              <a:rPr lang="en-US" sz="1900" b="1" dirty="0">
                <a:solidFill>
                  <a:srgbClr val="1F497D"/>
                </a:solidFill>
              </a:rPr>
              <a:t>category extensions</a:t>
            </a:r>
            <a:r>
              <a:rPr lang="en-US" sz="1900" b="1" i="1" dirty="0"/>
              <a:t>,</a:t>
            </a:r>
            <a:r>
              <a:rPr lang="en-US" sz="1900" dirty="0"/>
              <a:t> the new offering instead moves to a completely different product category </a:t>
            </a:r>
            <a:endParaRPr lang="en-US" sz="1900" dirty="0" smtClean="0"/>
          </a:p>
          <a:p>
            <a:r>
              <a:rPr lang="en-US" sz="1900" dirty="0" smtClean="0"/>
              <a:t>The key benefits that brand extensions offer a firm are:</a:t>
            </a:r>
          </a:p>
          <a:p>
            <a:pPr lvl="1"/>
            <a:r>
              <a:rPr lang="en-US" sz="1900" dirty="0"/>
              <a:t>Accelerates new product acceptance by reducing customers’ perceived risk.</a:t>
            </a:r>
          </a:p>
          <a:p>
            <a:pPr lvl="1"/>
            <a:r>
              <a:rPr lang="en-US" sz="1900" dirty="0"/>
              <a:t>Lowers the cost of new product launches by building on the established brand.</a:t>
            </a:r>
          </a:p>
          <a:p>
            <a:pPr lvl="1"/>
            <a:r>
              <a:rPr lang="en-US" sz="1900" dirty="0"/>
              <a:t>Reduces the time needed to build the new product’s brand by leveraging existing brand characteristics.</a:t>
            </a:r>
          </a:p>
          <a:p>
            <a:pPr lvl="1"/>
            <a:r>
              <a:rPr lang="en-US" sz="1900" dirty="0"/>
              <a:t>Increases the probability of gaining channel access by reducing perceived risk.</a:t>
            </a:r>
          </a:p>
          <a:p>
            <a:pPr lvl="1"/>
            <a:r>
              <a:rPr lang="en-US" sz="1900" dirty="0"/>
              <a:t>Helps enhance the image of the parent brand by linking it to newer and/or emerging product features. </a:t>
            </a:r>
          </a:p>
          <a:p>
            <a:pPr lvl="1"/>
            <a:r>
              <a:rPr lang="en-US" sz="1900" dirty="0"/>
              <a:t>Expands the size of the market that the firm can access, by serving additional subsegments with new offerings.</a:t>
            </a:r>
          </a:p>
          <a:p>
            <a:pPr marL="685800" lvl="1" indent="-457200">
              <a:buFont typeface="+mj-lt"/>
              <a:buAutoNum type="arabicPeriod"/>
            </a:pP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18</a:t>
            </a:fld>
            <a:endParaRPr lang="en-US" dirty="0"/>
          </a:p>
        </p:txBody>
      </p:sp>
    </p:spTree>
    <p:extLst>
      <p:ext uri="{BB962C8B-B14F-4D97-AF65-F5344CB8AC3E}">
        <p14:creationId xmlns:p14="http://schemas.microsoft.com/office/powerpoint/2010/main" val="41520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Brand Extensions</a:t>
            </a:r>
            <a:endParaRPr lang="en-US" b="1" dirty="0"/>
          </a:p>
        </p:txBody>
      </p:sp>
      <p:sp>
        <p:nvSpPr>
          <p:cNvPr id="3" name="Content Placeholder 2"/>
          <p:cNvSpPr>
            <a:spLocks noGrp="1"/>
          </p:cNvSpPr>
          <p:nvPr>
            <p:ph idx="1"/>
          </p:nvPr>
        </p:nvSpPr>
        <p:spPr/>
        <p:txBody>
          <a:bodyPr>
            <a:normAutofit/>
          </a:bodyPr>
          <a:lstStyle/>
          <a:p>
            <a:r>
              <a:rPr lang="en-US" sz="1800" dirty="0"/>
              <a:t>N</a:t>
            </a:r>
            <a:r>
              <a:rPr lang="en-US" sz="1800" dirty="0" smtClean="0"/>
              <a:t>ot </a:t>
            </a:r>
            <a:r>
              <a:rPr lang="en-US" sz="1800" dirty="0"/>
              <a:t>all brand extensions achieve all these </a:t>
            </a:r>
            <a:r>
              <a:rPr lang="en-US" sz="1800" dirty="0" smtClean="0"/>
              <a:t>benefits</a:t>
            </a:r>
          </a:p>
          <a:p>
            <a:r>
              <a:rPr lang="en-US" sz="1800" dirty="0"/>
              <a:t>The many examples of unsuccessful brand extensions (e.g., Kleenex diapers, Ben-Gay aspirin, </a:t>
            </a:r>
            <a:r>
              <a:rPr lang="en-US" sz="1800" dirty="0" err="1"/>
              <a:t>Smucker’s</a:t>
            </a:r>
            <a:r>
              <a:rPr lang="en-US" sz="1800" dirty="0"/>
              <a:t> ketchup) highlight the limits on a firm’s ability to stretch its brand into new segments and categories </a:t>
            </a:r>
            <a:endParaRPr lang="en-US" sz="1800" dirty="0" smtClean="0"/>
          </a:p>
          <a:p>
            <a:r>
              <a:rPr lang="en-US" sz="1800" dirty="0"/>
              <a:t>Over time, researchers have developed some guidelines for improving the chances of success for brand </a:t>
            </a:r>
            <a:r>
              <a:rPr lang="en-US" sz="1800" dirty="0" smtClean="0"/>
              <a:t>extensions:</a:t>
            </a:r>
          </a:p>
          <a:p>
            <a:pPr lvl="1"/>
            <a:r>
              <a:rPr lang="en-US" dirty="0" smtClean="0"/>
              <a:t>There must be perceived fit between the parent brand’s image and the extension on a dimension that is relevant to the customer</a:t>
            </a:r>
          </a:p>
          <a:p>
            <a:pPr lvl="1"/>
            <a:r>
              <a:rPr lang="en-US" dirty="0" smtClean="0"/>
              <a:t>Brand extensions can be stretched farther if done incrementally</a:t>
            </a:r>
          </a:p>
          <a:p>
            <a:pPr lvl="1"/>
            <a:r>
              <a:rPr lang="en-US" dirty="0" smtClean="0"/>
              <a:t>Higher quality brands generally can be extended further</a:t>
            </a:r>
          </a:p>
          <a:p>
            <a:r>
              <a:rPr lang="en-US" sz="1800" b="1" dirty="0">
                <a:solidFill>
                  <a:srgbClr val="1F497D"/>
                </a:solidFill>
              </a:rPr>
              <a:t>Vertical extensions</a:t>
            </a:r>
            <a:r>
              <a:rPr lang="en-US" sz="1800" dirty="0">
                <a:solidFill>
                  <a:srgbClr val="1F497D"/>
                </a:solidFill>
              </a:rPr>
              <a:t> </a:t>
            </a:r>
            <a:r>
              <a:rPr lang="en-US" sz="1800" dirty="0"/>
              <a:t>of brands to lower priced markets often undermine the image of the parent brands </a:t>
            </a:r>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19</a:t>
            </a:fld>
            <a:endParaRPr lang="en-US" dirty="0">
              <a:solidFill>
                <a:srgbClr val="595959"/>
              </a:solidFill>
            </a:endParaRPr>
          </a:p>
        </p:txBody>
      </p:sp>
      <p:pic>
        <p:nvPicPr>
          <p:cNvPr id="6" name="Picture 5" descr="5-Ways-To-Extend-Your-Bra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5370633"/>
            <a:ext cx="2420710" cy="1472599"/>
          </a:xfrm>
          <a:prstGeom prst="rect">
            <a:avLst/>
          </a:prstGeom>
        </p:spPr>
      </p:pic>
    </p:spTree>
    <p:extLst>
      <p:ext uri="{BB962C8B-B14F-4D97-AF65-F5344CB8AC3E}">
        <p14:creationId xmlns:p14="http://schemas.microsoft.com/office/powerpoint/2010/main" val="20642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0726"/>
            <a:ext cx="7556313" cy="803691"/>
          </a:xfrm>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r>
              <a:rPr lang="en-US" sz="1800" b="1" dirty="0" smtClean="0">
                <a:solidFill>
                  <a:schemeClr val="tx2"/>
                </a:solidFill>
              </a:rPr>
              <a:t>Introduction</a:t>
            </a:r>
          </a:p>
          <a:p>
            <a:r>
              <a:rPr lang="en-US" sz="1800" dirty="0" smtClean="0"/>
              <a:t>Brand Strategies</a:t>
            </a:r>
          </a:p>
          <a:p>
            <a:pPr lvl="1"/>
            <a:r>
              <a:rPr lang="en-US" dirty="0" smtClean="0"/>
              <a:t>Brand Positioning</a:t>
            </a:r>
          </a:p>
          <a:p>
            <a:pPr lvl="1"/>
            <a:r>
              <a:rPr lang="en-US" dirty="0" smtClean="0"/>
              <a:t>Brand Architecture</a:t>
            </a:r>
          </a:p>
          <a:p>
            <a:pPr lvl="1"/>
            <a:r>
              <a:rPr lang="en-US" dirty="0" smtClean="0"/>
              <a:t>Brand Extensions</a:t>
            </a:r>
          </a:p>
          <a:p>
            <a:r>
              <a:rPr lang="en-US" sz="1800" dirty="0" smtClean="0"/>
              <a:t>Managing Brand-Based SCA</a:t>
            </a:r>
          </a:p>
          <a:p>
            <a:pPr lvl="1"/>
            <a:r>
              <a:rPr lang="en-US" dirty="0" smtClean="0"/>
              <a:t>Three Steps to Building Brand Equity</a:t>
            </a:r>
          </a:p>
          <a:p>
            <a:pPr lvl="1"/>
            <a:r>
              <a:rPr lang="en-US" dirty="0" smtClean="0"/>
              <a:t>Integrated Marketing Communications</a:t>
            </a:r>
          </a:p>
          <a:p>
            <a:pPr lvl="1"/>
            <a:r>
              <a:rPr lang="en-US" dirty="0" smtClean="0"/>
              <a:t>Research Approaches to Understanding and Measuring Brand Equity</a:t>
            </a:r>
          </a:p>
          <a:p>
            <a:pPr lvl="1"/>
            <a:r>
              <a:rPr lang="en-US" sz="1800" dirty="0" smtClean="0"/>
              <a:t>Surveys: Brand Audits</a:t>
            </a:r>
          </a:p>
          <a:p>
            <a:r>
              <a:rPr lang="en-US" sz="1800" dirty="0" smtClean="0"/>
              <a:t>Takeaways</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2</a:t>
            </a:fld>
            <a:endParaRPr lang="en-US" dirty="0">
              <a:solidFill>
                <a:srgbClr val="595959"/>
              </a:solidFill>
            </a:endParaRPr>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spTree>
    <p:extLst>
      <p:ext uri="{BB962C8B-B14F-4D97-AF65-F5344CB8AC3E}">
        <p14:creationId xmlns:p14="http://schemas.microsoft.com/office/powerpoint/2010/main" val="422705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McDonald’s (US)</a:t>
            </a:r>
            <a:endParaRPr lang="en-US" b="1" dirty="0"/>
          </a:p>
        </p:txBody>
      </p:sp>
      <p:sp>
        <p:nvSpPr>
          <p:cNvPr id="3" name="Content Placeholder 2"/>
          <p:cNvSpPr>
            <a:spLocks noGrp="1"/>
          </p:cNvSpPr>
          <p:nvPr>
            <p:ph idx="1"/>
          </p:nvPr>
        </p:nvSpPr>
        <p:spPr/>
        <p:txBody>
          <a:bodyPr/>
          <a:lstStyle/>
          <a:p>
            <a:r>
              <a:rPr lang="en-US" dirty="0" err="1" smtClean="0"/>
              <a:t>McPizza</a:t>
            </a:r>
            <a:r>
              <a:rPr lang="en-US" dirty="0" smtClean="0"/>
              <a:t> a </a:t>
            </a:r>
            <a:r>
              <a:rPr lang="en-US" dirty="0"/>
              <a:t>pizza extension under the McDonald’s brand </a:t>
            </a:r>
            <a:r>
              <a:rPr lang="en-US" dirty="0" smtClean="0"/>
              <a:t>name failed </a:t>
            </a:r>
            <a:r>
              <a:rPr lang="en-US" dirty="0"/>
              <a:t>due to the lack of credibility McDonald’s had for making pizza</a:t>
            </a:r>
            <a:r>
              <a:rPr lang="en-US" dirty="0" smtClean="0"/>
              <a:t>, </a:t>
            </a:r>
            <a:r>
              <a:rPr lang="en-US" dirty="0"/>
              <a:t>compared with established rivals like Dominos or Pizza </a:t>
            </a:r>
            <a:r>
              <a:rPr lang="en-US" dirty="0" smtClean="0"/>
              <a:t>Hut</a:t>
            </a:r>
          </a:p>
          <a:p>
            <a:r>
              <a:rPr lang="en-US" dirty="0" smtClean="0"/>
              <a:t> </a:t>
            </a:r>
            <a:r>
              <a:rPr lang="en-US" dirty="0"/>
              <a:t>In contrast, </a:t>
            </a:r>
            <a:r>
              <a:rPr lang="en-US" dirty="0" err="1"/>
              <a:t>McCafe</a:t>
            </a:r>
            <a:r>
              <a:rPr lang="en-US" dirty="0"/>
              <a:t>, McDonald’s attempt to brand its coffee and compete with Starbucks, </a:t>
            </a:r>
            <a:r>
              <a:rPr lang="en-US" dirty="0" smtClean="0"/>
              <a:t>succeeded as a brand extension. Customers had </a:t>
            </a:r>
            <a:r>
              <a:rPr lang="en-US" dirty="0"/>
              <a:t>experience buying coffee from McDonald’s, so expanding their purchases to include flavored and espresso coffee options resonated with </a:t>
            </a:r>
            <a:r>
              <a:rPr lang="en-US" dirty="0" smtClean="0"/>
              <a:t>them</a:t>
            </a:r>
          </a:p>
          <a:p>
            <a:r>
              <a:rPr lang="en-US" dirty="0" smtClean="0"/>
              <a:t> </a:t>
            </a:r>
            <a:r>
              <a:rPr lang="en-US" dirty="0"/>
              <a:t>In another example, though Kleenex and diapers are both paper products that focus on absorption, the usage context of tissues seemed incongruent with imagining diapers on a baby’s bottom. Thus Kleenex diapers failed to capture any market </a:t>
            </a:r>
            <a:r>
              <a:rPr lang="en-US" dirty="0" smtClean="0"/>
              <a:t>share</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20</a:t>
            </a:fld>
            <a:endParaRPr lang="en-US" dirty="0"/>
          </a:p>
        </p:txBody>
      </p:sp>
      <p:pic>
        <p:nvPicPr>
          <p:cNvPr id="6" name="Picture 5" descr="mc-pizz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007" y="5168883"/>
            <a:ext cx="2936171" cy="1516449"/>
          </a:xfrm>
          <a:prstGeom prst="rect">
            <a:avLst/>
          </a:prstGeom>
        </p:spPr>
      </p:pic>
    </p:spTree>
    <p:extLst>
      <p:ext uri="{BB962C8B-B14F-4D97-AF65-F5344CB8AC3E}">
        <p14:creationId xmlns:p14="http://schemas.microsoft.com/office/powerpoint/2010/main" val="40020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043" y="347501"/>
            <a:ext cx="7556313" cy="803691"/>
          </a:xfrm>
        </p:spPr>
        <p:txBody>
          <a:bodyPr/>
          <a:lstStyle/>
          <a:p>
            <a:r>
              <a:rPr lang="en-US" sz="3200" b="1" dirty="0"/>
              <a:t>Line Versus Brand Extensions</a:t>
            </a:r>
            <a:r>
              <a:rPr lang="en-US" b="1" dirty="0">
                <a:solidFill>
                  <a:srgbClr val="321267"/>
                </a:solidFill>
              </a:rPr>
              <a:t/>
            </a:r>
            <a:br>
              <a:rPr lang="en-US" b="1" dirty="0">
                <a:solidFill>
                  <a:srgbClr val="321267"/>
                </a:solidFill>
              </a:rPr>
            </a:br>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21</a:t>
            </a:fld>
            <a:endParaRPr lang="en-US" dirty="0">
              <a:solidFill>
                <a:srgbClr val="595959"/>
              </a:solidFill>
            </a:endParaRPr>
          </a:p>
        </p:txBody>
      </p:sp>
      <p:pic>
        <p:nvPicPr>
          <p:cNvPr id="7" name="Picture 6" descr="cres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04216"/>
            <a:ext cx="1447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cre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23216"/>
            <a:ext cx="18288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crest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632816"/>
            <a:ext cx="1447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crest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023216"/>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crest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2861416"/>
            <a:ext cx="1238250"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cres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2023216"/>
            <a:ext cx="108585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creststri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849024"/>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crestwas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4849024"/>
            <a:ext cx="12192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6" descr="floss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4995723"/>
            <a:ext cx="990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3"/>
          <p:cNvSpPr txBox="1">
            <a:spLocks noChangeArrowheads="1"/>
          </p:cNvSpPr>
          <p:nvPr/>
        </p:nvSpPr>
        <p:spPr>
          <a:xfrm>
            <a:off x="583250" y="3946378"/>
            <a:ext cx="8229600" cy="1066800"/>
          </a:xfrm>
          <a:prstGeom prst="rect">
            <a:avLst/>
          </a:prstGeom>
        </p:spPr>
        <p:txBody>
          <a:bodyPr/>
          <a:lstStyle>
            <a:lvl1pPr marL="342862" indent="-342862" algn="l" defTabSz="457149" rtl="0" eaLnBrk="1" latinLnBrk="0" hangingPunct="1">
              <a:spcBef>
                <a:spcPct val="20000"/>
              </a:spcBef>
              <a:buFont typeface="Arial"/>
              <a:buChar char="•"/>
              <a:defRPr sz="3200" kern="1200">
                <a:solidFill>
                  <a:schemeClr val="tx1"/>
                </a:solidFill>
                <a:latin typeface="+mn-lt"/>
                <a:ea typeface="+mn-ea"/>
                <a:cs typeface="+mn-cs"/>
              </a:defRPr>
            </a:lvl1pPr>
            <a:lvl2pPr marL="742867" indent="-285718" algn="l" defTabSz="457149" rtl="0" eaLnBrk="1" latinLnBrk="0" hangingPunct="1">
              <a:spcBef>
                <a:spcPct val="20000"/>
              </a:spcBef>
              <a:buFont typeface="Arial"/>
              <a:buChar char="–"/>
              <a:defRPr sz="2800" kern="1200">
                <a:solidFill>
                  <a:schemeClr val="tx1"/>
                </a:solidFill>
                <a:latin typeface="+mn-lt"/>
                <a:ea typeface="+mn-ea"/>
                <a:cs typeface="+mn-cs"/>
              </a:defRPr>
            </a:lvl2pPr>
            <a:lvl3pPr marL="1142873" indent="-228575" algn="l" defTabSz="457149" rtl="0" eaLnBrk="1" latinLnBrk="0" hangingPunct="1">
              <a:spcBef>
                <a:spcPct val="20000"/>
              </a:spcBef>
              <a:buFont typeface="Arial"/>
              <a:buChar char="•"/>
              <a:defRPr sz="2400" kern="1200">
                <a:solidFill>
                  <a:schemeClr val="tx1"/>
                </a:solidFill>
                <a:latin typeface="+mn-lt"/>
                <a:ea typeface="+mn-ea"/>
                <a:cs typeface="+mn-cs"/>
              </a:defRPr>
            </a:lvl3pPr>
            <a:lvl4pPr marL="1600022" indent="-228575" algn="l" defTabSz="457149" rtl="0" eaLnBrk="1" latinLnBrk="0" hangingPunct="1">
              <a:spcBef>
                <a:spcPct val="20000"/>
              </a:spcBef>
              <a:buFont typeface="Arial"/>
              <a:buChar char="–"/>
              <a:defRPr sz="2000" kern="1200">
                <a:solidFill>
                  <a:schemeClr val="tx1"/>
                </a:solidFill>
                <a:latin typeface="+mn-lt"/>
                <a:ea typeface="+mn-ea"/>
                <a:cs typeface="+mn-cs"/>
              </a:defRPr>
            </a:lvl4pPr>
            <a:lvl5pPr marL="2057171" indent="-228575" algn="l" defTabSz="457149" rtl="0" eaLnBrk="1" latinLnBrk="0" hangingPunct="1">
              <a:spcBef>
                <a:spcPct val="20000"/>
              </a:spcBef>
              <a:buFont typeface="Arial"/>
              <a:buChar char="»"/>
              <a:defRPr sz="2000" kern="1200">
                <a:solidFill>
                  <a:schemeClr val="tx1"/>
                </a:solidFill>
                <a:latin typeface="+mn-lt"/>
                <a:ea typeface="+mn-ea"/>
                <a:cs typeface="+mn-cs"/>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spcBef>
                <a:spcPts val="2000"/>
              </a:spcBef>
              <a:buClr>
                <a:srgbClr val="1F497D"/>
              </a:buClr>
              <a:buSzPct val="75000"/>
              <a:buFont typeface="Wingdings" pitchFamily="2" charset="2"/>
              <a:buChar char="n"/>
            </a:pPr>
            <a:r>
              <a:rPr lang="en-US" sz="2000" dirty="0" smtClean="0">
                <a:latin typeface="+mj-lt"/>
                <a:cs typeface="Arial" charset="0"/>
              </a:rPr>
              <a:t>Crest's </a:t>
            </a:r>
            <a:r>
              <a:rPr lang="en-US" sz="2000" b="1" dirty="0" smtClean="0">
                <a:solidFill>
                  <a:schemeClr val="tx2"/>
                </a:solidFill>
                <a:latin typeface="+mj-lt"/>
                <a:cs typeface="Arial" charset="0"/>
              </a:rPr>
              <a:t>Brand Extension </a:t>
            </a:r>
            <a:r>
              <a:rPr lang="en-US" sz="2000" dirty="0" smtClean="0">
                <a:latin typeface="+mj-lt"/>
                <a:cs typeface="Arial" charset="0"/>
              </a:rPr>
              <a:t>to floss, mouthwash, and whitening strips</a:t>
            </a:r>
            <a:endParaRPr lang="en-US" sz="2000" dirty="0">
              <a:latin typeface="+mj-lt"/>
              <a:cs typeface="Arial" charset="0"/>
            </a:endParaRPr>
          </a:p>
        </p:txBody>
      </p:sp>
      <p:sp>
        <p:nvSpPr>
          <p:cNvPr id="18" name="Rectangle 3"/>
          <p:cNvSpPr txBox="1">
            <a:spLocks noChangeArrowheads="1"/>
          </p:cNvSpPr>
          <p:nvPr/>
        </p:nvSpPr>
        <p:spPr>
          <a:xfrm>
            <a:off x="489043" y="1444649"/>
            <a:ext cx="8229600" cy="1066800"/>
          </a:xfrm>
          <a:prstGeom prst="rect">
            <a:avLst/>
          </a:prstGeom>
        </p:spPr>
        <p:txBody>
          <a:bodyPr/>
          <a:lstStyle>
            <a:lvl1pPr marL="342862" indent="-342862" algn="l" defTabSz="457149" rtl="0" eaLnBrk="1" latinLnBrk="0" hangingPunct="1">
              <a:spcBef>
                <a:spcPct val="20000"/>
              </a:spcBef>
              <a:buFont typeface="Arial"/>
              <a:buChar char="•"/>
              <a:defRPr sz="3200" kern="1200">
                <a:solidFill>
                  <a:schemeClr val="tx1"/>
                </a:solidFill>
                <a:latin typeface="+mn-lt"/>
                <a:ea typeface="+mn-ea"/>
                <a:cs typeface="+mn-cs"/>
              </a:defRPr>
            </a:lvl1pPr>
            <a:lvl2pPr marL="742867" indent="-285718" algn="l" defTabSz="457149" rtl="0" eaLnBrk="1" latinLnBrk="0" hangingPunct="1">
              <a:spcBef>
                <a:spcPct val="20000"/>
              </a:spcBef>
              <a:buFont typeface="Arial"/>
              <a:buChar char="–"/>
              <a:defRPr sz="2800" kern="1200">
                <a:solidFill>
                  <a:schemeClr val="tx1"/>
                </a:solidFill>
                <a:latin typeface="+mn-lt"/>
                <a:ea typeface="+mn-ea"/>
                <a:cs typeface="+mn-cs"/>
              </a:defRPr>
            </a:lvl2pPr>
            <a:lvl3pPr marL="1142873" indent="-228575" algn="l" defTabSz="457149" rtl="0" eaLnBrk="1" latinLnBrk="0" hangingPunct="1">
              <a:spcBef>
                <a:spcPct val="20000"/>
              </a:spcBef>
              <a:buFont typeface="Arial"/>
              <a:buChar char="•"/>
              <a:defRPr sz="2400" kern="1200">
                <a:solidFill>
                  <a:schemeClr val="tx1"/>
                </a:solidFill>
                <a:latin typeface="+mn-lt"/>
                <a:ea typeface="+mn-ea"/>
                <a:cs typeface="+mn-cs"/>
              </a:defRPr>
            </a:lvl3pPr>
            <a:lvl4pPr marL="1600022" indent="-228575" algn="l" defTabSz="457149" rtl="0" eaLnBrk="1" latinLnBrk="0" hangingPunct="1">
              <a:spcBef>
                <a:spcPct val="20000"/>
              </a:spcBef>
              <a:buFont typeface="Arial"/>
              <a:buChar char="–"/>
              <a:defRPr sz="2000" kern="1200">
                <a:solidFill>
                  <a:schemeClr val="tx1"/>
                </a:solidFill>
                <a:latin typeface="+mn-lt"/>
                <a:ea typeface="+mn-ea"/>
                <a:cs typeface="+mn-cs"/>
              </a:defRPr>
            </a:lvl4pPr>
            <a:lvl5pPr marL="2057171" indent="-228575" algn="l" defTabSz="457149" rtl="0" eaLnBrk="1" latinLnBrk="0" hangingPunct="1">
              <a:spcBef>
                <a:spcPct val="20000"/>
              </a:spcBef>
              <a:buFont typeface="Arial"/>
              <a:buChar char="»"/>
              <a:defRPr sz="2000" kern="1200">
                <a:solidFill>
                  <a:schemeClr val="tx1"/>
                </a:solidFill>
                <a:latin typeface="+mn-lt"/>
                <a:ea typeface="+mn-ea"/>
                <a:cs typeface="+mn-cs"/>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228600" lvl="0" indent="-228600" defTabSz="914400">
              <a:spcBef>
                <a:spcPts val="2000"/>
              </a:spcBef>
              <a:buClr>
                <a:srgbClr val="1F497D"/>
              </a:buClr>
              <a:buSzPct val="75000"/>
              <a:buFont typeface="Wingdings" pitchFamily="2" charset="2"/>
              <a:buChar char="n"/>
            </a:pPr>
            <a:r>
              <a:rPr lang="en-US" sz="2000" dirty="0" smtClean="0">
                <a:latin typeface="+mj-lt"/>
                <a:cs typeface="Arial" charset="0"/>
              </a:rPr>
              <a:t>Crest's </a:t>
            </a:r>
            <a:r>
              <a:rPr lang="en-US" sz="2000" b="1" dirty="0" smtClean="0">
                <a:solidFill>
                  <a:schemeClr val="tx2"/>
                </a:solidFill>
                <a:latin typeface="+mj-lt"/>
                <a:cs typeface="Arial" charset="0"/>
              </a:rPr>
              <a:t>Line Extension </a:t>
            </a:r>
            <a:r>
              <a:rPr lang="en-US" sz="2000" dirty="0">
                <a:latin typeface="+mj-lt"/>
                <a:cs typeface="Arial" charset="0"/>
              </a:rPr>
              <a:t>to 12 different types of toothpaste</a:t>
            </a:r>
          </a:p>
        </p:txBody>
      </p:sp>
    </p:spTree>
    <p:extLst>
      <p:ext uri="{BB962C8B-B14F-4D97-AF65-F5344CB8AC3E}">
        <p14:creationId xmlns:p14="http://schemas.microsoft.com/office/powerpoint/2010/main" val="44260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79" y="158304"/>
            <a:ext cx="7556313" cy="803691"/>
          </a:xfrm>
        </p:spPr>
        <p:txBody>
          <a:bodyPr/>
          <a:lstStyle/>
          <a:p>
            <a:r>
              <a:rPr lang="en-US" b="1" dirty="0"/>
              <a:t>Has Marriott Been Successful at Moving Up and Down Market?</a:t>
            </a:r>
            <a:r>
              <a:rPr lang="en-US" b="1" dirty="0">
                <a:solidFill>
                  <a:schemeClr val="tx2"/>
                </a:solidFill>
              </a:rPr>
              <a:t/>
            </a:r>
            <a:br>
              <a:rPr lang="en-US" b="1" dirty="0">
                <a:solidFill>
                  <a:schemeClr val="tx2"/>
                </a:solidFill>
              </a:rPr>
            </a:br>
            <a:endParaRPr lang="en-US" dirty="0"/>
          </a:p>
        </p:txBody>
      </p:sp>
      <p:pic>
        <p:nvPicPr>
          <p:cNvPr id="6" name="Picture 4" descr="ph07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058" y="1261896"/>
            <a:ext cx="5181600" cy="3199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5746416" y="2111614"/>
            <a:ext cx="3124200" cy="2236267"/>
          </a:xfrm>
          <a:prstGeom prst="rect">
            <a:avLst/>
          </a:prstGeom>
        </p:spPr>
        <p:txBody>
          <a:bodyPr/>
          <a:lstStyle>
            <a:lvl1pPr marL="342862" indent="-342862" algn="l" defTabSz="457149" rtl="0" eaLnBrk="1" latinLnBrk="0" hangingPunct="1">
              <a:spcBef>
                <a:spcPct val="20000"/>
              </a:spcBef>
              <a:buFont typeface="Arial"/>
              <a:buChar char="•"/>
              <a:defRPr sz="3200" kern="1200">
                <a:solidFill>
                  <a:schemeClr val="tx1"/>
                </a:solidFill>
                <a:latin typeface="+mn-lt"/>
                <a:ea typeface="+mn-ea"/>
                <a:cs typeface="+mn-cs"/>
              </a:defRPr>
            </a:lvl1pPr>
            <a:lvl2pPr marL="742867" indent="-285718" algn="l" defTabSz="457149" rtl="0" eaLnBrk="1" latinLnBrk="0" hangingPunct="1">
              <a:spcBef>
                <a:spcPct val="20000"/>
              </a:spcBef>
              <a:buFont typeface="Arial"/>
              <a:buChar char="–"/>
              <a:defRPr sz="2800" kern="1200">
                <a:solidFill>
                  <a:schemeClr val="tx1"/>
                </a:solidFill>
                <a:latin typeface="+mn-lt"/>
                <a:ea typeface="+mn-ea"/>
                <a:cs typeface="+mn-cs"/>
              </a:defRPr>
            </a:lvl2pPr>
            <a:lvl3pPr marL="1142873" indent="-228575" algn="l" defTabSz="457149" rtl="0" eaLnBrk="1" latinLnBrk="0" hangingPunct="1">
              <a:spcBef>
                <a:spcPct val="20000"/>
              </a:spcBef>
              <a:buFont typeface="Arial"/>
              <a:buChar char="•"/>
              <a:defRPr sz="2400" kern="1200">
                <a:solidFill>
                  <a:schemeClr val="tx1"/>
                </a:solidFill>
                <a:latin typeface="+mn-lt"/>
                <a:ea typeface="+mn-ea"/>
                <a:cs typeface="+mn-cs"/>
              </a:defRPr>
            </a:lvl3pPr>
            <a:lvl4pPr marL="1600022" indent="-228575" algn="l" defTabSz="457149" rtl="0" eaLnBrk="1" latinLnBrk="0" hangingPunct="1">
              <a:spcBef>
                <a:spcPct val="20000"/>
              </a:spcBef>
              <a:buFont typeface="Arial"/>
              <a:buChar char="–"/>
              <a:defRPr sz="2000" kern="1200">
                <a:solidFill>
                  <a:schemeClr val="tx1"/>
                </a:solidFill>
                <a:latin typeface="+mn-lt"/>
                <a:ea typeface="+mn-ea"/>
                <a:cs typeface="+mn-cs"/>
              </a:defRPr>
            </a:lvl4pPr>
            <a:lvl5pPr marL="2057171" indent="-228575" algn="l" defTabSz="457149" rtl="0" eaLnBrk="1" latinLnBrk="0" hangingPunct="1">
              <a:spcBef>
                <a:spcPct val="20000"/>
              </a:spcBef>
              <a:buFont typeface="Arial"/>
              <a:buChar char="»"/>
              <a:defRPr sz="2000" kern="1200">
                <a:solidFill>
                  <a:schemeClr val="tx1"/>
                </a:solidFill>
                <a:latin typeface="+mn-lt"/>
                <a:ea typeface="+mn-ea"/>
                <a:cs typeface="+mn-cs"/>
              </a:defRPr>
            </a:lvl5pPr>
            <a:lvl6pPr marL="2514320"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69"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18"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67" indent="-228575" algn="l" defTabSz="45714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595959"/>
                </a:solidFill>
              </a:rPr>
              <a:t>What about </a:t>
            </a:r>
            <a:r>
              <a:rPr lang="en-US" dirty="0">
                <a:solidFill>
                  <a:srgbClr val="595959"/>
                </a:solidFill>
              </a:rPr>
              <a:t>Ford’s launch of a </a:t>
            </a:r>
            <a:r>
              <a:rPr lang="en-US" dirty="0" smtClean="0">
                <a:solidFill>
                  <a:srgbClr val="595959"/>
                </a:solidFill>
              </a:rPr>
              <a:t>low-end </a:t>
            </a:r>
            <a:r>
              <a:rPr lang="en-US" dirty="0">
                <a:solidFill>
                  <a:srgbClr val="595959"/>
                </a:solidFill>
              </a:rPr>
              <a:t>Jaguar X-</a:t>
            </a:r>
            <a:r>
              <a:rPr lang="en-US" dirty="0" smtClean="0">
                <a:solidFill>
                  <a:srgbClr val="595959"/>
                </a:solidFill>
              </a:rPr>
              <a:t>Type?</a:t>
            </a:r>
            <a:endParaRPr lang="en-US" dirty="0">
              <a:solidFill>
                <a:srgbClr val="595959"/>
              </a:solidFill>
            </a:endParaRPr>
          </a:p>
          <a:p>
            <a:pPr lvl="1">
              <a:buFontTx/>
              <a:buNone/>
            </a:pPr>
            <a:endParaRPr lang="en-US" sz="2400" dirty="0" smtClean="0">
              <a:solidFill>
                <a:srgbClr val="595959"/>
              </a:solidFill>
            </a:endParaRPr>
          </a:p>
        </p:txBody>
      </p:sp>
      <p:pic>
        <p:nvPicPr>
          <p:cNvPr id="8" name="Picture 7"/>
          <p:cNvPicPr>
            <a:picLocks noChangeAspect="1"/>
          </p:cNvPicPr>
          <p:nvPr/>
        </p:nvPicPr>
        <p:blipFill>
          <a:blip r:embed="rId3"/>
          <a:stretch>
            <a:fillRect/>
          </a:stretch>
        </p:blipFill>
        <p:spPr>
          <a:xfrm>
            <a:off x="3282462" y="4606001"/>
            <a:ext cx="4758919" cy="2099873"/>
          </a:xfrm>
          <a:prstGeom prst="rect">
            <a:avLst/>
          </a:prstGeom>
        </p:spPr>
      </p:pic>
      <p:sp>
        <p:nvSpPr>
          <p:cNvPr id="9" name="Footer Placeholder 2"/>
          <p:cNvSpPr txBox="1">
            <a:spLocks/>
          </p:cNvSpPr>
          <p:nvPr/>
        </p:nvSpPr>
        <p:spPr>
          <a:xfrm>
            <a:off x="123364" y="6464887"/>
            <a:ext cx="6122894" cy="365125"/>
          </a:xfrm>
          <a:prstGeom prst="rect">
            <a:avLst/>
          </a:prstGeom>
        </p:spPr>
        <p:txBody>
          <a:bodyPr vert="horz" lIns="91440" tIns="45720" rIns="91440" bIns="45720" rtlCol="0" anchor="ctr"/>
          <a:lstStyle>
            <a:defPPr>
              <a:defRPr lang="en-US"/>
            </a:defPPr>
            <a:lvl1pPr marL="0" algn="l" defTabSz="456827" rtl="0" eaLnBrk="1" latinLnBrk="0" hangingPunct="1">
              <a:defRPr sz="1100" kern="1200">
                <a:solidFill>
                  <a:schemeClr val="tx1">
                    <a:lumMod val="65000"/>
                    <a:lumOff val="35000"/>
                  </a:schemeClr>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r>
              <a:rPr lang="en-US" smtClean="0"/>
              <a:t>© Palmatier</a:t>
            </a:r>
            <a:endParaRPr lang="en-US"/>
          </a:p>
        </p:txBody>
      </p:sp>
      <p:sp>
        <p:nvSpPr>
          <p:cNvPr id="10"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22</a:t>
            </a:fld>
            <a:endParaRPr lang="en-US" dirty="0">
              <a:solidFill>
                <a:srgbClr val="595959"/>
              </a:solidFill>
            </a:endParaRPr>
          </a:p>
        </p:txBody>
      </p:sp>
    </p:spTree>
    <p:extLst>
      <p:ext uri="{BB962C8B-B14F-4D97-AF65-F5344CB8AC3E}">
        <p14:creationId xmlns:p14="http://schemas.microsoft.com/office/powerpoint/2010/main" val="124627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33013" y="160946"/>
            <a:ext cx="7540213" cy="762000"/>
          </a:xfrm>
        </p:spPr>
        <p:txBody>
          <a:bodyPr/>
          <a:lstStyle/>
          <a:p>
            <a:pPr eaLnBrk="1" hangingPunct="1"/>
            <a:r>
              <a:rPr lang="en-US" b="1" dirty="0" smtClean="0"/>
              <a:t>Guidelines For Optimizing Brand/Line/Vertical Extensions</a:t>
            </a:r>
          </a:p>
        </p:txBody>
      </p:sp>
      <p:sp>
        <p:nvSpPr>
          <p:cNvPr id="33796" name="Rectangle 3"/>
          <p:cNvSpPr>
            <a:spLocks noGrp="1" noChangeArrowheads="1"/>
          </p:cNvSpPr>
          <p:nvPr>
            <p:ph type="body" idx="1"/>
          </p:nvPr>
        </p:nvSpPr>
        <p:spPr>
          <a:xfrm>
            <a:off x="433013" y="1287019"/>
            <a:ext cx="8232423" cy="4948558"/>
          </a:xfrm>
        </p:spPr>
        <p:txBody>
          <a:bodyPr>
            <a:noAutofit/>
          </a:bodyPr>
          <a:lstStyle/>
          <a:p>
            <a:pPr eaLnBrk="1" hangingPunct="1">
              <a:lnSpc>
                <a:spcPct val="80000"/>
              </a:lnSpc>
            </a:pPr>
            <a:r>
              <a:rPr lang="en-US" dirty="0" smtClean="0"/>
              <a:t>Consumers should perceive fit between parent and extension, fit can be on many dimensions:</a:t>
            </a:r>
          </a:p>
          <a:p>
            <a:pPr lvl="1" eaLnBrk="1" hangingPunct="1">
              <a:lnSpc>
                <a:spcPct val="80000"/>
              </a:lnSpc>
            </a:pPr>
            <a:r>
              <a:rPr lang="en-US" sz="2000" dirty="0" smtClean="0"/>
              <a:t>Product attributes and benefits</a:t>
            </a:r>
          </a:p>
          <a:p>
            <a:pPr lvl="1" eaLnBrk="1" hangingPunct="1">
              <a:lnSpc>
                <a:spcPct val="80000"/>
              </a:lnSpc>
            </a:pPr>
            <a:r>
              <a:rPr lang="en-US" sz="2000" dirty="0" smtClean="0"/>
              <a:t>User types and situations</a:t>
            </a:r>
          </a:p>
          <a:p>
            <a:pPr lvl="1" eaLnBrk="1" hangingPunct="1">
              <a:lnSpc>
                <a:spcPct val="80000"/>
              </a:lnSpc>
            </a:pPr>
            <a:r>
              <a:rPr lang="en-US" sz="2000" dirty="0" smtClean="0"/>
              <a:t>Manufacturing</a:t>
            </a:r>
          </a:p>
          <a:p>
            <a:pPr eaLnBrk="1" hangingPunct="1">
              <a:lnSpc>
                <a:spcPct val="80000"/>
              </a:lnSpc>
            </a:pPr>
            <a:r>
              <a:rPr lang="en-US" dirty="0" smtClean="0"/>
              <a:t>High-quality brands stretch farther</a:t>
            </a:r>
          </a:p>
          <a:p>
            <a:pPr eaLnBrk="1" hangingPunct="1">
              <a:lnSpc>
                <a:spcPct val="80000"/>
              </a:lnSpc>
            </a:pPr>
            <a:r>
              <a:rPr lang="en-US" dirty="0" smtClean="0"/>
              <a:t>Brands seen as prototypical are difficult to stretch (Bayer, Clorox soap)</a:t>
            </a:r>
          </a:p>
          <a:p>
            <a:pPr eaLnBrk="1" hangingPunct="1">
              <a:lnSpc>
                <a:spcPct val="80000"/>
              </a:lnSpc>
            </a:pPr>
            <a:r>
              <a:rPr lang="en-US" dirty="0" smtClean="0"/>
              <a:t>Concrete associations are more difficult to extend (Shredded Wheat, La-Z-Boy)</a:t>
            </a:r>
          </a:p>
          <a:p>
            <a:pPr eaLnBrk="1" hangingPunct="1">
              <a:lnSpc>
                <a:spcPct val="80000"/>
              </a:lnSpc>
            </a:pPr>
            <a:r>
              <a:rPr lang="en-US" dirty="0" smtClean="0"/>
              <a:t>Brands can be extended farther if done in incremental steps</a:t>
            </a:r>
          </a:p>
          <a:p>
            <a:pPr eaLnBrk="1" hangingPunct="1">
              <a:lnSpc>
                <a:spcPct val="80000"/>
              </a:lnSpc>
            </a:pPr>
            <a:r>
              <a:rPr lang="en-US" dirty="0" smtClean="0"/>
              <a:t>Vertical extensions often hurt the parent brand and are best done with sub-brands</a:t>
            </a:r>
          </a:p>
          <a:p>
            <a:pPr eaLnBrk="1" hangingPunct="1">
              <a:lnSpc>
                <a:spcPct val="80000"/>
              </a:lnSpc>
            </a:pPr>
            <a:r>
              <a:rPr lang="en-US" dirty="0" smtClean="0"/>
              <a:t>Most successful advertising for extensions are based on information about extension and not about parent brands</a:t>
            </a:r>
          </a:p>
        </p:txBody>
      </p:sp>
      <p:sp>
        <p:nvSpPr>
          <p:cNvPr id="4"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23</a:t>
            </a:fld>
            <a:endParaRPr lang="en-US" dirty="0"/>
          </a:p>
        </p:txBody>
      </p:sp>
      <p:sp>
        <p:nvSpPr>
          <p:cNvPr id="2" name="Footer Placeholder 1"/>
          <p:cNvSpPr>
            <a:spLocks noGrp="1"/>
          </p:cNvSpPr>
          <p:nvPr>
            <p:ph type="ftr" sz="quarter" idx="11"/>
          </p:nvPr>
        </p:nvSpPr>
        <p:spPr/>
        <p:txBody>
          <a:bodyPr/>
          <a:lstStyle/>
          <a:p>
            <a:r>
              <a:rPr lang="en-US" smtClean="0"/>
              <a:t>© Palmatier</a:t>
            </a:r>
            <a:endParaRPr lang="en-US"/>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23</a:t>
            </a:fld>
            <a:endParaRPr lang="en-US" dirty="0">
              <a:solidFill>
                <a:srgbClr val="595959"/>
              </a:solidFill>
            </a:endParaRPr>
          </a:p>
        </p:txBody>
      </p:sp>
    </p:spTree>
    <p:extLst>
      <p:ext uri="{BB962C8B-B14F-4D97-AF65-F5344CB8AC3E}">
        <p14:creationId xmlns:p14="http://schemas.microsoft.com/office/powerpoint/2010/main" val="20070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9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79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7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r>
              <a:rPr lang="en-US" sz="1800" dirty="0" smtClean="0">
                <a:solidFill>
                  <a:srgbClr val="595959"/>
                </a:solidFill>
              </a:rPr>
              <a:t>Introduction</a:t>
            </a:r>
          </a:p>
          <a:p>
            <a:r>
              <a:rPr lang="en-US" sz="1800" dirty="0" smtClean="0"/>
              <a:t>Brand Strategies</a:t>
            </a:r>
          </a:p>
          <a:p>
            <a:pPr lvl="1"/>
            <a:r>
              <a:rPr lang="en-US" dirty="0" smtClean="0"/>
              <a:t>Brand Positioning</a:t>
            </a:r>
          </a:p>
          <a:p>
            <a:pPr lvl="1"/>
            <a:r>
              <a:rPr lang="en-US" dirty="0" smtClean="0"/>
              <a:t>Brand Architecture</a:t>
            </a:r>
          </a:p>
          <a:p>
            <a:pPr lvl="1"/>
            <a:r>
              <a:rPr lang="en-US" dirty="0" smtClean="0"/>
              <a:t>Brand Extensions</a:t>
            </a:r>
          </a:p>
          <a:p>
            <a:r>
              <a:rPr lang="en-US" sz="1800" b="1" dirty="0" smtClean="0">
                <a:solidFill>
                  <a:schemeClr val="tx2"/>
                </a:solidFill>
              </a:rPr>
              <a:t>Managing Brand-Based SCA</a:t>
            </a:r>
          </a:p>
          <a:p>
            <a:pPr lvl="1"/>
            <a:r>
              <a:rPr lang="en-US" dirty="0" smtClean="0"/>
              <a:t>Three Steps to Building Brand Equity</a:t>
            </a:r>
          </a:p>
          <a:p>
            <a:pPr lvl="1"/>
            <a:r>
              <a:rPr lang="en-US" dirty="0" smtClean="0"/>
              <a:t>Integrated Marketing Communications</a:t>
            </a:r>
          </a:p>
          <a:p>
            <a:pPr lvl="1"/>
            <a:r>
              <a:rPr lang="en-US" dirty="0" smtClean="0"/>
              <a:t>Research Approaches to Understanding and Measuring Brand Equity</a:t>
            </a:r>
          </a:p>
          <a:p>
            <a:pPr lvl="1"/>
            <a:r>
              <a:rPr lang="en-US" dirty="0"/>
              <a:t>Surveys: Brand Audits</a:t>
            </a:r>
          </a:p>
          <a:p>
            <a:r>
              <a:rPr lang="en-US" sz="1800" dirty="0" smtClean="0"/>
              <a:t>Takeaways</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24</a:t>
            </a:fld>
            <a:endParaRPr lang="en-US" dirty="0">
              <a:solidFill>
                <a:srgbClr val="595959"/>
              </a:solidFill>
            </a:endParaRPr>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spTree>
    <p:extLst>
      <p:ext uri="{BB962C8B-B14F-4D97-AF65-F5344CB8AC3E}">
        <p14:creationId xmlns:p14="http://schemas.microsoft.com/office/powerpoint/2010/main" val="12087635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6" y="370168"/>
            <a:ext cx="7556313" cy="803691"/>
          </a:xfrm>
        </p:spPr>
        <p:txBody>
          <a:bodyPr/>
          <a:lstStyle/>
          <a:p>
            <a:r>
              <a:rPr lang="en-US" b="1" dirty="0" smtClean="0"/>
              <a:t>Three Steps to Building Brand Equity</a:t>
            </a:r>
            <a:endParaRPr lang="en-US" b="1" dirty="0"/>
          </a:p>
        </p:txBody>
      </p:sp>
      <p:sp>
        <p:nvSpPr>
          <p:cNvPr id="3" name="Content Placeholder 2"/>
          <p:cNvSpPr>
            <a:spLocks noGrp="1"/>
          </p:cNvSpPr>
          <p:nvPr>
            <p:ph idx="1"/>
          </p:nvPr>
        </p:nvSpPr>
        <p:spPr>
          <a:xfrm>
            <a:off x="245027" y="4001677"/>
            <a:ext cx="8354173" cy="2491583"/>
          </a:xfrm>
        </p:spPr>
        <p:txBody>
          <a:bodyPr>
            <a:normAutofit fontScale="92500" lnSpcReduction="10000"/>
          </a:bodyPr>
          <a:lstStyle/>
          <a:p>
            <a:pPr marL="457200" indent="-457200">
              <a:buFont typeface="+mj-lt"/>
              <a:buAutoNum type="arabicPeriod"/>
            </a:pPr>
            <a:r>
              <a:rPr lang="en-US" sz="1600" b="1" dirty="0">
                <a:solidFill>
                  <a:srgbClr val="1F497D"/>
                </a:solidFill>
              </a:rPr>
              <a:t>B</a:t>
            </a:r>
            <a:r>
              <a:rPr lang="en-US" sz="1600" b="1" dirty="0" smtClean="0">
                <a:solidFill>
                  <a:srgbClr val="1F497D"/>
                </a:solidFill>
              </a:rPr>
              <a:t>uilding </a:t>
            </a:r>
            <a:r>
              <a:rPr lang="en-US" sz="1600" b="1" dirty="0">
                <a:solidFill>
                  <a:srgbClr val="1F497D"/>
                </a:solidFill>
              </a:rPr>
              <a:t>a high level of brand awareness</a:t>
            </a:r>
            <a:r>
              <a:rPr lang="en-US" sz="1600" dirty="0">
                <a:solidFill>
                  <a:srgbClr val="1F497D"/>
                </a:solidFill>
              </a:rPr>
              <a:t> </a:t>
            </a:r>
            <a:r>
              <a:rPr lang="en-US" sz="1600" dirty="0"/>
              <a:t>among the firm’s targeted customers, which then provides an anchor point for linking the easily recallable brand name to the elements that define its meaning and </a:t>
            </a:r>
            <a:r>
              <a:rPr lang="en-US" sz="1600" dirty="0" smtClean="0"/>
              <a:t>image</a:t>
            </a:r>
          </a:p>
          <a:p>
            <a:pPr marL="457200" indent="-457200">
              <a:buFont typeface="+mj-lt"/>
              <a:buAutoNum type="arabicPeriod"/>
            </a:pPr>
            <a:r>
              <a:rPr lang="en-US" sz="1600" b="1" dirty="0" smtClean="0">
                <a:solidFill>
                  <a:srgbClr val="1F497D"/>
                </a:solidFill>
              </a:rPr>
              <a:t>Linking </a:t>
            </a:r>
            <a:r>
              <a:rPr lang="en-US" sz="1600" b="1" dirty="0">
                <a:solidFill>
                  <a:srgbClr val="1F497D"/>
                </a:solidFill>
              </a:rPr>
              <a:t>the brand name to the brand’s points of parity </a:t>
            </a:r>
            <a:r>
              <a:rPr lang="en-US" sz="1600" b="1" dirty="0" smtClean="0">
                <a:solidFill>
                  <a:srgbClr val="1F497D"/>
                </a:solidFill>
              </a:rPr>
              <a:t>and difference</a:t>
            </a:r>
            <a:r>
              <a:rPr lang="en-US" sz="1600" dirty="0"/>
              <a:t>, which helps define the brand’s relative advantage </a:t>
            </a:r>
            <a:r>
              <a:rPr lang="en-US" sz="1600" dirty="0" smtClean="0"/>
              <a:t>– this </a:t>
            </a:r>
            <a:r>
              <a:rPr lang="en-US" sz="1600" dirty="0"/>
              <a:t>step defines how the brand will be positioned against its competition </a:t>
            </a:r>
            <a:endParaRPr lang="en-US" sz="1600" dirty="0" smtClean="0"/>
          </a:p>
          <a:p>
            <a:pPr marL="457200" indent="-457200">
              <a:buFont typeface="+mj-lt"/>
              <a:buAutoNum type="arabicPeriod"/>
            </a:pPr>
            <a:r>
              <a:rPr lang="en-US" sz="1600" b="1" dirty="0">
                <a:solidFill>
                  <a:srgbClr val="1F497D"/>
                </a:solidFill>
              </a:rPr>
              <a:t>B</a:t>
            </a:r>
            <a:r>
              <a:rPr lang="en-US" sz="1600" b="1" dirty="0" smtClean="0">
                <a:solidFill>
                  <a:srgbClr val="1F497D"/>
                </a:solidFill>
              </a:rPr>
              <a:t>uilding </a:t>
            </a:r>
            <a:r>
              <a:rPr lang="en-US" sz="1600" b="1" dirty="0">
                <a:solidFill>
                  <a:srgbClr val="1F497D"/>
                </a:solidFill>
              </a:rPr>
              <a:t>a deep emotional connection or “relationship” between the brand and targeted </a:t>
            </a:r>
            <a:r>
              <a:rPr lang="en-US" sz="1600" b="1" dirty="0" smtClean="0">
                <a:solidFill>
                  <a:srgbClr val="1F497D"/>
                </a:solidFill>
              </a:rPr>
              <a:t>customers</a:t>
            </a:r>
            <a:r>
              <a:rPr lang="en-US" sz="1600" dirty="0"/>
              <a:t> </a:t>
            </a:r>
            <a:r>
              <a:rPr lang="en-US" sz="1600" dirty="0" smtClean="0"/>
              <a:t>– moving </a:t>
            </a:r>
            <a:r>
              <a:rPr lang="en-US" sz="1600" dirty="0"/>
              <a:t>beyond functional differentiation implies a true, emotional </a:t>
            </a:r>
            <a:r>
              <a:rPr lang="en-US" sz="1600" dirty="0" smtClean="0"/>
              <a:t>connection which is the </a:t>
            </a:r>
            <a:r>
              <a:rPr lang="en-US" sz="1600" dirty="0"/>
              <a:t>essence of building a powerful, long-lasting brand </a:t>
            </a:r>
            <a:r>
              <a:rPr lang="en-US" sz="1600" dirty="0" smtClean="0"/>
              <a:t>image</a:t>
            </a:r>
            <a:endParaRPr lang="en-US" sz="1600"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25</a:t>
            </a:fld>
            <a:endParaRPr lang="en-US" dirty="0">
              <a:solidFill>
                <a:srgbClr val="595959"/>
              </a:solidFill>
            </a:endParaRPr>
          </a:p>
        </p:txBody>
      </p:sp>
      <p:sp>
        <p:nvSpPr>
          <p:cNvPr id="6" name="Rectangle 5"/>
          <p:cNvSpPr/>
          <p:nvPr/>
        </p:nvSpPr>
        <p:spPr>
          <a:xfrm>
            <a:off x="998756" y="1246093"/>
            <a:ext cx="3125466" cy="298724"/>
          </a:xfrm>
          <a:prstGeom prst="rect">
            <a:avLst/>
          </a:prstGeom>
        </p:spPr>
        <p:txBody>
          <a:bodyPr wrap="square" lIns="82058" tIns="41029" rIns="82058" bIns="41029">
            <a:spAutoFit/>
          </a:bodyPr>
          <a:lstStyle/>
          <a:p>
            <a:pPr algn="ctr"/>
            <a:r>
              <a:rPr lang="en-US" sz="1400" b="1" dirty="0">
                <a:latin typeface="Cambria"/>
                <a:cs typeface="Cambria"/>
              </a:rPr>
              <a:t>Brand Building Activities</a:t>
            </a:r>
            <a:endParaRPr lang="en-US" sz="1400" dirty="0">
              <a:latin typeface="Cambria"/>
              <a:cs typeface="Cambria"/>
            </a:endParaRPr>
          </a:p>
        </p:txBody>
      </p:sp>
      <p:sp>
        <p:nvSpPr>
          <p:cNvPr id="7" name="Rounded Rectangle 6"/>
          <p:cNvSpPr/>
          <p:nvPr/>
        </p:nvSpPr>
        <p:spPr>
          <a:xfrm>
            <a:off x="5284416" y="3121860"/>
            <a:ext cx="2785405" cy="595835"/>
          </a:xfrm>
          <a:prstGeom prst="roundRect">
            <a:avLst/>
          </a:prstGeom>
          <a:solidFill>
            <a:schemeClr val="tx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300">
                <a:solidFill>
                  <a:srgbClr val="000000"/>
                </a:solidFill>
                <a:latin typeface="Cambria"/>
                <a:cs typeface="Cambria"/>
              </a:rPr>
              <a:t>Generate powerful, </a:t>
            </a:r>
            <a:r>
              <a:rPr lang="en-US" sz="1300" dirty="0">
                <a:solidFill>
                  <a:srgbClr val="000000"/>
                </a:solidFill>
                <a:latin typeface="Cambria"/>
                <a:cs typeface="Cambria"/>
              </a:rPr>
              <a:t>long-lasting barriers to competitors (i.e.</a:t>
            </a:r>
            <a:r>
              <a:rPr lang="en-US" sz="1300">
                <a:solidFill>
                  <a:srgbClr val="000000"/>
                </a:solidFill>
                <a:latin typeface="Cambria"/>
                <a:cs typeface="Cambria"/>
              </a:rPr>
              <a:t>, SCA)</a:t>
            </a:r>
            <a:endParaRPr lang="en-US" sz="1300" dirty="0">
              <a:solidFill>
                <a:srgbClr val="000000"/>
              </a:solidFill>
              <a:latin typeface="Cambria"/>
              <a:cs typeface="Cambria"/>
            </a:endParaRPr>
          </a:p>
        </p:txBody>
      </p:sp>
      <p:sp>
        <p:nvSpPr>
          <p:cNvPr id="8" name="Rounded Rectangle 7"/>
          <p:cNvSpPr/>
          <p:nvPr/>
        </p:nvSpPr>
        <p:spPr>
          <a:xfrm>
            <a:off x="934730" y="3121860"/>
            <a:ext cx="3189492" cy="595835"/>
          </a:xfrm>
          <a:prstGeom prst="roundRect">
            <a:avLst/>
          </a:prstGeom>
          <a:solidFill>
            <a:schemeClr val="tx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300" dirty="0">
                <a:solidFill>
                  <a:srgbClr val="000000"/>
                </a:solidFill>
                <a:latin typeface="Cambria"/>
                <a:cs typeface="Cambria"/>
              </a:rPr>
              <a:t>Build a deep emotional connection or “relationship” between brand and targeted customers</a:t>
            </a:r>
          </a:p>
        </p:txBody>
      </p:sp>
      <p:sp>
        <p:nvSpPr>
          <p:cNvPr id="9" name="TextBox 8"/>
          <p:cNvSpPr txBox="1"/>
          <p:nvPr/>
        </p:nvSpPr>
        <p:spPr>
          <a:xfrm>
            <a:off x="5284415" y="1246093"/>
            <a:ext cx="2785405" cy="308028"/>
          </a:xfrm>
          <a:prstGeom prst="rect">
            <a:avLst/>
          </a:prstGeom>
          <a:noFill/>
        </p:spPr>
        <p:txBody>
          <a:bodyPr wrap="square" lIns="91429" tIns="45714" rIns="91429" bIns="45714" rtlCol="0">
            <a:spAutoFit/>
          </a:bodyPr>
          <a:lstStyle/>
          <a:p>
            <a:pPr algn="ctr"/>
            <a:r>
              <a:rPr lang="en-US" sz="1400" b="1" dirty="0">
                <a:latin typeface="Cambria"/>
                <a:cs typeface="Cambria"/>
              </a:rPr>
              <a:t>Key Objectives</a:t>
            </a:r>
          </a:p>
        </p:txBody>
      </p:sp>
      <p:sp>
        <p:nvSpPr>
          <p:cNvPr id="10" name="Right Arrow 9"/>
          <p:cNvSpPr/>
          <p:nvPr/>
        </p:nvSpPr>
        <p:spPr>
          <a:xfrm>
            <a:off x="4422114" y="3294337"/>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1" name="TextBox 10"/>
          <p:cNvSpPr txBox="1"/>
          <p:nvPr/>
        </p:nvSpPr>
        <p:spPr>
          <a:xfrm>
            <a:off x="242002" y="3157137"/>
            <a:ext cx="684068" cy="525281"/>
          </a:xfrm>
          <a:prstGeom prst="rect">
            <a:avLst/>
          </a:prstGeom>
          <a:noFill/>
        </p:spPr>
        <p:txBody>
          <a:bodyPr wrap="square" lIns="91429" tIns="45714" rIns="91429" bIns="45714" rtlCol="0">
            <a:spAutoFit/>
          </a:bodyPr>
          <a:lstStyle/>
          <a:p>
            <a:pPr algn="ctr"/>
            <a:r>
              <a:rPr lang="en-US" sz="1400" b="1" dirty="0">
                <a:latin typeface="Cambria"/>
                <a:cs typeface="Cambria"/>
              </a:rPr>
              <a:t>3</a:t>
            </a:r>
            <a:r>
              <a:rPr lang="en-US" sz="1400" b="1" baseline="30000" dirty="0">
                <a:latin typeface="Cambria"/>
                <a:cs typeface="Cambria"/>
              </a:rPr>
              <a:t>rd</a:t>
            </a:r>
          </a:p>
          <a:p>
            <a:pPr algn="ctr"/>
            <a:r>
              <a:rPr lang="en-US" sz="1400" b="1" dirty="0">
                <a:latin typeface="Cambria"/>
                <a:cs typeface="Cambria"/>
              </a:rPr>
              <a:t>Step</a:t>
            </a:r>
          </a:p>
        </p:txBody>
      </p:sp>
      <p:sp>
        <p:nvSpPr>
          <p:cNvPr id="12" name="Rounded Rectangle 11"/>
          <p:cNvSpPr/>
          <p:nvPr/>
        </p:nvSpPr>
        <p:spPr>
          <a:xfrm>
            <a:off x="5284416" y="2382272"/>
            <a:ext cx="2785405" cy="59583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300" dirty="0">
                <a:solidFill>
                  <a:srgbClr val="000000"/>
                </a:solidFill>
                <a:latin typeface="Cambria"/>
                <a:cs typeface="Cambria"/>
              </a:rPr>
              <a:t>Define the brand’s relative advantage(s)</a:t>
            </a:r>
          </a:p>
        </p:txBody>
      </p:sp>
      <p:sp>
        <p:nvSpPr>
          <p:cNvPr id="13" name="Rounded Rectangle 12"/>
          <p:cNvSpPr/>
          <p:nvPr/>
        </p:nvSpPr>
        <p:spPr>
          <a:xfrm>
            <a:off x="934730" y="2382272"/>
            <a:ext cx="3189492" cy="595835"/>
          </a:xfrm>
          <a:prstGeom prst="roundRect">
            <a:avLst/>
          </a:prstGeom>
          <a:solidFill>
            <a:schemeClr val="tx2">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300" dirty="0">
                <a:solidFill>
                  <a:srgbClr val="000000"/>
                </a:solidFill>
                <a:latin typeface="Cambria"/>
                <a:cs typeface="Cambria"/>
              </a:rPr>
              <a:t>Link the brand name to its points of parity and difference</a:t>
            </a:r>
          </a:p>
        </p:txBody>
      </p:sp>
      <p:sp>
        <p:nvSpPr>
          <p:cNvPr id="14" name="Right Arrow 13"/>
          <p:cNvSpPr/>
          <p:nvPr/>
        </p:nvSpPr>
        <p:spPr>
          <a:xfrm>
            <a:off x="4422114" y="2523388"/>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5" name="TextBox 14"/>
          <p:cNvSpPr txBox="1"/>
          <p:nvPr/>
        </p:nvSpPr>
        <p:spPr>
          <a:xfrm>
            <a:off x="242002" y="2417549"/>
            <a:ext cx="684068" cy="525281"/>
          </a:xfrm>
          <a:prstGeom prst="rect">
            <a:avLst/>
          </a:prstGeom>
          <a:noFill/>
        </p:spPr>
        <p:txBody>
          <a:bodyPr wrap="square" lIns="91429" tIns="45714" rIns="91429" bIns="45714" rtlCol="0">
            <a:spAutoFit/>
          </a:bodyPr>
          <a:lstStyle/>
          <a:p>
            <a:pPr algn="ctr"/>
            <a:r>
              <a:rPr lang="en-US" sz="1400" b="1" dirty="0">
                <a:latin typeface="Cambria"/>
                <a:cs typeface="Cambria"/>
              </a:rPr>
              <a:t>2</a:t>
            </a:r>
            <a:r>
              <a:rPr lang="en-US" sz="1400" b="1" baseline="30000" dirty="0">
                <a:latin typeface="Cambria"/>
                <a:cs typeface="Cambria"/>
              </a:rPr>
              <a:t>nd</a:t>
            </a:r>
          </a:p>
          <a:p>
            <a:pPr algn="ctr"/>
            <a:r>
              <a:rPr lang="en-US" sz="1400" b="1" dirty="0">
                <a:latin typeface="Cambria"/>
                <a:cs typeface="Cambria"/>
              </a:rPr>
              <a:t>Step</a:t>
            </a:r>
          </a:p>
        </p:txBody>
      </p:sp>
      <p:sp>
        <p:nvSpPr>
          <p:cNvPr id="16" name="Rounded Rectangle 15"/>
          <p:cNvSpPr/>
          <p:nvPr/>
        </p:nvSpPr>
        <p:spPr>
          <a:xfrm>
            <a:off x="5284416" y="1642683"/>
            <a:ext cx="2785405"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r>
              <a:rPr lang="en-US" sz="1300" dirty="0">
                <a:solidFill>
                  <a:srgbClr val="000000"/>
                </a:solidFill>
                <a:latin typeface="Cambria"/>
                <a:cs typeface="Cambria"/>
              </a:rPr>
              <a:t>Provide an anchor point for linking meaning to the brand in later steps</a:t>
            </a:r>
          </a:p>
        </p:txBody>
      </p:sp>
      <p:sp>
        <p:nvSpPr>
          <p:cNvPr id="17" name="Rounded Rectangle 16"/>
          <p:cNvSpPr/>
          <p:nvPr/>
        </p:nvSpPr>
        <p:spPr>
          <a:xfrm>
            <a:off x="934730" y="1642683"/>
            <a:ext cx="3189492" cy="595835"/>
          </a:xfrm>
          <a:prstGeom prst="roundRect">
            <a:avLst/>
          </a:prstGeom>
          <a:solidFill>
            <a:schemeClr val="bg1">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r>
              <a:rPr lang="en-US" sz="1300" dirty="0">
                <a:solidFill>
                  <a:srgbClr val="000000"/>
                </a:solidFill>
                <a:latin typeface="Cambria"/>
                <a:cs typeface="Cambria"/>
              </a:rPr>
              <a:t>Build a high level of brand awareness</a:t>
            </a:r>
          </a:p>
        </p:txBody>
      </p:sp>
      <p:sp>
        <p:nvSpPr>
          <p:cNvPr id="18" name="Right Arrow 17"/>
          <p:cNvSpPr/>
          <p:nvPr/>
        </p:nvSpPr>
        <p:spPr>
          <a:xfrm>
            <a:off x="4422114" y="1783800"/>
            <a:ext cx="642819" cy="318406"/>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latin typeface="Cambria"/>
              <a:cs typeface="Cambria"/>
            </a:endParaRPr>
          </a:p>
        </p:txBody>
      </p:sp>
      <p:sp>
        <p:nvSpPr>
          <p:cNvPr id="19" name="TextBox 18"/>
          <p:cNvSpPr txBox="1"/>
          <p:nvPr/>
        </p:nvSpPr>
        <p:spPr>
          <a:xfrm>
            <a:off x="242002" y="1680363"/>
            <a:ext cx="684068" cy="525281"/>
          </a:xfrm>
          <a:prstGeom prst="rect">
            <a:avLst/>
          </a:prstGeom>
          <a:noFill/>
        </p:spPr>
        <p:txBody>
          <a:bodyPr wrap="square" lIns="91429" tIns="45714" rIns="91429" bIns="45714" rtlCol="0">
            <a:spAutoFit/>
          </a:bodyPr>
          <a:lstStyle/>
          <a:p>
            <a:pPr algn="ctr"/>
            <a:r>
              <a:rPr lang="en-US" sz="1400" b="1" dirty="0">
                <a:latin typeface="Cambria"/>
                <a:cs typeface="Cambria"/>
              </a:rPr>
              <a:t>1</a:t>
            </a:r>
            <a:r>
              <a:rPr lang="en-US" sz="1400" b="1" baseline="30000" dirty="0">
                <a:latin typeface="Cambria"/>
                <a:cs typeface="Cambria"/>
              </a:rPr>
              <a:t>st</a:t>
            </a:r>
          </a:p>
          <a:p>
            <a:pPr algn="ctr"/>
            <a:r>
              <a:rPr lang="en-US" sz="1400" b="1" dirty="0">
                <a:latin typeface="Cambria"/>
                <a:cs typeface="Cambria"/>
              </a:rPr>
              <a:t>Step</a:t>
            </a:r>
          </a:p>
        </p:txBody>
      </p:sp>
    </p:spTree>
    <p:extLst>
      <p:ext uri="{BB962C8B-B14F-4D97-AF65-F5344CB8AC3E}">
        <p14:creationId xmlns:p14="http://schemas.microsoft.com/office/powerpoint/2010/main" val="10485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animBg="1"/>
      <p:bldP spid="11" grpId="0"/>
      <p:bldP spid="12" grpId="0" animBg="1"/>
      <p:bldP spid="13" grpId="0" animBg="1"/>
      <p:bldP spid="14" grpId="0" animBg="1"/>
      <p:bldP spid="15" grpId="0"/>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Integrated Marketing Communications</a:t>
            </a:r>
            <a:endParaRPr lang="en-US" b="1" dirty="0"/>
          </a:p>
        </p:txBody>
      </p:sp>
      <p:sp>
        <p:nvSpPr>
          <p:cNvPr id="3" name="Content Placeholder 2"/>
          <p:cNvSpPr>
            <a:spLocks noGrp="1"/>
          </p:cNvSpPr>
          <p:nvPr>
            <p:ph idx="1"/>
          </p:nvPr>
        </p:nvSpPr>
        <p:spPr>
          <a:xfrm>
            <a:off x="498474" y="1331055"/>
            <a:ext cx="8354173" cy="5092529"/>
          </a:xfrm>
        </p:spPr>
        <p:txBody>
          <a:bodyPr>
            <a:normAutofit fontScale="92500" lnSpcReduction="10000"/>
          </a:bodyPr>
          <a:lstStyle/>
          <a:p>
            <a:r>
              <a:rPr lang="en-US" sz="1900" dirty="0"/>
              <a:t>Integrated marketing communications (IMC) refers to the process of designing and delivering marketing messages to customers while ensuring that they are relevant and consistent over time and </a:t>
            </a:r>
            <a:r>
              <a:rPr lang="en-US" sz="1900" dirty="0" smtClean="0"/>
              <a:t>channels</a:t>
            </a:r>
          </a:p>
          <a:p>
            <a:r>
              <a:rPr lang="en-US" sz="1900" dirty="0"/>
              <a:t>To execute the three brand building steps and effectively implement the firm’s brand strategy, a firm typically uses multiple marketing communication formats, each of which has different strengths and weaknesses that define when each will be most effective, as well as the optimal combination of different formats </a:t>
            </a:r>
            <a:endParaRPr lang="en-US" sz="1900" dirty="0" smtClean="0"/>
          </a:p>
          <a:p>
            <a:r>
              <a:rPr lang="en-US" sz="1900" dirty="0"/>
              <a:t>Some of the most commonly used marketing communication </a:t>
            </a:r>
            <a:r>
              <a:rPr lang="en-US" sz="1900" dirty="0" smtClean="0"/>
              <a:t>formats are:</a:t>
            </a:r>
          </a:p>
          <a:p>
            <a:pPr lvl="1"/>
            <a:r>
              <a:rPr lang="en-US" sz="1900" dirty="0" smtClean="0"/>
              <a:t>Advertising</a:t>
            </a:r>
          </a:p>
          <a:p>
            <a:pPr lvl="1"/>
            <a:r>
              <a:rPr lang="en-US" sz="1900" dirty="0" smtClean="0"/>
              <a:t>Sales promotion</a:t>
            </a:r>
          </a:p>
          <a:p>
            <a:pPr lvl="1"/>
            <a:r>
              <a:rPr lang="en-US" sz="1900" dirty="0" smtClean="0"/>
              <a:t>Public relations (PR)</a:t>
            </a:r>
          </a:p>
          <a:p>
            <a:pPr lvl="1"/>
            <a:r>
              <a:rPr lang="en-US" sz="1900" dirty="0" smtClean="0"/>
              <a:t>Events and experiential marketing</a:t>
            </a:r>
          </a:p>
          <a:p>
            <a:pPr lvl="1"/>
            <a:r>
              <a:rPr lang="en-US" sz="1900" dirty="0" smtClean="0"/>
              <a:t>Direct and interactive marketing</a:t>
            </a:r>
          </a:p>
          <a:p>
            <a:pPr lvl="1"/>
            <a:r>
              <a:rPr lang="en-US" sz="1900" dirty="0" smtClean="0"/>
              <a:t>Word-of-mouth (WOM)</a:t>
            </a:r>
          </a:p>
          <a:p>
            <a:pPr lvl="1"/>
            <a:r>
              <a:rPr lang="en-US" sz="1900" dirty="0" smtClean="0"/>
              <a:t>Personal selling</a:t>
            </a:r>
          </a:p>
          <a:p>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26</a:t>
            </a:fld>
            <a:endParaRPr lang="en-US" dirty="0">
              <a:solidFill>
                <a:srgbClr val="595959"/>
              </a:solidFill>
            </a:endParaRPr>
          </a:p>
        </p:txBody>
      </p:sp>
      <p:pic>
        <p:nvPicPr>
          <p:cNvPr id="6" name="Picture 5" descr="Integrated-Marketing-Communica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612" y="4253252"/>
            <a:ext cx="3607997" cy="2016830"/>
          </a:xfrm>
          <a:prstGeom prst="rect">
            <a:avLst/>
          </a:prstGeom>
        </p:spPr>
      </p:pic>
    </p:spTree>
    <p:extLst>
      <p:ext uri="{BB962C8B-B14F-4D97-AF65-F5344CB8AC3E}">
        <p14:creationId xmlns:p14="http://schemas.microsoft.com/office/powerpoint/2010/main" val="57436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5569"/>
            <a:ext cx="7556313" cy="803691"/>
          </a:xfrm>
        </p:spPr>
        <p:txBody>
          <a:bodyPr/>
          <a:lstStyle/>
          <a:p>
            <a:r>
              <a:rPr lang="en-US" sz="3200" b="1" dirty="0" smtClean="0"/>
              <a:t>Persuasion Process when Using IMC</a:t>
            </a:r>
            <a:endParaRPr lang="en-US" sz="3200" b="1" dirty="0"/>
          </a:p>
        </p:txBody>
      </p:sp>
      <p:sp>
        <p:nvSpPr>
          <p:cNvPr id="3" name="Content Placeholder 2"/>
          <p:cNvSpPr>
            <a:spLocks noGrp="1"/>
          </p:cNvSpPr>
          <p:nvPr>
            <p:ph idx="1"/>
          </p:nvPr>
        </p:nvSpPr>
        <p:spPr>
          <a:xfrm>
            <a:off x="498474" y="1302813"/>
            <a:ext cx="8354173" cy="5457655"/>
          </a:xfrm>
        </p:spPr>
        <p:txBody>
          <a:bodyPr>
            <a:normAutofit fontScale="85000" lnSpcReduction="20000"/>
          </a:bodyPr>
          <a:lstStyle/>
          <a:p>
            <a:r>
              <a:rPr lang="en-US" sz="2100" dirty="0"/>
              <a:t>Using brands as an SCA is often most effective in large consumer markets, such as those for soft drinks, beer, fashion, or automobiles </a:t>
            </a:r>
            <a:endParaRPr lang="en-US" sz="2100" dirty="0" smtClean="0"/>
          </a:p>
          <a:p>
            <a:r>
              <a:rPr lang="en-US" sz="2100" dirty="0"/>
              <a:t>When making allocation decisions across different marketing communication formats, in the pursuit of key brand-building objectives, it also can be helpful to understand how customers process information and are persuaded to change their behavior </a:t>
            </a:r>
            <a:endParaRPr lang="en-US" sz="2100" dirty="0" smtClean="0"/>
          </a:p>
          <a:p>
            <a:r>
              <a:rPr lang="en-US" sz="2100" dirty="0" smtClean="0"/>
              <a:t>The varied models can </a:t>
            </a:r>
            <a:r>
              <a:rPr lang="en-US" sz="2100" dirty="0"/>
              <a:t>be broken down into six steps that customers must pass through to be persuaded by the different communication formats:</a:t>
            </a:r>
          </a:p>
          <a:p>
            <a:pPr marL="685800" lvl="1" indent="-457200">
              <a:buFont typeface="+mj-lt"/>
              <a:buAutoNum type="arabicPeriod"/>
            </a:pPr>
            <a:r>
              <a:rPr lang="en-US" sz="2000" dirty="0"/>
              <a:t>The customer must be </a:t>
            </a:r>
            <a:r>
              <a:rPr lang="en-US" sz="2000" b="1" dirty="0">
                <a:solidFill>
                  <a:srgbClr val="1F497D"/>
                </a:solidFill>
              </a:rPr>
              <a:t>exposed</a:t>
            </a:r>
            <a:r>
              <a:rPr lang="en-US" sz="2000" i="1" dirty="0"/>
              <a:t> </a:t>
            </a:r>
            <a:r>
              <a:rPr lang="en-US" sz="2000" dirty="0"/>
              <a:t>to the communication message, whether that means hearing or seeing it. </a:t>
            </a:r>
          </a:p>
          <a:p>
            <a:pPr marL="685800" lvl="1" indent="-457200">
              <a:buFont typeface="+mj-lt"/>
              <a:buAutoNum type="arabicPeriod"/>
            </a:pPr>
            <a:r>
              <a:rPr lang="en-US" sz="2000" dirty="0"/>
              <a:t>The message needs to capture customers’ </a:t>
            </a:r>
            <a:r>
              <a:rPr lang="en-US" sz="2000" b="1" dirty="0">
                <a:solidFill>
                  <a:srgbClr val="1F497D"/>
                </a:solidFill>
              </a:rPr>
              <a:t>attention</a:t>
            </a:r>
            <a:r>
              <a:rPr lang="en-US" sz="2000" b="1" i="1" dirty="0"/>
              <a:t>,</a:t>
            </a:r>
            <a:r>
              <a:rPr lang="en-US" sz="2000" b="1" dirty="0"/>
              <a:t> </a:t>
            </a:r>
            <a:r>
              <a:rPr lang="en-US" sz="2000" dirty="0"/>
              <a:t>so that they receive it. </a:t>
            </a:r>
          </a:p>
          <a:p>
            <a:pPr marL="685800" lvl="1" indent="-457200">
              <a:buFont typeface="+mj-lt"/>
              <a:buAutoNum type="arabicPeriod"/>
            </a:pPr>
            <a:r>
              <a:rPr lang="en-US" sz="2000" dirty="0"/>
              <a:t>The customer must </a:t>
            </a:r>
            <a:r>
              <a:rPr lang="en-US" sz="2000" b="1" dirty="0">
                <a:solidFill>
                  <a:srgbClr val="1F497D"/>
                </a:solidFill>
              </a:rPr>
              <a:t>understand</a:t>
            </a:r>
            <a:r>
              <a:rPr lang="en-US" sz="2000" dirty="0"/>
              <a:t> the desired marketing message. </a:t>
            </a:r>
          </a:p>
          <a:p>
            <a:pPr marL="685800" lvl="1" indent="-457200">
              <a:buFont typeface="+mj-lt"/>
              <a:buAutoNum type="arabicPeriod"/>
            </a:pPr>
            <a:r>
              <a:rPr lang="en-US" sz="2000" dirty="0"/>
              <a:t>The customer needs to develop favorable </a:t>
            </a:r>
            <a:r>
              <a:rPr lang="en-US" sz="2000" b="1" dirty="0">
                <a:solidFill>
                  <a:srgbClr val="1F497D"/>
                </a:solidFill>
              </a:rPr>
              <a:t>attitudes</a:t>
            </a:r>
            <a:r>
              <a:rPr lang="en-US" sz="2000" dirty="0"/>
              <a:t> toward the message. </a:t>
            </a:r>
          </a:p>
          <a:p>
            <a:pPr marL="685800" lvl="1" indent="-457200">
              <a:buFont typeface="+mj-lt"/>
              <a:buAutoNum type="arabicPeriod"/>
            </a:pPr>
            <a:r>
              <a:rPr lang="en-US" sz="2000" dirty="0"/>
              <a:t>The customer must generate </a:t>
            </a:r>
            <a:r>
              <a:rPr lang="en-US" sz="2000" b="1" dirty="0">
                <a:solidFill>
                  <a:srgbClr val="1F497D"/>
                </a:solidFill>
              </a:rPr>
              <a:t>intentions</a:t>
            </a:r>
            <a:r>
              <a:rPr lang="en-US" sz="2000" dirty="0"/>
              <a:t> to act, in accordance with the information in the communication message. </a:t>
            </a:r>
          </a:p>
          <a:p>
            <a:pPr marL="685800" lvl="1" indent="-457200">
              <a:buFont typeface="+mj-lt"/>
              <a:buAutoNum type="arabicPeriod"/>
            </a:pPr>
            <a:r>
              <a:rPr lang="en-US" sz="2000" dirty="0"/>
              <a:t>The person then must actually </a:t>
            </a:r>
            <a:r>
              <a:rPr lang="en-US" sz="2000" b="1" dirty="0">
                <a:solidFill>
                  <a:srgbClr val="1F497D"/>
                </a:solidFill>
              </a:rPr>
              <a:t>behave</a:t>
            </a:r>
            <a:r>
              <a:rPr lang="en-US" sz="2000" i="1" dirty="0"/>
              <a:t> </a:t>
            </a:r>
            <a:r>
              <a:rPr lang="en-US" sz="2000" dirty="0"/>
              <a:t>in the desired way. </a:t>
            </a:r>
            <a:endParaRPr lang="en-US" sz="2000" dirty="0" smtClean="0"/>
          </a:p>
          <a:p>
            <a:r>
              <a:rPr lang="en-US" sz="2100" dirty="0"/>
              <a:t>This six-step process sometimes is simplified as the “think </a:t>
            </a:r>
            <a:r>
              <a:rPr lang="en-US" sz="2100" dirty="0">
                <a:sym typeface="Symbol"/>
              </a:rPr>
              <a:t></a:t>
            </a:r>
            <a:r>
              <a:rPr lang="en-US" sz="2100" dirty="0"/>
              <a:t> feel </a:t>
            </a:r>
            <a:r>
              <a:rPr lang="en-US" sz="2100" dirty="0">
                <a:sym typeface="Symbol"/>
              </a:rPr>
              <a:t></a:t>
            </a:r>
            <a:r>
              <a:rPr lang="en-US" sz="2100" dirty="0"/>
              <a:t> act” model, which aligns well with the process for building brand equity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27</a:t>
            </a:fld>
            <a:endParaRPr lang="en-US" dirty="0">
              <a:solidFill>
                <a:srgbClr val="595959"/>
              </a:solidFill>
            </a:endParaRPr>
          </a:p>
        </p:txBody>
      </p:sp>
    </p:spTree>
    <p:extLst>
      <p:ext uri="{BB962C8B-B14F-4D97-AF65-F5344CB8AC3E}">
        <p14:creationId xmlns:p14="http://schemas.microsoft.com/office/powerpoint/2010/main" val="239130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5294"/>
            <a:ext cx="7556313" cy="803691"/>
          </a:xfrm>
        </p:spPr>
        <p:txBody>
          <a:bodyPr/>
          <a:lstStyle/>
          <a:p>
            <a:r>
              <a:rPr lang="en-US" b="1" dirty="0" smtClean="0"/>
              <a:t>Example: Turkish Airlines (Turkey)</a:t>
            </a:r>
            <a:endParaRPr lang="en-US" b="1" dirty="0"/>
          </a:p>
        </p:txBody>
      </p:sp>
      <p:sp>
        <p:nvSpPr>
          <p:cNvPr id="3" name="Content Placeholder 2"/>
          <p:cNvSpPr>
            <a:spLocks noGrp="1"/>
          </p:cNvSpPr>
          <p:nvPr>
            <p:ph idx="1"/>
          </p:nvPr>
        </p:nvSpPr>
        <p:spPr/>
        <p:txBody>
          <a:bodyPr/>
          <a:lstStyle/>
          <a:p>
            <a:r>
              <a:rPr lang="en-US" dirty="0"/>
              <a:t>Turkish Airlines has been investing in sponsorship agreements and advertisements in order to expand its brand </a:t>
            </a:r>
            <a:r>
              <a:rPr lang="en-US" dirty="0" smtClean="0"/>
              <a:t>visibility and global reach</a:t>
            </a:r>
          </a:p>
          <a:p>
            <a:r>
              <a:rPr lang="en-US" dirty="0" smtClean="0"/>
              <a:t> </a:t>
            </a:r>
            <a:r>
              <a:rPr lang="en-US" dirty="0"/>
              <a:t>Its advertisement titled “Kobe vs. </a:t>
            </a:r>
            <a:r>
              <a:rPr lang="en-US" dirty="0" err="1"/>
              <a:t>Messi</a:t>
            </a:r>
            <a:r>
              <a:rPr lang="en-US" dirty="0"/>
              <a:t>: The </a:t>
            </a:r>
            <a:r>
              <a:rPr lang="en-US" dirty="0" err="1"/>
              <a:t>Selfie</a:t>
            </a:r>
            <a:r>
              <a:rPr lang="en-US" dirty="0"/>
              <a:t> Shootout” has been viewed more than 100 million times on YouTube, and was named the advertisement of the decade in </a:t>
            </a:r>
            <a:r>
              <a:rPr lang="en-US" dirty="0" smtClean="0"/>
              <a:t>2013</a:t>
            </a:r>
            <a:endParaRPr lang="en-US" dirty="0"/>
          </a:p>
          <a:p>
            <a:endParaRPr lang="en-US"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pPr/>
              <a:t>28</a:t>
            </a:fld>
            <a:endParaRPr lang="en-US" dirty="0"/>
          </a:p>
        </p:txBody>
      </p:sp>
      <p:pic>
        <p:nvPicPr>
          <p:cNvPr id="6" name="Picture 5" descr="BaocKQBIMAAtwyM.jpg-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402" y="3901370"/>
            <a:ext cx="4226839" cy="2020660"/>
          </a:xfrm>
          <a:prstGeom prst="rect">
            <a:avLst/>
          </a:prstGeom>
        </p:spPr>
      </p:pic>
      <p:pic>
        <p:nvPicPr>
          <p:cNvPr id="7" name="Picture 6" descr="ph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553" y="3479733"/>
            <a:ext cx="2442297" cy="2442297"/>
          </a:xfrm>
          <a:prstGeom prst="rect">
            <a:avLst/>
          </a:prstGeom>
        </p:spPr>
      </p:pic>
    </p:spTree>
    <p:extLst>
      <p:ext uri="{BB962C8B-B14F-4D97-AF65-F5344CB8AC3E}">
        <p14:creationId xmlns:p14="http://schemas.microsoft.com/office/powerpoint/2010/main" val="9703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94980"/>
            <a:ext cx="7556313" cy="803691"/>
          </a:xfrm>
        </p:spPr>
        <p:txBody>
          <a:bodyPr/>
          <a:lstStyle/>
          <a:p>
            <a:r>
              <a:rPr lang="en-US" b="1" dirty="0" smtClean="0"/>
              <a:t>Research Approaches for Understanding and Measuring Brand Equity</a:t>
            </a:r>
            <a:endParaRPr lang="en-US" b="1" dirty="0"/>
          </a:p>
        </p:txBody>
      </p:sp>
      <p:sp>
        <p:nvSpPr>
          <p:cNvPr id="3" name="Content Placeholder 2"/>
          <p:cNvSpPr>
            <a:spLocks noGrp="1"/>
          </p:cNvSpPr>
          <p:nvPr>
            <p:ph idx="1"/>
          </p:nvPr>
        </p:nvSpPr>
        <p:spPr>
          <a:xfrm>
            <a:off x="498474" y="1331055"/>
            <a:ext cx="8354173" cy="5323147"/>
          </a:xfrm>
        </p:spPr>
        <p:txBody>
          <a:bodyPr>
            <a:normAutofit/>
          </a:bodyPr>
          <a:lstStyle/>
          <a:p>
            <a:r>
              <a:rPr lang="en-US" dirty="0"/>
              <a:t>To track the effectiveness or returns on marketing expenditures that seek to build brand equity over time, as well as understand the state of the brand following changes in strategy or competitive disruptions in the marketplace, a firm needs to measure its brand equity </a:t>
            </a:r>
            <a:endParaRPr lang="en-US" dirty="0" smtClean="0"/>
          </a:p>
          <a:p>
            <a:r>
              <a:rPr lang="en-US" dirty="0" smtClean="0"/>
              <a:t>Different </a:t>
            </a:r>
            <a:r>
              <a:rPr lang="en-US" dirty="0"/>
              <a:t>approaches, methods, and metrics for measuring a brand’s </a:t>
            </a:r>
            <a:r>
              <a:rPr lang="en-US" dirty="0" smtClean="0"/>
              <a:t>health are </a:t>
            </a:r>
            <a:r>
              <a:rPr lang="en-US" dirty="0"/>
              <a:t>available, depending on the manager’s </a:t>
            </a:r>
            <a:r>
              <a:rPr lang="en-US" dirty="0" smtClean="0"/>
              <a:t>objectives</a:t>
            </a:r>
          </a:p>
          <a:p>
            <a:r>
              <a:rPr lang="en-US" dirty="0"/>
              <a:t>A </a:t>
            </a:r>
            <a:r>
              <a:rPr lang="en-US" b="1" i="1" dirty="0"/>
              <a:t>brand audit</a:t>
            </a:r>
            <a:r>
              <a:rPr lang="en-US" dirty="0"/>
              <a:t> evaluates the brand’s health to understand its strengths and weaknesses, such that it provides a foundation for designing and implementing a new brand strategy </a:t>
            </a:r>
            <a:endParaRPr lang="en-US" dirty="0" smtClean="0"/>
          </a:p>
          <a:p>
            <a:r>
              <a:rPr lang="en-US" dirty="0"/>
              <a:t>With an exploratory </a:t>
            </a:r>
            <a:r>
              <a:rPr lang="en-US" b="1" i="1" dirty="0"/>
              <a:t>qualitative analysis</a:t>
            </a:r>
            <a:r>
              <a:rPr lang="en-US" dirty="0"/>
              <a:t>, the less structured method can use smaller </a:t>
            </a:r>
            <a:r>
              <a:rPr lang="en-US" dirty="0" smtClean="0"/>
              <a:t>samples </a:t>
            </a:r>
            <a:endParaRPr lang="en-US" dirty="0"/>
          </a:p>
          <a:p>
            <a:endParaRPr lang="en-US" dirty="0" smtClean="0"/>
          </a:p>
          <a:p>
            <a:pPr lvl="2"/>
            <a:endParaRPr lang="en-US" sz="2000" dirty="0" smtClean="0"/>
          </a:p>
          <a:p>
            <a:endParaRPr lang="en-US" sz="2400" dirty="0"/>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29</a:t>
            </a:fld>
            <a:endParaRPr lang="en-US" dirty="0">
              <a:solidFill>
                <a:srgbClr val="595959"/>
              </a:solidFill>
            </a:endParaRPr>
          </a:p>
        </p:txBody>
      </p:sp>
    </p:spTree>
    <p:extLst>
      <p:ext uri="{BB962C8B-B14F-4D97-AF65-F5344CB8AC3E}">
        <p14:creationId xmlns:p14="http://schemas.microsoft.com/office/powerpoint/2010/main" val="2678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b="1" dirty="0" smtClean="0"/>
              <a:t>Brand Basics</a:t>
            </a:r>
            <a:endParaRPr lang="en-US" b="1" dirty="0"/>
          </a:p>
        </p:txBody>
      </p:sp>
      <p:sp>
        <p:nvSpPr>
          <p:cNvPr id="3" name="Content Placeholder 2"/>
          <p:cNvSpPr>
            <a:spLocks noGrp="1"/>
          </p:cNvSpPr>
          <p:nvPr>
            <p:ph idx="1"/>
          </p:nvPr>
        </p:nvSpPr>
        <p:spPr>
          <a:xfrm>
            <a:off x="336104" y="1202870"/>
            <a:ext cx="8577160" cy="2804185"/>
          </a:xfrm>
        </p:spPr>
        <p:txBody>
          <a:bodyPr>
            <a:normAutofit/>
          </a:bodyPr>
          <a:lstStyle/>
          <a:p>
            <a:r>
              <a:rPr lang="en-US" sz="1800" dirty="0"/>
              <a:t>The American Marketing Association </a:t>
            </a:r>
            <a:r>
              <a:rPr lang="en-US" sz="1800" dirty="0" smtClean="0"/>
              <a:t>defines </a:t>
            </a:r>
            <a:r>
              <a:rPr lang="en-US" sz="1800" dirty="0"/>
              <a:t>brands as a “name, term, design, symbol, or any other feature that identifies one seller's good or service as distinct from those of other </a:t>
            </a:r>
            <a:r>
              <a:rPr lang="en-US" sz="1800" dirty="0" smtClean="0"/>
              <a:t>sellers”</a:t>
            </a:r>
          </a:p>
          <a:p>
            <a:r>
              <a:rPr lang="en-US" sz="1800" dirty="0"/>
              <a:t>Usually managers characterize a brand by describing all of the </a:t>
            </a:r>
            <a:r>
              <a:rPr lang="en-US" sz="1800" i="1" dirty="0"/>
              <a:t>brand elements</a:t>
            </a:r>
            <a:r>
              <a:rPr lang="en-US" sz="1800" dirty="0"/>
              <a:t> used to identify it, including its name (e.g., Apple), symbol (e.g., silhouette of an apple with a bite removed), package design (e.g., sleek white box), and any other features that serve to differentiate that brand’s offering from competitors’ </a:t>
            </a:r>
            <a:endParaRPr lang="en-US" sz="1800" dirty="0" smtClean="0"/>
          </a:p>
          <a:p>
            <a:r>
              <a:rPr lang="en-US" sz="1800" dirty="0"/>
              <a:t>A firm’s brand equity often represents a substantial portion of its overall value </a:t>
            </a:r>
            <a:endParaRPr lang="en-US" sz="1800" dirty="0" smtClean="0"/>
          </a:p>
          <a:p>
            <a:pPr marL="0" indent="0">
              <a:buNone/>
            </a:pPr>
            <a:endParaRPr lang="en-US" sz="1800" dirty="0"/>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pic>
        <p:nvPicPr>
          <p:cNvPr id="4" name="Picture 3"/>
          <p:cNvPicPr>
            <a:picLocks noChangeAspect="1"/>
          </p:cNvPicPr>
          <p:nvPr/>
        </p:nvPicPr>
        <p:blipFill>
          <a:blip r:embed="rId3"/>
          <a:stretch>
            <a:fillRect/>
          </a:stretch>
        </p:blipFill>
        <p:spPr>
          <a:xfrm>
            <a:off x="1569695" y="4204531"/>
            <a:ext cx="5489307" cy="2653469"/>
          </a:xfrm>
          <a:prstGeom prst="rect">
            <a:avLst/>
          </a:prstGeom>
        </p:spPr>
      </p:pic>
      <p:sp>
        <p:nvSpPr>
          <p:cNvPr id="7" name="Title 1"/>
          <p:cNvSpPr txBox="1">
            <a:spLocks/>
          </p:cNvSpPr>
          <p:nvPr/>
        </p:nvSpPr>
        <p:spPr>
          <a:xfrm>
            <a:off x="3022349" y="4204531"/>
            <a:ext cx="5737090" cy="2670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sz="1800" dirty="0" smtClean="0">
                <a:solidFill>
                  <a:schemeClr val="tx1">
                    <a:lumMod val="65000"/>
                    <a:lumOff val="35000"/>
                  </a:schemeClr>
                </a:solidFill>
                <a:cs typeface="Cambria"/>
              </a:rPr>
              <a:t>Ranking of the 10 Most Valuable Global Brands</a:t>
            </a:r>
            <a:endParaRPr lang="en-US" sz="1800" dirty="0">
              <a:solidFill>
                <a:schemeClr val="tx1">
                  <a:lumMod val="65000"/>
                  <a:lumOff val="35000"/>
                </a:schemeClr>
              </a:solidFill>
            </a:endParaRPr>
          </a:p>
        </p:txBody>
      </p:sp>
      <p:sp>
        <p:nvSpPr>
          <p:cNvPr id="8"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3</a:t>
            </a:fld>
            <a:endParaRPr lang="en-US" dirty="0">
              <a:solidFill>
                <a:srgbClr val="595959"/>
              </a:solidFill>
            </a:endParaRPr>
          </a:p>
        </p:txBody>
      </p:sp>
    </p:spTree>
    <p:extLst>
      <p:ext uri="{BB962C8B-B14F-4D97-AF65-F5344CB8AC3E}">
        <p14:creationId xmlns:p14="http://schemas.microsoft.com/office/powerpoint/2010/main" val="127339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smtClean="0">
                <a:latin typeface="Cambria"/>
                <a:cs typeface="Cambria"/>
              </a:rPr>
              <a:t>Survey Design: A Brand Audit Example</a:t>
            </a:r>
            <a:endParaRPr lang="en-US" sz="1300" b="1" dirty="0">
              <a:latin typeface="Cambria"/>
              <a:cs typeface="Cambria"/>
            </a:endParaRPr>
          </a:p>
        </p:txBody>
      </p:sp>
      <p:sp>
        <p:nvSpPr>
          <p:cNvPr id="8" name="Rectangle 7"/>
          <p:cNvSpPr/>
          <p:nvPr/>
        </p:nvSpPr>
        <p:spPr>
          <a:xfrm>
            <a:off x="310865" y="803006"/>
            <a:ext cx="3118136" cy="561327"/>
          </a:xfrm>
          <a:prstGeom prst="rect">
            <a:avLst/>
          </a:prstGeom>
        </p:spPr>
        <p:txBody>
          <a:bodyPr wrap="square" lIns="75840" tIns="37919" rIns="75840" bIns="37919">
            <a:spAutoFit/>
          </a:bodyPr>
          <a:lstStyle/>
          <a:p>
            <a:r>
              <a:rPr lang="en-US" sz="1050" dirty="0"/>
              <a:t>Surveys are used to gather customer feed- back about a </a:t>
            </a:r>
            <a:r>
              <a:rPr lang="en-US" sz="1050" dirty="0" smtClean="0"/>
              <a:t>firm</a:t>
            </a:r>
            <a:r>
              <a:rPr lang="en-US" sz="1050" dirty="0"/>
              <a:t>, experience, or brand, by asking customers to respond to a series of questions. </a:t>
            </a: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a:t>
            </a:r>
            <a:r>
              <a:rPr lang="en-US" b="1" dirty="0" smtClean="0">
                <a:latin typeface="Cambria"/>
                <a:cs typeface="Cambria"/>
              </a:rPr>
              <a:t>5.1</a:t>
            </a:r>
            <a:endParaRPr lang="en-US" b="1" dirty="0">
              <a:latin typeface="Cambria"/>
              <a:cs typeface="Cambria"/>
            </a:endParaRPr>
          </a:p>
        </p:txBody>
      </p:sp>
      <p:sp>
        <p:nvSpPr>
          <p:cNvPr id="19" name="Rounded Rectangle 18"/>
          <p:cNvSpPr/>
          <p:nvPr/>
        </p:nvSpPr>
        <p:spPr>
          <a:xfrm>
            <a:off x="204840" y="675683"/>
            <a:ext cx="3325888" cy="820095"/>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sz="1200">
              <a:latin typeface="Cambria"/>
              <a:cs typeface="Cambria"/>
            </a:endParaRPr>
          </a:p>
        </p:txBody>
      </p:sp>
      <p:sp>
        <p:nvSpPr>
          <p:cNvPr id="18" name="Rounded Rectangle 17"/>
          <p:cNvSpPr/>
          <p:nvPr/>
        </p:nvSpPr>
        <p:spPr>
          <a:xfrm>
            <a:off x="46810" y="596560"/>
            <a:ext cx="3550828" cy="23290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5" name="TextBox 4"/>
          <p:cNvSpPr txBox="1"/>
          <p:nvPr/>
        </p:nvSpPr>
        <p:spPr>
          <a:xfrm>
            <a:off x="46811" y="596559"/>
            <a:ext cx="982415"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Description</a:t>
            </a:r>
          </a:p>
        </p:txBody>
      </p:sp>
      <p:sp>
        <p:nvSpPr>
          <p:cNvPr id="23" name="Rectangle 22"/>
          <p:cNvSpPr/>
          <p:nvPr/>
        </p:nvSpPr>
        <p:spPr>
          <a:xfrm>
            <a:off x="4030146" y="803006"/>
            <a:ext cx="4755939" cy="692132"/>
          </a:xfrm>
          <a:prstGeom prst="rect">
            <a:avLst/>
          </a:prstGeom>
        </p:spPr>
        <p:txBody>
          <a:bodyPr wrap="square" lIns="75840" tIns="37919" rIns="75840" bIns="37919">
            <a:spAutoFit/>
          </a:bodyPr>
          <a:lstStyle/>
          <a:p>
            <a:pPr marL="171450" indent="-171450">
              <a:buFont typeface="Arial"/>
              <a:buChar char="•"/>
            </a:pPr>
            <a:r>
              <a:rPr lang="en-US" sz="1000" dirty="0" smtClean="0"/>
              <a:t>To </a:t>
            </a:r>
            <a:r>
              <a:rPr lang="en-US" sz="1000" dirty="0"/>
              <a:t>understand how customers think or feel about an entity or topic (e.g., brand, new product). </a:t>
            </a:r>
          </a:p>
          <a:p>
            <a:pPr marL="171450" indent="-171450">
              <a:buFont typeface="Arial"/>
              <a:buChar char="•"/>
            </a:pPr>
            <a:r>
              <a:rPr lang="en-US" sz="1000" dirty="0" smtClean="0"/>
              <a:t>Best </a:t>
            </a:r>
            <a:r>
              <a:rPr lang="en-US" sz="1000" dirty="0"/>
              <a:t>to use when such feelings or thoughts are not observable in other types of data. </a:t>
            </a:r>
          </a:p>
        </p:txBody>
      </p:sp>
      <p:sp>
        <p:nvSpPr>
          <p:cNvPr id="27" name="Rounded Rectangle 26"/>
          <p:cNvSpPr/>
          <p:nvPr/>
        </p:nvSpPr>
        <p:spPr>
          <a:xfrm>
            <a:off x="4030146" y="675683"/>
            <a:ext cx="4834575" cy="819456"/>
          </a:xfrm>
          <a:prstGeom prst="roundRect">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9" name="Rounded Rectangle 28"/>
          <p:cNvSpPr/>
          <p:nvPr/>
        </p:nvSpPr>
        <p:spPr>
          <a:xfrm>
            <a:off x="3880370" y="596560"/>
            <a:ext cx="4984348" cy="261244"/>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35" name="TextBox 34"/>
          <p:cNvSpPr txBox="1"/>
          <p:nvPr/>
        </p:nvSpPr>
        <p:spPr>
          <a:xfrm>
            <a:off x="3880372" y="596558"/>
            <a:ext cx="1191907" cy="261245"/>
          </a:xfrm>
          <a:prstGeom prst="rect">
            <a:avLst/>
          </a:prstGeom>
          <a:noFill/>
        </p:spPr>
        <p:txBody>
          <a:bodyPr wrap="none" lIns="75840" tIns="37919" rIns="75840" bIns="37919" rtlCol="0">
            <a:spAutoFit/>
          </a:bodyPr>
          <a:lstStyle/>
          <a:p>
            <a:r>
              <a:rPr lang="en-US" sz="1200" b="1" dirty="0">
                <a:solidFill>
                  <a:schemeClr val="bg1"/>
                </a:solidFill>
                <a:latin typeface="Cambria"/>
                <a:cs typeface="Cambria"/>
              </a:rPr>
              <a:t>When to Use It</a:t>
            </a:r>
          </a:p>
        </p:txBody>
      </p:sp>
      <p:grpSp>
        <p:nvGrpSpPr>
          <p:cNvPr id="6" name="Group 5"/>
          <p:cNvGrpSpPr/>
          <p:nvPr/>
        </p:nvGrpSpPr>
        <p:grpSpPr>
          <a:xfrm>
            <a:off x="107701" y="1672460"/>
            <a:ext cx="8745887" cy="4691651"/>
            <a:chOff x="126581" y="-1246424"/>
            <a:chExt cx="6052557" cy="8367266"/>
          </a:xfrm>
        </p:grpSpPr>
        <p:sp>
          <p:nvSpPr>
            <p:cNvPr id="201" name="Rounded Rectangle 200"/>
            <p:cNvSpPr/>
            <p:nvPr/>
          </p:nvSpPr>
          <p:spPr>
            <a:xfrm>
              <a:off x="126581" y="-1007868"/>
              <a:ext cx="6052557" cy="8128710"/>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02" name="Rounded Rectangle 201"/>
            <p:cNvSpPr/>
            <p:nvPr/>
          </p:nvSpPr>
          <p:spPr>
            <a:xfrm>
              <a:off x="217089" y="-1246424"/>
              <a:ext cx="3290139" cy="66018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smtClean="0">
                  <a:latin typeface="Cambria"/>
                  <a:cs typeface="Cambria"/>
                </a:rPr>
                <a:t>Designing a Survey</a:t>
              </a:r>
              <a:endParaRPr lang="en-US" sz="1200" b="1" dirty="0">
                <a:latin typeface="Cambria"/>
                <a:cs typeface="Cambria"/>
              </a:endParaRPr>
            </a:p>
          </p:txBody>
        </p:sp>
      </p:grpSp>
      <p:sp>
        <p:nvSpPr>
          <p:cNvPr id="9" name="TextBox 8"/>
          <p:cNvSpPr txBox="1"/>
          <p:nvPr/>
        </p:nvSpPr>
        <p:spPr>
          <a:xfrm>
            <a:off x="267019" y="2220863"/>
            <a:ext cx="8584637" cy="3631763"/>
          </a:xfrm>
          <a:prstGeom prst="rect">
            <a:avLst/>
          </a:prstGeom>
          <a:noFill/>
        </p:spPr>
        <p:txBody>
          <a:bodyPr wrap="square" rtlCol="0">
            <a:spAutoFit/>
          </a:bodyPr>
          <a:lstStyle/>
          <a:p>
            <a:r>
              <a:rPr lang="en-US" sz="1000" dirty="0"/>
              <a:t>Experiments can establish the causal impact of marketing actions (e.g., new ad campaign), but they often cannot answer “why” or “how” questions: Why did customers respond so positively to that ad campaign? What makes them love a brand so much that they pay more just to buy it? How do customers make up their minds about whether to buy a certain brand? In such cases, surveys offer a clear advantage. They directly elicit responses from customers (or potential customers), and thus they provide deep, qualitative and quantitative feedback to the brand about its standing in the marketplace</a:t>
            </a:r>
            <a:r>
              <a:rPr lang="en-US" sz="1000" dirty="0" smtClean="0"/>
              <a:t>. To </a:t>
            </a:r>
            <a:r>
              <a:rPr lang="en-US" sz="1000" dirty="0"/>
              <a:t>conduct a good survey, the </a:t>
            </a:r>
            <a:r>
              <a:rPr lang="en-US" sz="1000" dirty="0" smtClean="0"/>
              <a:t>firm </a:t>
            </a:r>
            <a:r>
              <a:rPr lang="en-US" sz="1000" dirty="0"/>
              <a:t>must take into account four crucial factors: </a:t>
            </a:r>
            <a:endParaRPr lang="en-US" sz="1000" dirty="0" smtClean="0"/>
          </a:p>
          <a:p>
            <a:endParaRPr lang="en-US" sz="1000" dirty="0"/>
          </a:p>
          <a:p>
            <a:pPr marL="228600" indent="-228600">
              <a:buFont typeface="+mj-lt"/>
              <a:buAutoNum type="arabicPeriod"/>
            </a:pPr>
            <a:r>
              <a:rPr lang="en-US" sz="1000" dirty="0" smtClean="0"/>
              <a:t>The </a:t>
            </a:r>
            <a:r>
              <a:rPr lang="en-US" sz="1000" dirty="0"/>
              <a:t>objectives for conducting the survey must be clear. A </a:t>
            </a:r>
            <a:r>
              <a:rPr lang="en-US" sz="1000" dirty="0" smtClean="0"/>
              <a:t>firm </a:t>
            </a:r>
            <a:r>
              <a:rPr lang="en-US" sz="1000" dirty="0"/>
              <a:t>should have a </a:t>
            </a:r>
            <a:r>
              <a:rPr lang="en-US" sz="1000" dirty="0" smtClean="0"/>
              <a:t>specific</a:t>
            </a:r>
            <a:r>
              <a:rPr lang="en-US" sz="1000" dirty="0"/>
              <a:t>, written statement of how the survey </a:t>
            </a:r>
            <a:r>
              <a:rPr lang="en-US" sz="1000" dirty="0" smtClean="0"/>
              <a:t>findings </a:t>
            </a:r>
            <a:r>
              <a:rPr lang="en-US" sz="1000" dirty="0"/>
              <a:t>will relate back to the </a:t>
            </a:r>
            <a:r>
              <a:rPr lang="en-US" sz="1000" dirty="0" smtClean="0"/>
              <a:t>firm’s </a:t>
            </a:r>
            <a:r>
              <a:rPr lang="en-US" sz="1000" dirty="0"/>
              <a:t>marketing program. Some objectives might include gauging responsiveness to a </a:t>
            </a:r>
            <a:r>
              <a:rPr lang="en-US" sz="1000" dirty="0" smtClean="0"/>
              <a:t>firm’s </a:t>
            </a:r>
            <a:r>
              <a:rPr lang="en-US" sz="1000" dirty="0"/>
              <a:t>advertising efforts (to help it tweak its advertising copy), obtaining feedback on service staff (to improve service quality), or comparing the preferences of customers who use or don’t use the </a:t>
            </a:r>
            <a:r>
              <a:rPr lang="en-US" sz="1000" dirty="0" smtClean="0"/>
              <a:t>firm’s </a:t>
            </a:r>
            <a:r>
              <a:rPr lang="en-US" sz="1000" dirty="0"/>
              <a:t>products (to understand the target population). </a:t>
            </a:r>
            <a:endParaRPr lang="en-US" sz="1000" dirty="0" smtClean="0"/>
          </a:p>
          <a:p>
            <a:endParaRPr lang="en-US" sz="1000" dirty="0"/>
          </a:p>
          <a:p>
            <a:pPr marL="228600" indent="-228600">
              <a:buFont typeface="+mj-lt"/>
              <a:buAutoNum type="arabicPeriod"/>
            </a:pPr>
            <a:r>
              <a:rPr lang="en-US" sz="1000" dirty="0" smtClean="0"/>
              <a:t>The firm </a:t>
            </a:r>
            <a:r>
              <a:rPr lang="en-US" sz="1000" dirty="0"/>
              <a:t>must be careful to sample customers appropriately for any survey. Appropriateness involves obtaining a credible quantity (i.e., number of responses) but also credible quality, such that the </a:t>
            </a:r>
            <a:r>
              <a:rPr lang="en-US" sz="1000" dirty="0" smtClean="0"/>
              <a:t>firm </a:t>
            </a:r>
            <a:r>
              <a:rPr lang="en-US" sz="1000" dirty="0"/>
              <a:t>receives relevant feedback according to the criteria used to separate those who are included in the survey from those who are not. If a </a:t>
            </a:r>
            <a:r>
              <a:rPr lang="en-US" sz="1000" dirty="0" smtClean="0"/>
              <a:t>firm </a:t>
            </a:r>
            <a:r>
              <a:rPr lang="en-US" sz="1000" dirty="0"/>
              <a:t>is conducting a survey to obtain feedback about its service staff, for example, it needs to make the survey available to customers who recently used its service, because they are the ones most likely to recall the service experience accurately. </a:t>
            </a:r>
            <a:endParaRPr lang="en-US" sz="1000" dirty="0" smtClean="0"/>
          </a:p>
          <a:p>
            <a:endParaRPr lang="en-US" sz="1000" dirty="0"/>
          </a:p>
          <a:p>
            <a:pPr marL="228600" indent="-228600">
              <a:buFont typeface="+mj-lt"/>
              <a:buAutoNum type="arabicPeriod"/>
            </a:pPr>
            <a:r>
              <a:rPr lang="en-US" sz="1000" dirty="0" smtClean="0"/>
              <a:t>Surveys </a:t>
            </a:r>
            <a:r>
              <a:rPr lang="en-US" sz="1000" dirty="0"/>
              <a:t>should contain penetrating, precise questions. Designing questionnaires is one of the most important parts of the survey design. All questions must measure the property they are supposed to measure, and they must mean the same thing to everyone. Furthermore, survey designers need to avoid the pitfall of asking loaded questions, which will cause a response bias. Thus, writing survey questions is an iterative process. </a:t>
            </a:r>
            <a:endParaRPr lang="en-US" sz="1000" dirty="0" smtClean="0"/>
          </a:p>
          <a:p>
            <a:endParaRPr lang="en-US" sz="1000" dirty="0"/>
          </a:p>
          <a:p>
            <a:pPr marL="228600" indent="-228600">
              <a:buFont typeface="+mj-lt"/>
              <a:buAutoNum type="arabicPeriod"/>
            </a:pPr>
            <a:r>
              <a:rPr lang="en-US" sz="1000" dirty="0" smtClean="0"/>
              <a:t>The firm </a:t>
            </a:r>
            <a:r>
              <a:rPr lang="en-US" sz="1000" dirty="0"/>
              <a:t>should conduct the survey and store the data in a structured format, following a consistent process for organizing and analyzing survey data. The process should be </a:t>
            </a:r>
            <a:r>
              <a:rPr lang="en-US" sz="1000" dirty="0" smtClean="0"/>
              <a:t>defined </a:t>
            </a:r>
            <a:r>
              <a:rPr lang="en-US" sz="1000" dirty="0"/>
              <a:t>well before it ever receives the </a:t>
            </a:r>
            <a:r>
              <a:rPr lang="en-US" sz="1000" dirty="0" smtClean="0"/>
              <a:t>first </a:t>
            </a:r>
            <a:r>
              <a:rPr lang="en-US" sz="1000" dirty="0"/>
              <a:t>responses. Then the survey responses should be analyzed qualitatively (open-ended questions) or quantitatively (scale-type questions), often with the assistance of analytical software. </a:t>
            </a:r>
            <a:endParaRPr lang="en-US" sz="1000" dirty="0">
              <a:effectLst/>
            </a:endParaRPr>
          </a:p>
        </p:txBody>
      </p:sp>
      <p:sp>
        <p:nvSpPr>
          <p:cNvPr id="26" name="Slide Number Placeholder 4"/>
          <p:cNvSpPr txBox="1">
            <a:spLocks/>
          </p:cNvSpPr>
          <p:nvPr/>
        </p:nvSpPr>
        <p:spPr>
          <a:xfrm>
            <a:off x="8398863" y="6557281"/>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30</a:t>
            </a:fld>
            <a:endParaRPr lang="en-US" sz="1200" dirty="0">
              <a:solidFill>
                <a:schemeClr val="tx1">
                  <a:lumMod val="65000"/>
                  <a:lumOff val="35000"/>
                </a:schemeClr>
              </a:solidFill>
            </a:endParaRPr>
          </a:p>
        </p:txBody>
      </p:sp>
      <p:sp>
        <p:nvSpPr>
          <p:cNvPr id="28" name="Footer Placeholder 3"/>
          <p:cNvSpPr>
            <a:spLocks noGrp="1"/>
          </p:cNvSpPr>
          <p:nvPr>
            <p:ph type="ftr" sz="quarter" idx="11"/>
          </p:nvPr>
        </p:nvSpPr>
        <p:spPr>
          <a:xfrm>
            <a:off x="201706" y="6507145"/>
            <a:ext cx="6122894" cy="365125"/>
          </a:xfrm>
        </p:spPr>
        <p:txBody>
          <a:bodyPr/>
          <a:lstStyle/>
          <a:p>
            <a:pPr algn="l"/>
            <a:r>
              <a:rPr lang="en-US" dirty="0"/>
              <a:t>© </a:t>
            </a:r>
            <a:r>
              <a:rPr lang="en-US" dirty="0" err="1"/>
              <a:t>Palmatier</a:t>
            </a:r>
            <a:endParaRPr lang="en-US" dirty="0"/>
          </a:p>
        </p:txBody>
      </p:sp>
    </p:spTree>
    <p:extLst>
      <p:ext uri="{BB962C8B-B14F-4D97-AF65-F5344CB8AC3E}">
        <p14:creationId xmlns:p14="http://schemas.microsoft.com/office/powerpoint/2010/main" val="314398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smtClean="0">
                <a:latin typeface="Cambria"/>
                <a:cs typeface="Cambria"/>
              </a:rPr>
              <a:t>Survey Design: A Brand Audit Example (cont.)</a:t>
            </a:r>
            <a:endParaRPr lang="en-US" sz="1300" b="1" dirty="0">
              <a:latin typeface="Cambria"/>
              <a:cs typeface="Cambria"/>
            </a:endParaRP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a:t>
            </a:r>
            <a:r>
              <a:rPr lang="en-US" b="1" dirty="0" smtClean="0">
                <a:latin typeface="Cambria"/>
                <a:cs typeface="Cambria"/>
              </a:rPr>
              <a:t>5.1</a:t>
            </a:r>
            <a:endParaRPr lang="en-US" b="1" dirty="0">
              <a:latin typeface="Cambria"/>
              <a:cs typeface="Cambria"/>
            </a:endParaRPr>
          </a:p>
        </p:txBody>
      </p:sp>
      <p:grpSp>
        <p:nvGrpSpPr>
          <p:cNvPr id="6" name="Group 5"/>
          <p:cNvGrpSpPr/>
          <p:nvPr/>
        </p:nvGrpSpPr>
        <p:grpSpPr>
          <a:xfrm>
            <a:off x="232434" y="566653"/>
            <a:ext cx="8745887" cy="5702198"/>
            <a:chOff x="126581" y="-1246424"/>
            <a:chExt cx="6052557" cy="8367266"/>
          </a:xfrm>
        </p:grpSpPr>
        <p:sp>
          <p:nvSpPr>
            <p:cNvPr id="201" name="Rounded Rectangle 200"/>
            <p:cNvSpPr/>
            <p:nvPr/>
          </p:nvSpPr>
          <p:spPr>
            <a:xfrm>
              <a:off x="126581" y="-1007868"/>
              <a:ext cx="6052557" cy="8128710"/>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02" name="Rounded Rectangle 201"/>
            <p:cNvSpPr/>
            <p:nvPr/>
          </p:nvSpPr>
          <p:spPr>
            <a:xfrm>
              <a:off x="217089" y="-1246424"/>
              <a:ext cx="3290139" cy="66018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smtClean="0">
                  <a:latin typeface="Cambria"/>
                  <a:cs typeface="Cambria"/>
                </a:rPr>
                <a:t>Brand Audit Example</a:t>
              </a:r>
              <a:endParaRPr lang="en-US" sz="1200" b="1" dirty="0">
                <a:latin typeface="Cambria"/>
                <a:cs typeface="Cambria"/>
              </a:endParaRPr>
            </a:p>
          </p:txBody>
        </p:sp>
      </p:grpSp>
      <p:sp>
        <p:nvSpPr>
          <p:cNvPr id="26" name="Slide Number Placeholder 4"/>
          <p:cNvSpPr txBox="1">
            <a:spLocks/>
          </p:cNvSpPr>
          <p:nvPr/>
        </p:nvSpPr>
        <p:spPr>
          <a:xfrm>
            <a:off x="8398863" y="6557281"/>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31</a:t>
            </a:fld>
            <a:endParaRPr lang="en-US" sz="1200" dirty="0">
              <a:solidFill>
                <a:schemeClr val="tx1">
                  <a:lumMod val="65000"/>
                  <a:lumOff val="35000"/>
                </a:schemeClr>
              </a:solidFill>
            </a:endParaRPr>
          </a:p>
        </p:txBody>
      </p:sp>
      <p:sp>
        <p:nvSpPr>
          <p:cNvPr id="28" name="Footer Placeholder 3"/>
          <p:cNvSpPr>
            <a:spLocks noGrp="1"/>
          </p:cNvSpPr>
          <p:nvPr>
            <p:ph type="ftr" sz="quarter" idx="11"/>
          </p:nvPr>
        </p:nvSpPr>
        <p:spPr>
          <a:xfrm>
            <a:off x="201706" y="6507145"/>
            <a:ext cx="6122894" cy="365125"/>
          </a:xfrm>
        </p:spPr>
        <p:txBody>
          <a:bodyPr/>
          <a:lstStyle/>
          <a:p>
            <a:pPr algn="l"/>
            <a:r>
              <a:rPr lang="en-US" dirty="0"/>
              <a:t>© </a:t>
            </a:r>
            <a:r>
              <a:rPr lang="en-US" dirty="0" err="1"/>
              <a:t>Palmatier</a:t>
            </a:r>
            <a:endParaRPr lang="en-US" dirty="0"/>
          </a:p>
        </p:txBody>
      </p:sp>
      <p:sp>
        <p:nvSpPr>
          <p:cNvPr id="2" name="Rectangle 1"/>
          <p:cNvSpPr/>
          <p:nvPr/>
        </p:nvSpPr>
        <p:spPr>
          <a:xfrm>
            <a:off x="363216" y="1052058"/>
            <a:ext cx="8301005" cy="5273237"/>
          </a:xfrm>
          <a:prstGeom prst="rect">
            <a:avLst/>
          </a:prstGeom>
        </p:spPr>
        <p:txBody>
          <a:bodyPr wrap="square">
            <a:spAutoFit/>
          </a:bodyPr>
          <a:lstStyle/>
          <a:p>
            <a:r>
              <a:rPr lang="en-US" baseline="30000" dirty="0"/>
              <a:t>Brand A is one of 16 luxury cars available in India. To understand how it is perceived by customers, and improve its brand appeal, the owners of the brand conducted a nationwide, online survey of customers. An excerpt from the survey is presented below</a:t>
            </a:r>
            <a:r>
              <a:rPr lang="en-US" baseline="30000" dirty="0" smtClean="0"/>
              <a:t>.</a:t>
            </a:r>
          </a:p>
          <a:p>
            <a:endParaRPr lang="en-US" sz="1000" b="1" baseline="30000" dirty="0" smtClean="0"/>
          </a:p>
          <a:p>
            <a:r>
              <a:rPr lang="en-US" b="1" baseline="30000" dirty="0" smtClean="0"/>
              <a:t>Survey</a:t>
            </a:r>
          </a:p>
          <a:p>
            <a:r>
              <a:rPr lang="en-US" sz="1200" dirty="0"/>
              <a:t>You are cordially invited to provide your valued opinion in a short survey about luxury cars</a:t>
            </a:r>
            <a:r>
              <a:rPr lang="en-US" sz="1200" dirty="0" smtClean="0"/>
              <a:t>. We </a:t>
            </a:r>
            <a:r>
              <a:rPr lang="en-US" sz="1200" dirty="0"/>
              <a:t>will ask you a few questions about various brands of luxury cars, and this survey should take you about eight minutes to complete</a:t>
            </a:r>
            <a:r>
              <a:rPr lang="en-US" sz="1200" dirty="0" smtClean="0"/>
              <a:t>. Thank </a:t>
            </a:r>
            <a:r>
              <a:rPr lang="en-US" sz="1200" dirty="0"/>
              <a:t>you very much for your time and support. </a:t>
            </a:r>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r>
              <a:rPr lang="en-US" sz="1200" b="1" dirty="0" smtClean="0"/>
              <a:t>Results</a:t>
            </a:r>
          </a:p>
          <a:p>
            <a:endParaRPr lang="en-US" sz="1200" b="1" dirty="0"/>
          </a:p>
          <a:p>
            <a:r>
              <a:rPr lang="en-US" sz="1200" dirty="0"/>
              <a:t>The survey was answered by 1,000 customers. The results </a:t>
            </a:r>
            <a:r>
              <a:rPr lang="en-US" sz="1200" dirty="0" smtClean="0"/>
              <a:t>reflect </a:t>
            </a:r>
            <a:r>
              <a:rPr lang="en-US" sz="1200" dirty="0"/>
              <a:t>the brand’s image (comprised of mystery, sensuality, and intimacy). According to the questionnaire responses, Brand A scored very well on brand mystery and brand intimacy, with mean scores in the range of 4.2 to 4.9 on the 5-point scale. But customers did not like the brand’s design (M = 3.8) and did not believe that the brand sold incredible products (M = 3.3). Thus, the brand sensuality measures were </a:t>
            </a:r>
            <a:r>
              <a:rPr lang="en-US" sz="1200" dirty="0" smtClean="0"/>
              <a:t>significantly </a:t>
            </a:r>
            <a:r>
              <a:rPr lang="en-US" sz="1200" dirty="0"/>
              <a:t>lower. Using these survey results, the </a:t>
            </a:r>
            <a:r>
              <a:rPr lang="en-US" sz="1200" dirty="0" smtClean="0"/>
              <a:t>firm </a:t>
            </a:r>
            <a:r>
              <a:rPr lang="en-US" sz="1200" dirty="0"/>
              <a:t>launched an immediate redesign of its car to address this brand weakness and planned a new advertising campaign to launch the new product. </a:t>
            </a:r>
          </a:p>
          <a:p>
            <a:endParaRPr lang="en-US" b="1" dirty="0"/>
          </a:p>
        </p:txBody>
      </p:sp>
      <p:sp>
        <p:nvSpPr>
          <p:cNvPr id="3" name="TextBox 2"/>
          <p:cNvSpPr txBox="1"/>
          <p:nvPr/>
        </p:nvSpPr>
        <p:spPr>
          <a:xfrm>
            <a:off x="363216" y="2483556"/>
            <a:ext cx="4237005" cy="2031325"/>
          </a:xfrm>
          <a:prstGeom prst="rect">
            <a:avLst/>
          </a:prstGeom>
          <a:noFill/>
        </p:spPr>
        <p:txBody>
          <a:bodyPr wrap="square" rtlCol="0">
            <a:spAutoFit/>
          </a:bodyPr>
          <a:lstStyle/>
          <a:p>
            <a:r>
              <a:rPr lang="en-US" sz="1200" b="1" dirty="0"/>
              <a:t>Brand Image </a:t>
            </a:r>
            <a:endParaRPr lang="en-US" sz="1200" dirty="0"/>
          </a:p>
          <a:p>
            <a:r>
              <a:rPr lang="en-US" sz="1200" dirty="0"/>
              <a:t>Think of Brand A, and please answer these questions. For each question, a score of 1 is regarded as “strongly disagree” and 5 is regarded as “strongly agree.” </a:t>
            </a:r>
            <a:endParaRPr lang="en-US" sz="1200" dirty="0" smtClean="0"/>
          </a:p>
          <a:p>
            <a:endParaRPr lang="en-US" sz="1200" dirty="0"/>
          </a:p>
          <a:p>
            <a:r>
              <a:rPr lang="en-US" sz="1200" b="1" dirty="0"/>
              <a:t>Brand Mystery </a:t>
            </a:r>
            <a:endParaRPr lang="en-US" sz="1200" dirty="0"/>
          </a:p>
          <a:p>
            <a:r>
              <a:rPr lang="en-US" sz="1200" dirty="0"/>
              <a:t>Brand A awakens good memories for me. </a:t>
            </a:r>
          </a:p>
          <a:p>
            <a:r>
              <a:rPr lang="en-US" sz="1200" dirty="0"/>
              <a:t>Brand A is part of my life. </a:t>
            </a:r>
          </a:p>
          <a:p>
            <a:r>
              <a:rPr lang="en-US" sz="1200" dirty="0"/>
              <a:t>Brand A captures the times. </a:t>
            </a:r>
          </a:p>
          <a:p>
            <a:endParaRPr lang="en-US" dirty="0"/>
          </a:p>
        </p:txBody>
      </p:sp>
      <p:sp>
        <p:nvSpPr>
          <p:cNvPr id="7" name="TextBox 6"/>
          <p:cNvSpPr txBox="1"/>
          <p:nvPr/>
        </p:nvSpPr>
        <p:spPr>
          <a:xfrm>
            <a:off x="4882444" y="2525889"/>
            <a:ext cx="3189112" cy="1923604"/>
          </a:xfrm>
          <a:prstGeom prst="rect">
            <a:avLst/>
          </a:prstGeom>
          <a:noFill/>
        </p:spPr>
        <p:txBody>
          <a:bodyPr wrap="square" rtlCol="0">
            <a:spAutoFit/>
          </a:bodyPr>
          <a:lstStyle/>
          <a:p>
            <a:r>
              <a:rPr lang="en-US" sz="1200" b="1" dirty="0"/>
              <a:t>Brand Sensuality </a:t>
            </a:r>
            <a:endParaRPr lang="en-US" sz="1200" dirty="0" smtClean="0"/>
          </a:p>
          <a:p>
            <a:r>
              <a:rPr lang="en-US" sz="1200" dirty="0" smtClean="0"/>
              <a:t>Brand </a:t>
            </a:r>
            <a:r>
              <a:rPr lang="en-US" sz="1200" dirty="0"/>
              <a:t>A’s design is really well done. </a:t>
            </a:r>
            <a:endParaRPr lang="en-US" sz="1200" dirty="0" smtClean="0"/>
          </a:p>
          <a:p>
            <a:r>
              <a:rPr lang="en-US" sz="1200" dirty="0" smtClean="0"/>
              <a:t>Brand </a:t>
            </a:r>
            <a:r>
              <a:rPr lang="en-US" sz="1200" dirty="0"/>
              <a:t>A sells incredible cars. </a:t>
            </a:r>
            <a:endParaRPr lang="en-US" sz="1200" dirty="0" smtClean="0"/>
          </a:p>
          <a:p>
            <a:r>
              <a:rPr lang="en-US" sz="1200" dirty="0" smtClean="0"/>
              <a:t>Brand </a:t>
            </a:r>
            <a:r>
              <a:rPr lang="en-US" sz="1200" dirty="0"/>
              <a:t>A’s products are designed to please. </a:t>
            </a:r>
            <a:endParaRPr lang="en-US" sz="1200" dirty="0" smtClean="0"/>
          </a:p>
          <a:p>
            <a:endParaRPr lang="en-US" sz="1200" b="1" dirty="0"/>
          </a:p>
          <a:p>
            <a:r>
              <a:rPr lang="en-US" sz="1200" b="1" dirty="0" smtClean="0"/>
              <a:t>Brand </a:t>
            </a:r>
            <a:r>
              <a:rPr lang="en-US" sz="1200" b="1" dirty="0"/>
              <a:t>Intimacy </a:t>
            </a:r>
            <a:endParaRPr lang="en-US" sz="1200" dirty="0"/>
          </a:p>
          <a:p>
            <a:r>
              <a:rPr lang="en-US" sz="1200" dirty="0" smtClean="0"/>
              <a:t>I </a:t>
            </a:r>
            <a:r>
              <a:rPr lang="en-US" sz="1200" dirty="0"/>
              <a:t>feel happy when I use Brand A’s products. </a:t>
            </a:r>
            <a:endParaRPr lang="en-US" sz="1200" dirty="0" smtClean="0"/>
          </a:p>
          <a:p>
            <a:r>
              <a:rPr lang="en-US" sz="1200" dirty="0" smtClean="0"/>
              <a:t>I </a:t>
            </a:r>
            <a:r>
              <a:rPr lang="en-US" sz="1200" dirty="0"/>
              <a:t>feel </a:t>
            </a:r>
            <a:r>
              <a:rPr lang="en-US" sz="1200" dirty="0" smtClean="0"/>
              <a:t>satisfied </a:t>
            </a:r>
            <a:r>
              <a:rPr lang="en-US" sz="1200" dirty="0"/>
              <a:t>with Brand A. </a:t>
            </a:r>
            <a:endParaRPr lang="en-US" sz="1200" dirty="0" smtClean="0"/>
          </a:p>
          <a:p>
            <a:r>
              <a:rPr lang="en-US" sz="1200" dirty="0" smtClean="0"/>
              <a:t>I </a:t>
            </a:r>
            <a:r>
              <a:rPr lang="en-US" sz="1200" dirty="0"/>
              <a:t>will stay with Brand A. </a:t>
            </a:r>
          </a:p>
          <a:p>
            <a:endParaRPr lang="en-US" sz="1100" dirty="0"/>
          </a:p>
        </p:txBody>
      </p:sp>
    </p:spTree>
    <p:extLst>
      <p:ext uri="{BB962C8B-B14F-4D97-AF65-F5344CB8AC3E}">
        <p14:creationId xmlns:p14="http://schemas.microsoft.com/office/powerpoint/2010/main" val="2911475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8992" y="355148"/>
            <a:ext cx="265644" cy="338505"/>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a:latin typeface="Cambria"/>
              <a:cs typeface="Cambria"/>
            </a:endParaRPr>
          </a:p>
        </p:txBody>
      </p:sp>
      <p:sp>
        <p:nvSpPr>
          <p:cNvPr id="15" name="Rectangle 14"/>
          <p:cNvSpPr/>
          <p:nvPr/>
        </p:nvSpPr>
        <p:spPr>
          <a:xfrm>
            <a:off x="4" y="105255"/>
            <a:ext cx="9144000" cy="268259"/>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b="1" dirty="0">
              <a:latin typeface="Cambria"/>
              <a:cs typeface="Cambria"/>
            </a:endParaRPr>
          </a:p>
        </p:txBody>
      </p:sp>
      <p:sp>
        <p:nvSpPr>
          <p:cNvPr id="4" name="Title 1"/>
          <p:cNvSpPr txBox="1">
            <a:spLocks/>
          </p:cNvSpPr>
          <p:nvPr/>
        </p:nvSpPr>
        <p:spPr>
          <a:xfrm>
            <a:off x="2440606" y="105255"/>
            <a:ext cx="6703394" cy="268259"/>
          </a:xfrm>
          <a:prstGeom prst="rect">
            <a:avLst/>
          </a:prstGeom>
          <a:solidFill>
            <a:schemeClr val="tx2">
              <a:lumMod val="20000"/>
              <a:lumOff val="80000"/>
            </a:schemeClr>
          </a:solidFill>
          <a:effectLst/>
        </p:spPr>
        <p:txBody>
          <a:bodyPr lIns="84498" tIns="42251" rIns="84498" bIns="42251">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300" b="1" dirty="0" smtClean="0">
                <a:latin typeface="Cambria"/>
                <a:cs typeface="Cambria"/>
              </a:rPr>
              <a:t>Survey Design: A Brand Audit Example (cont.)</a:t>
            </a:r>
            <a:endParaRPr lang="en-US" sz="1300" b="1" dirty="0">
              <a:latin typeface="Cambria"/>
              <a:cs typeface="Cambria"/>
            </a:endParaRPr>
          </a:p>
        </p:txBody>
      </p:sp>
      <p:sp>
        <p:nvSpPr>
          <p:cNvPr id="10" name="Rectangle 9"/>
          <p:cNvSpPr/>
          <p:nvPr/>
        </p:nvSpPr>
        <p:spPr>
          <a:xfrm>
            <a:off x="232434" y="105258"/>
            <a:ext cx="2108557" cy="270031"/>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r>
              <a:rPr lang="en-US" b="1" dirty="0">
                <a:latin typeface="Cambria"/>
                <a:cs typeface="Cambria"/>
              </a:rPr>
              <a:t>DAT </a:t>
            </a:r>
            <a:r>
              <a:rPr lang="en-US" b="1" dirty="0" smtClean="0">
                <a:latin typeface="Cambria"/>
                <a:cs typeface="Cambria"/>
              </a:rPr>
              <a:t>5.1</a:t>
            </a:r>
            <a:endParaRPr lang="en-US" b="1" dirty="0">
              <a:latin typeface="Cambria"/>
              <a:cs typeface="Cambria"/>
            </a:endParaRPr>
          </a:p>
        </p:txBody>
      </p:sp>
      <p:grpSp>
        <p:nvGrpSpPr>
          <p:cNvPr id="6" name="Group 5"/>
          <p:cNvGrpSpPr/>
          <p:nvPr/>
        </p:nvGrpSpPr>
        <p:grpSpPr>
          <a:xfrm>
            <a:off x="232434" y="566653"/>
            <a:ext cx="8745887" cy="5702198"/>
            <a:chOff x="126581" y="-1246424"/>
            <a:chExt cx="6052557" cy="8367266"/>
          </a:xfrm>
        </p:grpSpPr>
        <p:sp>
          <p:nvSpPr>
            <p:cNvPr id="201" name="Rounded Rectangle 200"/>
            <p:cNvSpPr/>
            <p:nvPr/>
          </p:nvSpPr>
          <p:spPr>
            <a:xfrm>
              <a:off x="126581" y="-1007868"/>
              <a:ext cx="6052557" cy="8128710"/>
            </a:xfrm>
            <a:prstGeom prst="roundRect">
              <a:avLst>
                <a:gd name="adj" fmla="val 6097"/>
              </a:avLst>
            </a:prstGeom>
            <a:noFill/>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pPr algn="ctr"/>
              <a:endParaRPr lang="en-US">
                <a:latin typeface="Cambria"/>
                <a:cs typeface="Cambria"/>
              </a:endParaRPr>
            </a:p>
          </p:txBody>
        </p:sp>
        <p:sp>
          <p:nvSpPr>
            <p:cNvPr id="202" name="Rounded Rectangle 201"/>
            <p:cNvSpPr/>
            <p:nvPr/>
          </p:nvSpPr>
          <p:spPr>
            <a:xfrm>
              <a:off x="217089" y="-1246424"/>
              <a:ext cx="3290139" cy="66018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75840" tIns="37919" rIns="75840" bIns="37919" rtlCol="0" anchor="ctr"/>
            <a:lstStyle/>
            <a:p>
              <a:r>
                <a:rPr lang="en-US" sz="1200" b="1" dirty="0" smtClean="0">
                  <a:latin typeface="Cambria"/>
                  <a:cs typeface="Cambria"/>
                </a:rPr>
                <a:t>Brand Audit Example (cont.)</a:t>
              </a:r>
              <a:endParaRPr lang="en-US" sz="1200" b="1" dirty="0">
                <a:latin typeface="Cambria"/>
                <a:cs typeface="Cambria"/>
              </a:endParaRPr>
            </a:p>
          </p:txBody>
        </p:sp>
      </p:grpSp>
      <p:sp>
        <p:nvSpPr>
          <p:cNvPr id="26" name="Slide Number Placeholder 4"/>
          <p:cNvSpPr txBox="1">
            <a:spLocks/>
          </p:cNvSpPr>
          <p:nvPr/>
        </p:nvSpPr>
        <p:spPr>
          <a:xfrm>
            <a:off x="8398863" y="6557281"/>
            <a:ext cx="554038" cy="365125"/>
          </a:xfrm>
          <a:prstGeom prst="rect">
            <a:avLst/>
          </a:prstGeom>
        </p:spPr>
        <p:txBody>
          <a:bodyPr/>
          <a:ls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a:lstStyle>
          <a:p>
            <a:fld id="{606C48AC-5425-9447-80A6-7CD23CC5D020}" type="slidenum">
              <a:rPr lang="en-US" sz="1200" smtClean="0">
                <a:solidFill>
                  <a:schemeClr val="tx1">
                    <a:lumMod val="65000"/>
                    <a:lumOff val="35000"/>
                  </a:schemeClr>
                </a:solidFill>
              </a:rPr>
              <a:pPr/>
              <a:t>32</a:t>
            </a:fld>
            <a:endParaRPr lang="en-US" sz="1200" dirty="0">
              <a:solidFill>
                <a:schemeClr val="tx1">
                  <a:lumMod val="65000"/>
                  <a:lumOff val="35000"/>
                </a:schemeClr>
              </a:solidFill>
            </a:endParaRPr>
          </a:p>
        </p:txBody>
      </p:sp>
      <p:sp>
        <p:nvSpPr>
          <p:cNvPr id="28" name="Footer Placeholder 3"/>
          <p:cNvSpPr>
            <a:spLocks noGrp="1"/>
          </p:cNvSpPr>
          <p:nvPr>
            <p:ph type="ftr" sz="quarter" idx="11"/>
          </p:nvPr>
        </p:nvSpPr>
        <p:spPr>
          <a:xfrm>
            <a:off x="201706" y="6507145"/>
            <a:ext cx="6122894" cy="365125"/>
          </a:xfrm>
        </p:spPr>
        <p:txBody>
          <a:bodyPr/>
          <a:lstStyle/>
          <a:p>
            <a:pPr algn="l"/>
            <a:r>
              <a:rPr lang="en-US" dirty="0"/>
              <a:t>© </a:t>
            </a:r>
            <a:r>
              <a:rPr lang="en-US" dirty="0" err="1"/>
              <a:t>Palmatier</a:t>
            </a:r>
            <a:endParaRPr lang="en-US" dirty="0"/>
          </a:p>
        </p:txBody>
      </p:sp>
      <p:pic>
        <p:nvPicPr>
          <p:cNvPr id="5" name="Picture 4" descr="5.1.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27" y="1129449"/>
            <a:ext cx="8115525" cy="4970078"/>
          </a:xfrm>
          <a:prstGeom prst="rect">
            <a:avLst/>
          </a:prstGeom>
        </p:spPr>
      </p:pic>
    </p:spTree>
    <p:extLst>
      <p:ext uri="{BB962C8B-B14F-4D97-AF65-F5344CB8AC3E}">
        <p14:creationId xmlns:p14="http://schemas.microsoft.com/office/powerpoint/2010/main" val="2318653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5569"/>
            <a:ext cx="7556313" cy="803691"/>
          </a:xfrm>
        </p:spPr>
        <p:txBody>
          <a:bodyPr/>
          <a:lstStyle/>
          <a:p>
            <a:r>
              <a:rPr lang="en-US" b="1" dirty="0" smtClean="0"/>
              <a:t>Agenda</a:t>
            </a:r>
            <a:endParaRPr lang="en-US" b="1" dirty="0"/>
          </a:p>
        </p:txBody>
      </p:sp>
      <p:sp>
        <p:nvSpPr>
          <p:cNvPr id="3" name="Content Placeholder 2"/>
          <p:cNvSpPr>
            <a:spLocks noGrp="1"/>
          </p:cNvSpPr>
          <p:nvPr>
            <p:ph idx="1"/>
          </p:nvPr>
        </p:nvSpPr>
        <p:spPr/>
        <p:txBody>
          <a:bodyPr>
            <a:normAutofit/>
          </a:bodyPr>
          <a:lstStyle/>
          <a:p>
            <a:r>
              <a:rPr lang="en-US" sz="1800" dirty="0" smtClean="0">
                <a:solidFill>
                  <a:srgbClr val="595959"/>
                </a:solidFill>
              </a:rPr>
              <a:t>Introduction</a:t>
            </a:r>
          </a:p>
          <a:p>
            <a:r>
              <a:rPr lang="en-US" sz="1800" dirty="0" smtClean="0"/>
              <a:t>Brand Strategies</a:t>
            </a:r>
          </a:p>
          <a:p>
            <a:pPr lvl="1"/>
            <a:r>
              <a:rPr lang="en-US" dirty="0" smtClean="0"/>
              <a:t>Brand Positioning</a:t>
            </a:r>
          </a:p>
          <a:p>
            <a:pPr lvl="1"/>
            <a:r>
              <a:rPr lang="en-US" dirty="0" smtClean="0"/>
              <a:t>Brand Architecture</a:t>
            </a:r>
          </a:p>
          <a:p>
            <a:pPr lvl="1"/>
            <a:r>
              <a:rPr lang="en-US" dirty="0" smtClean="0"/>
              <a:t>Brand Extensions</a:t>
            </a:r>
          </a:p>
          <a:p>
            <a:r>
              <a:rPr lang="en-US" sz="1800" dirty="0" smtClean="0"/>
              <a:t>Managing Brand-Based SCA</a:t>
            </a:r>
          </a:p>
          <a:p>
            <a:pPr lvl="1"/>
            <a:r>
              <a:rPr lang="en-US" dirty="0" smtClean="0"/>
              <a:t>Three Steps to Building Brand Equity</a:t>
            </a:r>
          </a:p>
          <a:p>
            <a:pPr lvl="1"/>
            <a:r>
              <a:rPr lang="en-US" dirty="0" smtClean="0"/>
              <a:t>Integrated Marketing Communications</a:t>
            </a:r>
          </a:p>
          <a:p>
            <a:pPr lvl="1"/>
            <a:r>
              <a:rPr lang="en-US" dirty="0" smtClean="0"/>
              <a:t>Research Approaches to Understanding and Measuring Brand Equity</a:t>
            </a:r>
          </a:p>
          <a:p>
            <a:pPr lvl="1"/>
            <a:r>
              <a:rPr lang="en-US" dirty="0"/>
              <a:t>Surveys: Brand Audits</a:t>
            </a:r>
          </a:p>
          <a:p>
            <a:r>
              <a:rPr lang="en-US" sz="1800" b="1" dirty="0" smtClean="0">
                <a:solidFill>
                  <a:schemeClr val="tx2"/>
                </a:solidFill>
              </a:rPr>
              <a:t>Takeaways</a:t>
            </a:r>
          </a:p>
        </p:txBody>
      </p:sp>
      <p:sp>
        <p:nvSpPr>
          <p:cNvPr id="5"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33</a:t>
            </a:fld>
            <a:endParaRPr lang="en-US" dirty="0">
              <a:solidFill>
                <a:srgbClr val="595959"/>
              </a:solidFill>
            </a:endParaRPr>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spTree>
    <p:extLst>
      <p:ext uri="{BB962C8B-B14F-4D97-AF65-F5344CB8AC3E}">
        <p14:creationId xmlns:p14="http://schemas.microsoft.com/office/powerpoint/2010/main" val="3699458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Takeaways</a:t>
            </a:r>
            <a:endParaRPr lang="en-US" b="1" dirty="0"/>
          </a:p>
        </p:txBody>
      </p:sp>
      <p:sp>
        <p:nvSpPr>
          <p:cNvPr id="3" name="Content Placeholder 2"/>
          <p:cNvSpPr>
            <a:spLocks noGrp="1"/>
          </p:cNvSpPr>
          <p:nvPr>
            <p:ph idx="1"/>
          </p:nvPr>
        </p:nvSpPr>
        <p:spPr/>
        <p:txBody>
          <a:bodyPr>
            <a:normAutofit/>
          </a:bodyPr>
          <a:lstStyle/>
          <a:p>
            <a:pPr lvl="0"/>
            <a:r>
              <a:rPr lang="en-US" sz="1800" dirty="0"/>
              <a:t>Investments in building a firm’s brand awareness and image in customers’ minds represent a strong barrier to competitive attacks and often provide the initial market-based SCA for a firm. </a:t>
            </a:r>
          </a:p>
          <a:p>
            <a:pPr lvl="0"/>
            <a:r>
              <a:rPr lang="en-US" sz="1800" dirty="0"/>
              <a:t>The associative network memory model argues that the mind is a network of nodes and connecting links. The key characteristics of a brand that influence brand equity can be captured as nodes and linkages. </a:t>
            </a:r>
          </a:p>
          <a:p>
            <a:pPr lvl="0"/>
            <a:r>
              <a:rPr lang="en-US" sz="1800" dirty="0"/>
              <a:t>Brands change how people think, often below a conscious level. Perceptions of brands even can change customers’ actual experiences (e.g., making beer taste better).</a:t>
            </a:r>
          </a:p>
          <a:p>
            <a:pPr lvl="0"/>
            <a:r>
              <a:rPr lang="en-US" sz="1800" dirty="0"/>
              <a:t>Benefits from strong brand equity include sales, profit enhancement, and loyalty effects. </a:t>
            </a:r>
          </a:p>
          <a:p>
            <a:pPr lvl="0"/>
            <a:r>
              <a:rPr lang="en-US" sz="1800" dirty="0"/>
              <a:t>Key branding elements include the brand objective, brand awareness, brand relative advantage, brand sustainability, brand image, and brand identity. </a:t>
            </a:r>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34</a:t>
            </a:fld>
            <a:endParaRPr lang="en-US" dirty="0">
              <a:solidFill>
                <a:srgbClr val="595959"/>
              </a:solidFill>
            </a:endParaRPr>
          </a:p>
        </p:txBody>
      </p:sp>
    </p:spTree>
    <p:extLst>
      <p:ext uri="{BB962C8B-B14F-4D97-AF65-F5344CB8AC3E}">
        <p14:creationId xmlns:p14="http://schemas.microsoft.com/office/powerpoint/2010/main" val="3626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0168"/>
            <a:ext cx="7556313" cy="803691"/>
          </a:xfrm>
        </p:spPr>
        <p:txBody>
          <a:bodyPr/>
          <a:lstStyle/>
          <a:p>
            <a:r>
              <a:rPr lang="en-US" b="1" dirty="0" smtClean="0"/>
              <a:t>Takeaways</a:t>
            </a:r>
            <a:endParaRPr lang="en-US" b="1" dirty="0"/>
          </a:p>
        </p:txBody>
      </p:sp>
      <p:sp>
        <p:nvSpPr>
          <p:cNvPr id="3" name="Content Placeholder 2"/>
          <p:cNvSpPr>
            <a:spLocks noGrp="1"/>
          </p:cNvSpPr>
          <p:nvPr>
            <p:ph idx="1"/>
          </p:nvPr>
        </p:nvSpPr>
        <p:spPr>
          <a:xfrm>
            <a:off x="498474" y="1331055"/>
            <a:ext cx="8354173" cy="5092529"/>
          </a:xfrm>
        </p:spPr>
        <p:txBody>
          <a:bodyPr>
            <a:normAutofit fontScale="92500"/>
          </a:bodyPr>
          <a:lstStyle/>
          <a:p>
            <a:pPr lvl="0"/>
            <a:r>
              <a:rPr lang="en-US" sz="1800" dirty="0"/>
              <a:t>Brand architecture defines the rationale and structure that link the firm, its products, and its product and/or brand extensions. It defines how the brand is used at different levels across the organization. Noting the range of brand architecture structures available, firms must make strategic decisions, based on their branding strategy. </a:t>
            </a:r>
          </a:p>
          <a:p>
            <a:pPr lvl="0"/>
            <a:r>
              <a:rPr lang="en-US" sz="1800" dirty="0"/>
              <a:t>Brand extensions can leverage existing brands as line or category extensions. </a:t>
            </a:r>
          </a:p>
          <a:p>
            <a:pPr lvl="0"/>
            <a:r>
              <a:rPr lang="en-US" sz="1800" dirty="0"/>
              <a:t>The three steps to building brand equity are: building a high level of brand awareness, linking the brand name to the brand’s points of parity and difference, and building a deep emotional connection or “relationship” between the brand and targeted customers.</a:t>
            </a:r>
          </a:p>
          <a:p>
            <a:pPr lvl="0"/>
            <a:r>
              <a:rPr lang="en-US" sz="1800" dirty="0"/>
              <a:t>Integrated marketing communication (IMC) is a process for sharing relevant, consistent marketing messages with consumers, across a variety of formats, including advertising, sales promotion, public relations, events and experiential marketing, direct and interactive marketing, word of mouth, and personal selling.</a:t>
            </a:r>
          </a:p>
          <a:p>
            <a:pPr lvl="0"/>
            <a:r>
              <a:rPr lang="en-US" sz="1800" dirty="0"/>
              <a:t>To understand and measure brand equity, firms use qualitative and quantitative assessments of their brand’s health, which helps them identify areas for improvement. </a:t>
            </a:r>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5" name="Slide Number Placeholder 4"/>
          <p:cNvSpPr>
            <a:spLocks noGrp="1"/>
          </p:cNvSpPr>
          <p:nvPr>
            <p:ph type="sldNum" sz="quarter" idx="12"/>
          </p:nvPr>
        </p:nvSpPr>
        <p:spPr/>
        <p:txBody>
          <a:bodyPr/>
          <a:lstStyle/>
          <a:p>
            <a:fld id="{606C48AC-5425-9447-80A6-7CD23CC5D020}" type="slidenum">
              <a:rPr lang="en-US" smtClean="0">
                <a:solidFill>
                  <a:srgbClr val="595959"/>
                </a:solidFill>
              </a:rPr>
              <a:pPr/>
              <a:t>35</a:t>
            </a:fld>
            <a:endParaRPr lang="en-US" dirty="0">
              <a:solidFill>
                <a:srgbClr val="595959"/>
              </a:solidFill>
            </a:endParaRPr>
          </a:p>
        </p:txBody>
      </p:sp>
    </p:spTree>
    <p:extLst>
      <p:ext uri="{BB962C8B-B14F-4D97-AF65-F5344CB8AC3E}">
        <p14:creationId xmlns:p14="http://schemas.microsoft.com/office/powerpoint/2010/main" val="31435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5726"/>
            <a:ext cx="7556313" cy="803691"/>
          </a:xfrm>
        </p:spPr>
        <p:txBody>
          <a:bodyPr/>
          <a:lstStyle/>
          <a:p>
            <a:r>
              <a:rPr lang="en-US" sz="3200" b="1" dirty="0" smtClean="0"/>
              <a:t>Readings</a:t>
            </a:r>
            <a:endParaRPr lang="en-US" sz="3200" b="1" dirty="0"/>
          </a:p>
        </p:txBody>
      </p:sp>
      <p:sp>
        <p:nvSpPr>
          <p:cNvPr id="3" name="Content Placeholder 2"/>
          <p:cNvSpPr>
            <a:spLocks noGrp="1"/>
          </p:cNvSpPr>
          <p:nvPr>
            <p:ph idx="1"/>
          </p:nvPr>
        </p:nvSpPr>
        <p:spPr>
          <a:xfrm>
            <a:off x="317264" y="1648564"/>
            <a:ext cx="8610600" cy="3113559"/>
          </a:xfrm>
        </p:spPr>
        <p:txBody>
          <a:bodyPr>
            <a:normAutofit/>
          </a:bodyPr>
          <a:lstStyle/>
          <a:p>
            <a:r>
              <a:rPr lang="en-US" sz="2400" b="1" i="1" dirty="0">
                <a:solidFill>
                  <a:schemeClr val="tx2"/>
                </a:solidFill>
                <a:cs typeface="Arial"/>
              </a:rPr>
              <a:t>Perspectives on Brand Equity </a:t>
            </a:r>
            <a:r>
              <a:rPr lang="en-US" sz="2400" dirty="0">
                <a:cs typeface="Arial"/>
              </a:rPr>
              <a:t>(overall review of brand equity, brand management, and brand measurement)</a:t>
            </a:r>
          </a:p>
          <a:p>
            <a:r>
              <a:rPr lang="en-US" sz="2400" b="1" i="1" dirty="0">
                <a:solidFill>
                  <a:schemeClr val="tx2"/>
                </a:solidFill>
              </a:rPr>
              <a:t>Measuring Brand Health to Improve Top-Line Growth</a:t>
            </a:r>
            <a:r>
              <a:rPr lang="en-US" sz="2400" b="1" dirty="0">
                <a:solidFill>
                  <a:schemeClr val="tx2"/>
                </a:solidFill>
              </a:rPr>
              <a:t> </a:t>
            </a:r>
            <a:r>
              <a:rPr lang="en-US" sz="2400" dirty="0"/>
              <a:t>(brand measurement and review of advertising behavioral models)</a:t>
            </a:r>
            <a:endParaRPr lang="en-US" sz="2400" dirty="0">
              <a:cs typeface="Arial"/>
            </a:endParaRPr>
          </a:p>
          <a:p>
            <a:r>
              <a:rPr lang="en-US" sz="2400" b="1" i="1" dirty="0" smtClean="0">
                <a:solidFill>
                  <a:schemeClr val="tx2"/>
                </a:solidFill>
                <a:ea typeface="Lucida Grande"/>
                <a:cs typeface="Arial"/>
              </a:rPr>
              <a:t>Marketing Strategy Book</a:t>
            </a:r>
            <a:r>
              <a:rPr lang="en-US" sz="2400" dirty="0" smtClean="0">
                <a:solidFill>
                  <a:srgbClr val="000000"/>
                </a:solidFill>
                <a:ea typeface="Lucida Grande"/>
                <a:cs typeface="Arial"/>
              </a:rPr>
              <a:t>: Chapter 5</a:t>
            </a:r>
            <a:endParaRPr lang="en-US" sz="2400" i="1" dirty="0">
              <a:cs typeface="Arial"/>
            </a:endParaRPr>
          </a:p>
        </p:txBody>
      </p:sp>
      <p:sp>
        <p:nvSpPr>
          <p:cNvPr id="7" name="Footer Placeholder 6"/>
          <p:cNvSpPr>
            <a:spLocks noGrp="1"/>
          </p:cNvSpPr>
          <p:nvPr>
            <p:ph type="ftr" sz="quarter" idx="11"/>
          </p:nvPr>
        </p:nvSpPr>
        <p:spPr/>
        <p:txBody>
          <a:bodyPr/>
          <a:lstStyle/>
          <a:p>
            <a:r>
              <a:rPr lang="en-US" smtClean="0"/>
              <a:t>© Palmatier</a:t>
            </a:r>
            <a:endParaRPr lang="en-US" dirty="0"/>
          </a:p>
        </p:txBody>
      </p:sp>
      <p:sp>
        <p:nvSpPr>
          <p:cNvPr id="8" name="Slide Number Placeholder 7"/>
          <p:cNvSpPr>
            <a:spLocks noGrp="1"/>
          </p:cNvSpPr>
          <p:nvPr>
            <p:ph type="sldNum" sz="quarter" idx="12"/>
          </p:nvPr>
        </p:nvSpPr>
        <p:spPr/>
        <p:txBody>
          <a:bodyPr/>
          <a:lstStyle/>
          <a:p>
            <a:fld id="{606C48AC-5425-9447-80A6-7CD23CC5D020}" type="slidenum">
              <a:rPr lang="en-US" smtClean="0"/>
              <a:pPr/>
              <a:t>36</a:t>
            </a:fld>
            <a:endParaRPr lang="en-US" dirty="0"/>
          </a:p>
        </p:txBody>
      </p:sp>
    </p:spTree>
    <p:extLst>
      <p:ext uri="{BB962C8B-B14F-4D97-AF65-F5344CB8AC3E}">
        <p14:creationId xmlns:p14="http://schemas.microsoft.com/office/powerpoint/2010/main" val="193106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81000" y="134596"/>
            <a:ext cx="7772400" cy="1143000"/>
          </a:xfrm>
        </p:spPr>
        <p:txBody>
          <a:bodyPr/>
          <a:lstStyle/>
          <a:p>
            <a:r>
              <a:rPr lang="en-US" b="1" dirty="0" smtClean="0"/>
              <a:t>Brands Are One of the Most </a:t>
            </a:r>
            <a:r>
              <a:rPr lang="en-US" b="1" dirty="0"/>
              <a:t>Critical (Intangible</a:t>
            </a:r>
            <a:r>
              <a:rPr lang="en-US" b="1" dirty="0" smtClean="0"/>
              <a:t>) Assets a Firm Owns</a:t>
            </a:r>
          </a:p>
        </p:txBody>
      </p:sp>
      <p:sp>
        <p:nvSpPr>
          <p:cNvPr id="13316" name="Rectangle 3"/>
          <p:cNvSpPr>
            <a:spLocks noGrp="1" noChangeArrowheads="1"/>
          </p:cNvSpPr>
          <p:nvPr>
            <p:ph type="body" idx="1"/>
          </p:nvPr>
        </p:nvSpPr>
        <p:spPr>
          <a:xfrm>
            <a:off x="471448" y="1387090"/>
            <a:ext cx="8305800" cy="4953000"/>
          </a:xfrm>
        </p:spPr>
        <p:txBody>
          <a:bodyPr>
            <a:noAutofit/>
          </a:bodyPr>
          <a:lstStyle/>
          <a:p>
            <a:pPr eaLnBrk="1" hangingPunct="1">
              <a:lnSpc>
                <a:spcPct val="90000"/>
              </a:lnSpc>
            </a:pPr>
            <a:r>
              <a:rPr lang="en-US" dirty="0" smtClean="0"/>
              <a:t>“If this company were to split up I would give you the property, plant, and equipment and I would take the brands and the trademarks and I would fare better then you” -John Stuart, 20 year CEO of Quaker Oats</a:t>
            </a:r>
          </a:p>
          <a:p>
            <a:pPr eaLnBrk="1" hangingPunct="1">
              <a:lnSpc>
                <a:spcPct val="90000"/>
              </a:lnSpc>
            </a:pPr>
            <a:r>
              <a:rPr lang="en-US" dirty="0" smtClean="0"/>
              <a:t>Provides a long-term sustainable competitive advantage (SCA) that is very difficult to copy: How to displace Coke Cola, Apple, Google, IBM, McDonalds </a:t>
            </a:r>
          </a:p>
          <a:p>
            <a:pPr eaLnBrk="1" hangingPunct="1">
              <a:lnSpc>
                <a:spcPct val="90000"/>
              </a:lnSpc>
            </a:pPr>
            <a:r>
              <a:rPr lang="en-US" dirty="0" smtClean="0"/>
              <a:t>Both brands and relationships lead to </a:t>
            </a:r>
            <a:r>
              <a:rPr lang="en-US" b="1" dirty="0" smtClean="0">
                <a:solidFill>
                  <a:srgbClr val="333367"/>
                </a:solidFill>
              </a:rPr>
              <a:t>enduring customer loyalty</a:t>
            </a:r>
          </a:p>
          <a:p>
            <a:pPr lvl="1" eaLnBrk="1" hangingPunct="1">
              <a:lnSpc>
                <a:spcPct val="90000"/>
              </a:lnSpc>
            </a:pPr>
            <a:r>
              <a:rPr lang="en-US" sz="2000" dirty="0" smtClean="0"/>
              <a:t>Price premium</a:t>
            </a:r>
          </a:p>
          <a:p>
            <a:pPr lvl="1" eaLnBrk="1" hangingPunct="1">
              <a:lnSpc>
                <a:spcPct val="90000"/>
              </a:lnSpc>
            </a:pPr>
            <a:r>
              <a:rPr lang="en-US" sz="2000" dirty="0" smtClean="0"/>
              <a:t>Last look</a:t>
            </a:r>
          </a:p>
          <a:p>
            <a:pPr lvl="1" eaLnBrk="1" hangingPunct="1">
              <a:lnSpc>
                <a:spcPct val="90000"/>
              </a:lnSpc>
            </a:pPr>
            <a:r>
              <a:rPr lang="en-US" sz="2000" dirty="0" smtClean="0"/>
              <a:t>Positive attributions</a:t>
            </a:r>
          </a:p>
          <a:p>
            <a:pPr lvl="1" eaLnBrk="1" hangingPunct="1">
              <a:lnSpc>
                <a:spcPct val="90000"/>
              </a:lnSpc>
            </a:pPr>
            <a:r>
              <a:rPr lang="en-US" sz="2000" dirty="0" smtClean="0"/>
              <a:t>Cross selling and retention</a:t>
            </a:r>
          </a:p>
          <a:p>
            <a:pPr lvl="1" eaLnBrk="1" hangingPunct="1">
              <a:lnSpc>
                <a:spcPct val="90000"/>
              </a:lnSpc>
            </a:pPr>
            <a:r>
              <a:rPr lang="en-US" sz="2000" dirty="0" smtClean="0"/>
              <a:t>Higher CLV</a:t>
            </a:r>
          </a:p>
          <a:p>
            <a:pPr eaLnBrk="1" hangingPunct="1">
              <a:lnSpc>
                <a:spcPct val="90000"/>
              </a:lnSpc>
            </a:pPr>
            <a:endParaRPr lang="en-US" dirty="0" smtClean="0"/>
          </a:p>
        </p:txBody>
      </p:sp>
      <p:sp>
        <p:nvSpPr>
          <p:cNvPr id="4" name="Slide Number Placeholder 3"/>
          <p:cNvSpPr>
            <a:spLocks noGrp="1"/>
          </p:cNvSpPr>
          <p:nvPr>
            <p:ph type="sldNum" sz="quarter" idx="4294967295"/>
          </p:nvPr>
        </p:nvSpPr>
        <p:spPr>
          <a:xfrm>
            <a:off x="8153400" y="6507377"/>
            <a:ext cx="643720" cy="274423"/>
          </a:xfrm>
          <a:prstGeom prst="rect">
            <a:avLst/>
          </a:prstGeom>
        </p:spPr>
        <p:txBody>
          <a:bodyPr/>
          <a:lstStyle/>
          <a:p>
            <a:fld id="{C2FFFFA8-C424-3D40-8C75-649CC0B3824F}" type="slidenum">
              <a:rPr lang="en-US" smtClean="0"/>
              <a:pPr/>
              <a:t>4</a:t>
            </a:fld>
            <a:endParaRPr lang="en-US" dirty="0"/>
          </a:p>
        </p:txBody>
      </p:sp>
      <p:sp>
        <p:nvSpPr>
          <p:cNvPr id="2" name="Footer Placeholder 1"/>
          <p:cNvSpPr>
            <a:spLocks noGrp="1"/>
          </p:cNvSpPr>
          <p:nvPr>
            <p:ph type="ftr" sz="quarter" idx="11"/>
          </p:nvPr>
        </p:nvSpPr>
        <p:spPr/>
        <p:txBody>
          <a:bodyPr/>
          <a:lstStyle/>
          <a:p>
            <a:r>
              <a:rPr lang="en-US" smtClean="0"/>
              <a:t>© Palmatier</a:t>
            </a:r>
            <a:endParaRPr lang="en-US"/>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4</a:t>
            </a:fld>
            <a:endParaRPr lang="en-US" dirty="0">
              <a:solidFill>
                <a:srgbClr val="595959"/>
              </a:solidFill>
            </a:endParaRPr>
          </a:p>
        </p:txBody>
      </p:sp>
      <p:pic>
        <p:nvPicPr>
          <p:cNvPr id="3" name="Picture 2" descr="quaker-oats_logo_874_widge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113" y="4313676"/>
            <a:ext cx="1706973" cy="2193701"/>
          </a:xfrm>
          <a:prstGeom prst="rect">
            <a:avLst/>
          </a:prstGeom>
        </p:spPr>
      </p:pic>
    </p:spTree>
    <p:extLst>
      <p:ext uri="{BB962C8B-B14F-4D97-AF65-F5344CB8AC3E}">
        <p14:creationId xmlns:p14="http://schemas.microsoft.com/office/powerpoint/2010/main" val="981049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54" y="318127"/>
            <a:ext cx="8153400" cy="883270"/>
          </a:xfrm>
        </p:spPr>
        <p:txBody>
          <a:bodyPr/>
          <a:lstStyle/>
          <a:p>
            <a:r>
              <a:rPr lang="en-US" b="1" dirty="0" smtClean="0"/>
              <a:t>Brands as SCA</a:t>
            </a:r>
            <a:endParaRPr lang="en-US" b="1" dirty="0"/>
          </a:p>
        </p:txBody>
      </p:sp>
      <p:sp>
        <p:nvSpPr>
          <p:cNvPr id="3" name="Content Placeholder 2"/>
          <p:cNvSpPr>
            <a:spLocks noGrp="1"/>
          </p:cNvSpPr>
          <p:nvPr>
            <p:ph idx="1"/>
          </p:nvPr>
        </p:nvSpPr>
        <p:spPr>
          <a:xfrm>
            <a:off x="381000" y="1314938"/>
            <a:ext cx="8297254" cy="5410200"/>
          </a:xfrm>
        </p:spPr>
        <p:txBody>
          <a:bodyPr>
            <a:normAutofit/>
          </a:bodyPr>
          <a:lstStyle/>
          <a:p>
            <a:pPr marL="338328" indent="-338328"/>
            <a:r>
              <a:rPr lang="en-US" dirty="0"/>
              <a:t>Customers’ awareness of, knowledge about, and behaviors in response to a brand generate the firm’s brand equity, one of the three major components of the customer equity stack, along with offering and relationship </a:t>
            </a:r>
            <a:r>
              <a:rPr lang="en-US" dirty="0" smtClean="0"/>
              <a:t>equities</a:t>
            </a:r>
          </a:p>
          <a:p>
            <a:pPr marL="338328" indent="-338328"/>
            <a:r>
              <a:rPr lang="en-US" b="1" dirty="0" smtClean="0">
                <a:solidFill>
                  <a:schemeClr val="tx2"/>
                </a:solidFill>
              </a:rPr>
              <a:t>Brand </a:t>
            </a:r>
            <a:r>
              <a:rPr lang="en-US" b="1" dirty="0">
                <a:solidFill>
                  <a:schemeClr val="tx2"/>
                </a:solidFill>
              </a:rPr>
              <a:t>equity</a:t>
            </a:r>
            <a:r>
              <a:rPr lang="en-US" dirty="0">
                <a:solidFill>
                  <a:schemeClr val="tx2"/>
                </a:solidFill>
              </a:rPr>
              <a:t> </a:t>
            </a:r>
            <a:r>
              <a:rPr lang="en-US" dirty="0"/>
              <a:t>is the set of assets and liabilities linked to a brand, its name, and its symbol, which add to or subtract from the value provided by the firm’s offering and relationships </a:t>
            </a:r>
            <a:endParaRPr lang="en-US" dirty="0" smtClean="0"/>
          </a:p>
          <a:p>
            <a:pPr marL="566928" lvl="1" indent="-338328"/>
            <a:r>
              <a:rPr lang="en-US" dirty="0" smtClean="0"/>
              <a:t>Brand </a:t>
            </a:r>
            <a:r>
              <a:rPr lang="en-US" dirty="0"/>
              <a:t>equity “lies in the mind of the customer,” which means that it is difficult for competitors to copy it, adding to the sustainability of brand-based barriers </a:t>
            </a:r>
          </a:p>
          <a:p>
            <a:pPr marL="566928" lvl="1" indent="-338328"/>
            <a:r>
              <a:rPr lang="en-US" dirty="0" smtClean="0"/>
              <a:t>This also </a:t>
            </a:r>
            <a:r>
              <a:rPr lang="en-US" dirty="0"/>
              <a:t>makes it hard for firms to adapt or change their brand identity </a:t>
            </a:r>
            <a:endParaRPr lang="en-US" dirty="0" smtClean="0"/>
          </a:p>
          <a:p>
            <a:pPr marL="338328" indent="-338328"/>
            <a:r>
              <a:rPr lang="en-US" dirty="0"/>
              <a:t>Understanding the brand-building process, as it takes place among consumers, can provide insights into many different brand-building strategies that firms might adopt, including which ones are most effective and why each strategy works best in any particular situation </a:t>
            </a:r>
          </a:p>
        </p:txBody>
      </p:sp>
      <p:sp>
        <p:nvSpPr>
          <p:cNvPr id="4" name="Slide Number Placeholder 3"/>
          <p:cNvSpPr>
            <a:spLocks noGrp="1"/>
          </p:cNvSpPr>
          <p:nvPr>
            <p:ph type="sldNum" sz="quarter" idx="4294967295"/>
          </p:nvPr>
        </p:nvSpPr>
        <p:spPr>
          <a:xfrm>
            <a:off x="8347880" y="6465718"/>
            <a:ext cx="796120" cy="392281"/>
          </a:xfrm>
          <a:prstGeom prst="rect">
            <a:avLst/>
          </a:prstGeom>
        </p:spPr>
        <p:txBody>
          <a:bodyPr/>
          <a:lstStyle/>
          <a:p>
            <a:fld id="{C2FFFFA8-C424-3D40-8C75-649CC0B3824F}" type="slidenum">
              <a:rPr lang="en-US" sz="1400" smtClean="0"/>
              <a:pPr/>
              <a:t>5</a:t>
            </a:fld>
            <a:endParaRPr lang="en-US" sz="1400" dirty="0"/>
          </a:p>
        </p:txBody>
      </p:sp>
      <p:sp>
        <p:nvSpPr>
          <p:cNvPr id="5" name="Footer Placeholder 4"/>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5</a:t>
            </a:fld>
            <a:endParaRPr lang="en-US" dirty="0">
              <a:solidFill>
                <a:srgbClr val="595959"/>
              </a:solidFill>
            </a:endParaRPr>
          </a:p>
        </p:txBody>
      </p:sp>
    </p:spTree>
    <p:extLst>
      <p:ext uri="{BB962C8B-B14F-4D97-AF65-F5344CB8AC3E}">
        <p14:creationId xmlns:p14="http://schemas.microsoft.com/office/powerpoint/2010/main" val="159687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76464"/>
            <a:ext cx="7556313" cy="803691"/>
          </a:xfrm>
        </p:spPr>
        <p:txBody>
          <a:bodyPr/>
          <a:lstStyle/>
          <a:p>
            <a:r>
              <a:rPr lang="en-US" b="1" dirty="0" smtClean="0"/>
              <a:t>Associative Network Memory Model of Brand Equity</a:t>
            </a:r>
            <a:endParaRPr lang="en-US" b="1" dirty="0"/>
          </a:p>
        </p:txBody>
      </p:sp>
      <p:sp>
        <p:nvSpPr>
          <p:cNvPr id="3" name="Content Placeholder 2"/>
          <p:cNvSpPr>
            <a:spLocks noGrp="1"/>
          </p:cNvSpPr>
          <p:nvPr>
            <p:ph idx="1"/>
          </p:nvPr>
        </p:nvSpPr>
        <p:spPr>
          <a:xfrm>
            <a:off x="498474" y="1331055"/>
            <a:ext cx="8354173" cy="5211473"/>
          </a:xfrm>
        </p:spPr>
        <p:txBody>
          <a:bodyPr>
            <a:normAutofit/>
          </a:bodyPr>
          <a:lstStyle/>
          <a:p>
            <a:r>
              <a:rPr lang="en-US" dirty="0" smtClean="0"/>
              <a:t>This leading </a:t>
            </a:r>
            <a:r>
              <a:rPr lang="en-US" dirty="0"/>
              <a:t>psychological model describes how brands work </a:t>
            </a:r>
            <a:endParaRPr lang="en-US" dirty="0" smtClean="0"/>
          </a:p>
          <a:p>
            <a:r>
              <a:rPr lang="en-US" dirty="0"/>
              <a:t>The associative network memory model argues that the human mind is a network of nodes and connecting </a:t>
            </a:r>
            <a:r>
              <a:rPr lang="en-US" dirty="0" smtClean="0"/>
              <a:t>links</a:t>
            </a:r>
          </a:p>
          <a:p>
            <a:pPr lvl="1"/>
            <a:r>
              <a:rPr lang="en-US" dirty="0"/>
              <a:t>The key characteristics of a brand, which influence its brand equity, are captured as nodes and linkages </a:t>
            </a:r>
            <a:endParaRPr lang="en-US" dirty="0" smtClean="0"/>
          </a:p>
          <a:p>
            <a:pPr lvl="1"/>
            <a:r>
              <a:rPr lang="en-US" b="1" dirty="0" smtClean="0">
                <a:solidFill>
                  <a:srgbClr val="1F497D"/>
                </a:solidFill>
              </a:rPr>
              <a:t>Brand awareness </a:t>
            </a:r>
            <a:r>
              <a:rPr lang="en-US" b="1" dirty="0">
                <a:solidFill>
                  <a:srgbClr val="1F497D"/>
                </a:solidFill>
              </a:rPr>
              <a:t>or familiarity</a:t>
            </a:r>
            <a:r>
              <a:rPr lang="en-US" dirty="0"/>
              <a:t>, which reflects the customer’s ability to identify a brand, is indicated by the size or strength of the node for that memory </a:t>
            </a:r>
            <a:endParaRPr lang="en-US" dirty="0" smtClean="0"/>
          </a:p>
          <a:p>
            <a:pPr lvl="1"/>
            <a:r>
              <a:rPr lang="en-US" b="1" dirty="0">
                <a:solidFill>
                  <a:srgbClr val="1F497D"/>
                </a:solidFill>
              </a:rPr>
              <a:t>Brand image</a:t>
            </a:r>
            <a:r>
              <a:rPr lang="en-US" dirty="0"/>
              <a:t>, or customers’ perceptions and associations with the brand, are represented by the links of the brand name node to other informational nodes in the model </a:t>
            </a:r>
            <a:endParaRPr lang="en-US" dirty="0" smtClean="0"/>
          </a:p>
          <a:p>
            <a:r>
              <a:rPr lang="en-US" dirty="0" smtClean="0"/>
              <a:t>In </a:t>
            </a:r>
            <a:r>
              <a:rPr lang="en-US" dirty="0"/>
              <a:t>the network memory model, brand strategy involves first building awareness to provide an anchor point, then building linkages to positive, unique memory nodes to establish an identity that matches target customers’ needs in a cost-efficient manner </a:t>
            </a:r>
          </a:p>
        </p:txBody>
      </p:sp>
      <p:sp>
        <p:nvSpPr>
          <p:cNvPr id="4" name="Footer Placeholder 3"/>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6"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6</a:t>
            </a:fld>
            <a:endParaRPr lang="en-US" dirty="0">
              <a:solidFill>
                <a:srgbClr val="595959"/>
              </a:solidFill>
            </a:endParaRPr>
          </a:p>
        </p:txBody>
      </p:sp>
    </p:spTree>
    <p:extLst>
      <p:ext uri="{BB962C8B-B14F-4D97-AF65-F5344CB8AC3E}">
        <p14:creationId xmlns:p14="http://schemas.microsoft.com/office/powerpoint/2010/main" val="33674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1" y="132443"/>
            <a:ext cx="7556313" cy="803691"/>
          </a:xfrm>
        </p:spPr>
        <p:txBody>
          <a:bodyPr/>
          <a:lstStyle/>
          <a:p>
            <a:r>
              <a:rPr lang="en-US" b="1" dirty="0">
                <a:cs typeface="Cambria"/>
              </a:rPr>
              <a:t>Associative Network Memory Model of Brand Equity</a:t>
            </a:r>
            <a:br>
              <a:rPr lang="en-US" b="1" dirty="0">
                <a:cs typeface="Cambria"/>
              </a:rPr>
            </a:br>
            <a:endParaRPr lang="en-US" b="1" dirty="0"/>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6" name="Freeform 5"/>
          <p:cNvSpPr/>
          <p:nvPr/>
        </p:nvSpPr>
        <p:spPr>
          <a:xfrm>
            <a:off x="1947810" y="1538371"/>
            <a:ext cx="2383227" cy="4840941"/>
          </a:xfrm>
          <a:custGeom>
            <a:avLst/>
            <a:gdLst>
              <a:gd name="connsiteX0" fmla="*/ 1264826 w 1278035"/>
              <a:gd name="connsiteY0" fmla="*/ 228182 h 2818728"/>
              <a:gd name="connsiteX1" fmla="*/ 1147118 w 1278035"/>
              <a:gd name="connsiteY1" fmla="*/ 73304 h 2818728"/>
              <a:gd name="connsiteX2" fmla="*/ 719655 w 1278035"/>
              <a:gd name="connsiteY2" fmla="*/ 166230 h 2818728"/>
              <a:gd name="connsiteX3" fmla="*/ 385118 w 1278035"/>
              <a:gd name="connsiteY3" fmla="*/ 513157 h 2818728"/>
              <a:gd name="connsiteX4" fmla="*/ 242631 w 1278035"/>
              <a:gd name="connsiteY4" fmla="*/ 717596 h 2818728"/>
              <a:gd name="connsiteX5" fmla="*/ 230240 w 1278035"/>
              <a:gd name="connsiteY5" fmla="*/ 909645 h 2818728"/>
              <a:gd name="connsiteX6" fmla="*/ 106338 w 1278035"/>
              <a:gd name="connsiteY6" fmla="*/ 1052133 h 2818728"/>
              <a:gd name="connsiteX7" fmla="*/ 93948 w 1278035"/>
              <a:gd name="connsiteY7" fmla="*/ 1392864 h 2818728"/>
              <a:gd name="connsiteX8" fmla="*/ 1021 w 1278035"/>
              <a:gd name="connsiteY8" fmla="*/ 1715011 h 2818728"/>
              <a:gd name="connsiteX9" fmla="*/ 162094 w 1278035"/>
              <a:gd name="connsiteY9" fmla="*/ 1950425 h 2818728"/>
              <a:gd name="connsiteX10" fmla="*/ 81557 w 1278035"/>
              <a:gd name="connsiteY10" fmla="*/ 1969011 h 2818728"/>
              <a:gd name="connsiteX11" fmla="*/ 174484 w 1278035"/>
              <a:gd name="connsiteY11" fmla="*/ 2253986 h 2818728"/>
              <a:gd name="connsiteX12" fmla="*/ 447070 w 1278035"/>
              <a:gd name="connsiteY12" fmla="*/ 2470816 h 2818728"/>
              <a:gd name="connsiteX13" fmla="*/ 849753 w 1278035"/>
              <a:gd name="connsiteY13" fmla="*/ 2811547 h 2818728"/>
              <a:gd name="connsiteX14" fmla="*/ 1171899 w 1278035"/>
              <a:gd name="connsiteY14" fmla="*/ 2687645 h 2818728"/>
              <a:gd name="connsiteX15" fmla="*/ 1264826 w 1278035"/>
              <a:gd name="connsiteY15" fmla="*/ 2507986 h 2818728"/>
              <a:gd name="connsiteX16" fmla="*/ 1264826 w 1278035"/>
              <a:gd name="connsiteY16" fmla="*/ 228182 h 2818728"/>
              <a:gd name="connsiteX0" fmla="*/ 1264826 w 1278035"/>
              <a:gd name="connsiteY0" fmla="*/ 202698 h 2873781"/>
              <a:gd name="connsiteX1" fmla="*/ 1147118 w 1278035"/>
              <a:gd name="connsiteY1" fmla="*/ 128357 h 2873781"/>
              <a:gd name="connsiteX2" fmla="*/ 719655 w 1278035"/>
              <a:gd name="connsiteY2" fmla="*/ 221283 h 2873781"/>
              <a:gd name="connsiteX3" fmla="*/ 385118 w 1278035"/>
              <a:gd name="connsiteY3" fmla="*/ 568210 h 2873781"/>
              <a:gd name="connsiteX4" fmla="*/ 242631 w 1278035"/>
              <a:gd name="connsiteY4" fmla="*/ 772649 h 2873781"/>
              <a:gd name="connsiteX5" fmla="*/ 230240 w 1278035"/>
              <a:gd name="connsiteY5" fmla="*/ 964698 h 2873781"/>
              <a:gd name="connsiteX6" fmla="*/ 106338 w 1278035"/>
              <a:gd name="connsiteY6" fmla="*/ 1107186 h 2873781"/>
              <a:gd name="connsiteX7" fmla="*/ 93948 w 1278035"/>
              <a:gd name="connsiteY7" fmla="*/ 1447917 h 2873781"/>
              <a:gd name="connsiteX8" fmla="*/ 1021 w 1278035"/>
              <a:gd name="connsiteY8" fmla="*/ 1770064 h 2873781"/>
              <a:gd name="connsiteX9" fmla="*/ 162094 w 1278035"/>
              <a:gd name="connsiteY9" fmla="*/ 2005478 h 2873781"/>
              <a:gd name="connsiteX10" fmla="*/ 81557 w 1278035"/>
              <a:gd name="connsiteY10" fmla="*/ 2024064 h 2873781"/>
              <a:gd name="connsiteX11" fmla="*/ 174484 w 1278035"/>
              <a:gd name="connsiteY11" fmla="*/ 2309039 h 2873781"/>
              <a:gd name="connsiteX12" fmla="*/ 447070 w 1278035"/>
              <a:gd name="connsiteY12" fmla="*/ 2525869 h 2873781"/>
              <a:gd name="connsiteX13" fmla="*/ 849753 w 1278035"/>
              <a:gd name="connsiteY13" fmla="*/ 2866600 h 2873781"/>
              <a:gd name="connsiteX14" fmla="*/ 1171899 w 1278035"/>
              <a:gd name="connsiteY14" fmla="*/ 2742698 h 2873781"/>
              <a:gd name="connsiteX15" fmla="*/ 1264826 w 1278035"/>
              <a:gd name="connsiteY15" fmla="*/ 2563039 h 2873781"/>
              <a:gd name="connsiteX16" fmla="*/ 1264826 w 1278035"/>
              <a:gd name="connsiteY16" fmla="*/ 202698 h 2873781"/>
              <a:gd name="connsiteX0" fmla="*/ 1264826 w 1278035"/>
              <a:gd name="connsiteY0" fmla="*/ 201037 h 2872120"/>
              <a:gd name="connsiteX1" fmla="*/ 1147118 w 1278035"/>
              <a:gd name="connsiteY1" fmla="*/ 126696 h 2872120"/>
              <a:gd name="connsiteX2" fmla="*/ 719655 w 1278035"/>
              <a:gd name="connsiteY2" fmla="*/ 219622 h 2872120"/>
              <a:gd name="connsiteX3" fmla="*/ 385118 w 1278035"/>
              <a:gd name="connsiteY3" fmla="*/ 566549 h 2872120"/>
              <a:gd name="connsiteX4" fmla="*/ 242631 w 1278035"/>
              <a:gd name="connsiteY4" fmla="*/ 770988 h 2872120"/>
              <a:gd name="connsiteX5" fmla="*/ 230240 w 1278035"/>
              <a:gd name="connsiteY5" fmla="*/ 963037 h 2872120"/>
              <a:gd name="connsiteX6" fmla="*/ 106338 w 1278035"/>
              <a:gd name="connsiteY6" fmla="*/ 1105525 h 2872120"/>
              <a:gd name="connsiteX7" fmla="*/ 93948 w 1278035"/>
              <a:gd name="connsiteY7" fmla="*/ 1446256 h 2872120"/>
              <a:gd name="connsiteX8" fmla="*/ 1021 w 1278035"/>
              <a:gd name="connsiteY8" fmla="*/ 1768403 h 2872120"/>
              <a:gd name="connsiteX9" fmla="*/ 162094 w 1278035"/>
              <a:gd name="connsiteY9" fmla="*/ 2003817 h 2872120"/>
              <a:gd name="connsiteX10" fmla="*/ 81557 w 1278035"/>
              <a:gd name="connsiteY10" fmla="*/ 2022403 h 2872120"/>
              <a:gd name="connsiteX11" fmla="*/ 174484 w 1278035"/>
              <a:gd name="connsiteY11" fmla="*/ 2307378 h 2872120"/>
              <a:gd name="connsiteX12" fmla="*/ 447070 w 1278035"/>
              <a:gd name="connsiteY12" fmla="*/ 2524208 h 2872120"/>
              <a:gd name="connsiteX13" fmla="*/ 849753 w 1278035"/>
              <a:gd name="connsiteY13" fmla="*/ 2864939 h 2872120"/>
              <a:gd name="connsiteX14" fmla="*/ 1171899 w 1278035"/>
              <a:gd name="connsiteY14" fmla="*/ 2741037 h 2872120"/>
              <a:gd name="connsiteX15" fmla="*/ 1264826 w 1278035"/>
              <a:gd name="connsiteY15" fmla="*/ 2561378 h 2872120"/>
              <a:gd name="connsiteX16" fmla="*/ 1264826 w 1278035"/>
              <a:gd name="connsiteY16" fmla="*/ 201037 h 2872120"/>
              <a:gd name="connsiteX0" fmla="*/ 1264826 w 1273609"/>
              <a:gd name="connsiteY0" fmla="*/ 74615 h 2745698"/>
              <a:gd name="connsiteX1" fmla="*/ 1147118 w 1273609"/>
              <a:gd name="connsiteY1" fmla="*/ 274 h 2745698"/>
              <a:gd name="connsiteX2" fmla="*/ 719655 w 1273609"/>
              <a:gd name="connsiteY2" fmla="*/ 93200 h 2745698"/>
              <a:gd name="connsiteX3" fmla="*/ 385118 w 1273609"/>
              <a:gd name="connsiteY3" fmla="*/ 440127 h 2745698"/>
              <a:gd name="connsiteX4" fmla="*/ 242631 w 1273609"/>
              <a:gd name="connsiteY4" fmla="*/ 644566 h 2745698"/>
              <a:gd name="connsiteX5" fmla="*/ 230240 w 1273609"/>
              <a:gd name="connsiteY5" fmla="*/ 836615 h 2745698"/>
              <a:gd name="connsiteX6" fmla="*/ 106338 w 1273609"/>
              <a:gd name="connsiteY6" fmla="*/ 979103 h 2745698"/>
              <a:gd name="connsiteX7" fmla="*/ 93948 w 1273609"/>
              <a:gd name="connsiteY7" fmla="*/ 1319834 h 2745698"/>
              <a:gd name="connsiteX8" fmla="*/ 1021 w 1273609"/>
              <a:gd name="connsiteY8" fmla="*/ 1641981 h 2745698"/>
              <a:gd name="connsiteX9" fmla="*/ 162094 w 1273609"/>
              <a:gd name="connsiteY9" fmla="*/ 1877395 h 2745698"/>
              <a:gd name="connsiteX10" fmla="*/ 81557 w 1273609"/>
              <a:gd name="connsiteY10" fmla="*/ 1895981 h 2745698"/>
              <a:gd name="connsiteX11" fmla="*/ 174484 w 1273609"/>
              <a:gd name="connsiteY11" fmla="*/ 2180956 h 2745698"/>
              <a:gd name="connsiteX12" fmla="*/ 447070 w 1273609"/>
              <a:gd name="connsiteY12" fmla="*/ 2397786 h 2745698"/>
              <a:gd name="connsiteX13" fmla="*/ 849753 w 1273609"/>
              <a:gd name="connsiteY13" fmla="*/ 2738517 h 2745698"/>
              <a:gd name="connsiteX14" fmla="*/ 1171899 w 1273609"/>
              <a:gd name="connsiteY14" fmla="*/ 2614615 h 2745698"/>
              <a:gd name="connsiteX15" fmla="*/ 1264826 w 1273609"/>
              <a:gd name="connsiteY15" fmla="*/ 2434956 h 2745698"/>
              <a:gd name="connsiteX16" fmla="*/ 1264826 w 1273609"/>
              <a:gd name="connsiteY16" fmla="*/ 74615 h 2745698"/>
              <a:gd name="connsiteX0" fmla="*/ 1264826 w 1283146"/>
              <a:gd name="connsiteY0" fmla="*/ 201036 h 2872119"/>
              <a:gd name="connsiteX1" fmla="*/ 1072777 w 1283146"/>
              <a:gd name="connsiteY1" fmla="*/ 126695 h 2872119"/>
              <a:gd name="connsiteX2" fmla="*/ 719655 w 1283146"/>
              <a:gd name="connsiteY2" fmla="*/ 219621 h 2872119"/>
              <a:gd name="connsiteX3" fmla="*/ 385118 w 1283146"/>
              <a:gd name="connsiteY3" fmla="*/ 566548 h 2872119"/>
              <a:gd name="connsiteX4" fmla="*/ 242631 w 1283146"/>
              <a:gd name="connsiteY4" fmla="*/ 770987 h 2872119"/>
              <a:gd name="connsiteX5" fmla="*/ 230240 w 1283146"/>
              <a:gd name="connsiteY5" fmla="*/ 963036 h 2872119"/>
              <a:gd name="connsiteX6" fmla="*/ 106338 w 1283146"/>
              <a:gd name="connsiteY6" fmla="*/ 1105524 h 2872119"/>
              <a:gd name="connsiteX7" fmla="*/ 93948 w 1283146"/>
              <a:gd name="connsiteY7" fmla="*/ 1446255 h 2872119"/>
              <a:gd name="connsiteX8" fmla="*/ 1021 w 1283146"/>
              <a:gd name="connsiteY8" fmla="*/ 1768402 h 2872119"/>
              <a:gd name="connsiteX9" fmla="*/ 162094 w 1283146"/>
              <a:gd name="connsiteY9" fmla="*/ 2003816 h 2872119"/>
              <a:gd name="connsiteX10" fmla="*/ 81557 w 1283146"/>
              <a:gd name="connsiteY10" fmla="*/ 2022402 h 2872119"/>
              <a:gd name="connsiteX11" fmla="*/ 174484 w 1283146"/>
              <a:gd name="connsiteY11" fmla="*/ 2307377 h 2872119"/>
              <a:gd name="connsiteX12" fmla="*/ 447070 w 1283146"/>
              <a:gd name="connsiteY12" fmla="*/ 2524207 h 2872119"/>
              <a:gd name="connsiteX13" fmla="*/ 849753 w 1283146"/>
              <a:gd name="connsiteY13" fmla="*/ 2864938 h 2872119"/>
              <a:gd name="connsiteX14" fmla="*/ 1171899 w 1283146"/>
              <a:gd name="connsiteY14" fmla="*/ 2741036 h 2872119"/>
              <a:gd name="connsiteX15" fmla="*/ 1264826 w 1283146"/>
              <a:gd name="connsiteY15" fmla="*/ 2561377 h 2872119"/>
              <a:gd name="connsiteX16" fmla="*/ 1264826 w 1283146"/>
              <a:gd name="connsiteY16" fmla="*/ 201036 h 2872119"/>
              <a:gd name="connsiteX0" fmla="*/ 1264826 w 1271944"/>
              <a:gd name="connsiteY0" fmla="*/ 74615 h 2745698"/>
              <a:gd name="connsiteX1" fmla="*/ 1072777 w 1271944"/>
              <a:gd name="connsiteY1" fmla="*/ 274 h 2745698"/>
              <a:gd name="connsiteX2" fmla="*/ 719655 w 1271944"/>
              <a:gd name="connsiteY2" fmla="*/ 93200 h 2745698"/>
              <a:gd name="connsiteX3" fmla="*/ 385118 w 1271944"/>
              <a:gd name="connsiteY3" fmla="*/ 440127 h 2745698"/>
              <a:gd name="connsiteX4" fmla="*/ 242631 w 1271944"/>
              <a:gd name="connsiteY4" fmla="*/ 644566 h 2745698"/>
              <a:gd name="connsiteX5" fmla="*/ 230240 w 1271944"/>
              <a:gd name="connsiteY5" fmla="*/ 836615 h 2745698"/>
              <a:gd name="connsiteX6" fmla="*/ 106338 w 1271944"/>
              <a:gd name="connsiteY6" fmla="*/ 979103 h 2745698"/>
              <a:gd name="connsiteX7" fmla="*/ 93948 w 1271944"/>
              <a:gd name="connsiteY7" fmla="*/ 1319834 h 2745698"/>
              <a:gd name="connsiteX8" fmla="*/ 1021 w 1271944"/>
              <a:gd name="connsiteY8" fmla="*/ 1641981 h 2745698"/>
              <a:gd name="connsiteX9" fmla="*/ 162094 w 1271944"/>
              <a:gd name="connsiteY9" fmla="*/ 1877395 h 2745698"/>
              <a:gd name="connsiteX10" fmla="*/ 81557 w 1271944"/>
              <a:gd name="connsiteY10" fmla="*/ 1895981 h 2745698"/>
              <a:gd name="connsiteX11" fmla="*/ 174484 w 1271944"/>
              <a:gd name="connsiteY11" fmla="*/ 2180956 h 2745698"/>
              <a:gd name="connsiteX12" fmla="*/ 447070 w 1271944"/>
              <a:gd name="connsiteY12" fmla="*/ 2397786 h 2745698"/>
              <a:gd name="connsiteX13" fmla="*/ 849753 w 1271944"/>
              <a:gd name="connsiteY13" fmla="*/ 2738517 h 2745698"/>
              <a:gd name="connsiteX14" fmla="*/ 1171899 w 1271944"/>
              <a:gd name="connsiteY14" fmla="*/ 2614615 h 2745698"/>
              <a:gd name="connsiteX15" fmla="*/ 1264826 w 1271944"/>
              <a:gd name="connsiteY15" fmla="*/ 2434956 h 2745698"/>
              <a:gd name="connsiteX16" fmla="*/ 1264826 w 1271944"/>
              <a:gd name="connsiteY16" fmla="*/ 74615 h 2745698"/>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785 w 1271903"/>
              <a:gd name="connsiteY0" fmla="*/ 78933 h 2750016"/>
              <a:gd name="connsiteX1" fmla="*/ 1072736 w 1271903"/>
              <a:gd name="connsiteY1" fmla="*/ 4592 h 2750016"/>
              <a:gd name="connsiteX2" fmla="*/ 719614 w 1271903"/>
              <a:gd name="connsiteY2" fmla="*/ 97518 h 2750016"/>
              <a:gd name="connsiteX3" fmla="*/ 385077 w 1271903"/>
              <a:gd name="connsiteY3" fmla="*/ 444445 h 2750016"/>
              <a:gd name="connsiteX4" fmla="*/ 242590 w 1271903"/>
              <a:gd name="connsiteY4" fmla="*/ 648884 h 2750016"/>
              <a:gd name="connsiteX5" fmla="*/ 230199 w 1271903"/>
              <a:gd name="connsiteY5" fmla="*/ 840933 h 2750016"/>
              <a:gd name="connsiteX6" fmla="*/ 81516 w 1271903"/>
              <a:gd name="connsiteY6" fmla="*/ 1045372 h 2750016"/>
              <a:gd name="connsiteX7" fmla="*/ 93907 w 1271903"/>
              <a:gd name="connsiteY7" fmla="*/ 1324152 h 2750016"/>
              <a:gd name="connsiteX8" fmla="*/ 980 w 1271903"/>
              <a:gd name="connsiteY8" fmla="*/ 1646299 h 2750016"/>
              <a:gd name="connsiteX9" fmla="*/ 162053 w 1271903"/>
              <a:gd name="connsiteY9" fmla="*/ 1881713 h 2750016"/>
              <a:gd name="connsiteX10" fmla="*/ 81516 w 1271903"/>
              <a:gd name="connsiteY10" fmla="*/ 1900299 h 2750016"/>
              <a:gd name="connsiteX11" fmla="*/ 174443 w 1271903"/>
              <a:gd name="connsiteY11" fmla="*/ 2185274 h 2750016"/>
              <a:gd name="connsiteX12" fmla="*/ 447029 w 1271903"/>
              <a:gd name="connsiteY12" fmla="*/ 2402104 h 2750016"/>
              <a:gd name="connsiteX13" fmla="*/ 849712 w 1271903"/>
              <a:gd name="connsiteY13" fmla="*/ 2742835 h 2750016"/>
              <a:gd name="connsiteX14" fmla="*/ 1171858 w 1271903"/>
              <a:gd name="connsiteY14" fmla="*/ 2618933 h 2750016"/>
              <a:gd name="connsiteX15" fmla="*/ 1264785 w 1271903"/>
              <a:gd name="connsiteY15" fmla="*/ 2439274 h 2750016"/>
              <a:gd name="connsiteX16" fmla="*/ 1264785 w 1271903"/>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54829 w 1271751"/>
              <a:gd name="connsiteY4" fmla="*/ 593128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54829 w 1271751"/>
              <a:gd name="connsiteY4" fmla="*/ 593128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82351 w 1272738"/>
              <a:gd name="connsiteY10" fmla="*/ 1900299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113326 w 1272738"/>
              <a:gd name="connsiteY10" fmla="*/ 2098543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206253 w 1272738"/>
              <a:gd name="connsiteY10" fmla="*/ 2098543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3820 w 1270938"/>
              <a:gd name="connsiteY0" fmla="*/ 78933 h 2750016"/>
              <a:gd name="connsiteX1" fmla="*/ 1071771 w 1270938"/>
              <a:gd name="connsiteY1" fmla="*/ 4592 h 2750016"/>
              <a:gd name="connsiteX2" fmla="*/ 718649 w 1270938"/>
              <a:gd name="connsiteY2" fmla="*/ 97518 h 2750016"/>
              <a:gd name="connsiteX3" fmla="*/ 384112 w 1270938"/>
              <a:gd name="connsiteY3" fmla="*/ 444445 h 2750016"/>
              <a:gd name="connsiteX4" fmla="*/ 254016 w 1270938"/>
              <a:gd name="connsiteY4" fmla="*/ 593128 h 2750016"/>
              <a:gd name="connsiteX5" fmla="*/ 229234 w 1270938"/>
              <a:gd name="connsiteY5" fmla="*/ 840933 h 2750016"/>
              <a:gd name="connsiteX6" fmla="*/ 80551 w 1270938"/>
              <a:gd name="connsiteY6" fmla="*/ 1045372 h 2750016"/>
              <a:gd name="connsiteX7" fmla="*/ 92942 w 1270938"/>
              <a:gd name="connsiteY7" fmla="*/ 1324152 h 2750016"/>
              <a:gd name="connsiteX8" fmla="*/ 15 w 1270938"/>
              <a:gd name="connsiteY8" fmla="*/ 1646299 h 2750016"/>
              <a:gd name="connsiteX9" fmla="*/ 86746 w 1270938"/>
              <a:gd name="connsiteY9" fmla="*/ 1863128 h 2750016"/>
              <a:gd name="connsiteX10" fmla="*/ 204453 w 1270938"/>
              <a:gd name="connsiteY10" fmla="*/ 2098543 h 2750016"/>
              <a:gd name="connsiteX11" fmla="*/ 278796 w 1270938"/>
              <a:gd name="connsiteY11" fmla="*/ 2222444 h 2750016"/>
              <a:gd name="connsiteX12" fmla="*/ 446064 w 1270938"/>
              <a:gd name="connsiteY12" fmla="*/ 2402104 h 2750016"/>
              <a:gd name="connsiteX13" fmla="*/ 848747 w 1270938"/>
              <a:gd name="connsiteY13" fmla="*/ 2742835 h 2750016"/>
              <a:gd name="connsiteX14" fmla="*/ 1170893 w 1270938"/>
              <a:gd name="connsiteY14" fmla="*/ 2618933 h 2750016"/>
              <a:gd name="connsiteX15" fmla="*/ 1263820 w 1270938"/>
              <a:gd name="connsiteY15" fmla="*/ 2439274 h 2750016"/>
              <a:gd name="connsiteX16" fmla="*/ 1263820 w 1270938"/>
              <a:gd name="connsiteY16" fmla="*/ 78933 h 2750016"/>
              <a:gd name="connsiteX0" fmla="*/ 1263818 w 1270936"/>
              <a:gd name="connsiteY0" fmla="*/ 78933 h 2750016"/>
              <a:gd name="connsiteX1" fmla="*/ 1071769 w 1270936"/>
              <a:gd name="connsiteY1" fmla="*/ 4592 h 2750016"/>
              <a:gd name="connsiteX2" fmla="*/ 718647 w 1270936"/>
              <a:gd name="connsiteY2" fmla="*/ 97518 h 2750016"/>
              <a:gd name="connsiteX3" fmla="*/ 384110 w 1270936"/>
              <a:gd name="connsiteY3" fmla="*/ 444445 h 2750016"/>
              <a:gd name="connsiteX4" fmla="*/ 254014 w 1270936"/>
              <a:gd name="connsiteY4" fmla="*/ 593128 h 2750016"/>
              <a:gd name="connsiteX5" fmla="*/ 229232 w 1270936"/>
              <a:gd name="connsiteY5" fmla="*/ 840933 h 2750016"/>
              <a:gd name="connsiteX6" fmla="*/ 80549 w 1270936"/>
              <a:gd name="connsiteY6" fmla="*/ 1045372 h 2750016"/>
              <a:gd name="connsiteX7" fmla="*/ 92940 w 1270936"/>
              <a:gd name="connsiteY7" fmla="*/ 1324152 h 2750016"/>
              <a:gd name="connsiteX8" fmla="*/ 13 w 1270936"/>
              <a:gd name="connsiteY8" fmla="*/ 1646299 h 2750016"/>
              <a:gd name="connsiteX9" fmla="*/ 86744 w 1270936"/>
              <a:gd name="connsiteY9" fmla="*/ 1863128 h 2750016"/>
              <a:gd name="connsiteX10" fmla="*/ 136304 w 1270936"/>
              <a:gd name="connsiteY10" fmla="*/ 2086152 h 2750016"/>
              <a:gd name="connsiteX11" fmla="*/ 278794 w 1270936"/>
              <a:gd name="connsiteY11" fmla="*/ 2222444 h 2750016"/>
              <a:gd name="connsiteX12" fmla="*/ 446062 w 1270936"/>
              <a:gd name="connsiteY12" fmla="*/ 2402104 h 2750016"/>
              <a:gd name="connsiteX13" fmla="*/ 848745 w 1270936"/>
              <a:gd name="connsiteY13" fmla="*/ 2742835 h 2750016"/>
              <a:gd name="connsiteX14" fmla="*/ 1170891 w 1270936"/>
              <a:gd name="connsiteY14" fmla="*/ 2618933 h 2750016"/>
              <a:gd name="connsiteX15" fmla="*/ 1263818 w 1270936"/>
              <a:gd name="connsiteY15" fmla="*/ 2439274 h 2750016"/>
              <a:gd name="connsiteX16" fmla="*/ 1263818 w 1270936"/>
              <a:gd name="connsiteY16" fmla="*/ 78933 h 2750016"/>
              <a:gd name="connsiteX0" fmla="*/ 1263817 w 1270935"/>
              <a:gd name="connsiteY0" fmla="*/ 78933 h 2750016"/>
              <a:gd name="connsiteX1" fmla="*/ 1071768 w 1270935"/>
              <a:gd name="connsiteY1" fmla="*/ 4592 h 2750016"/>
              <a:gd name="connsiteX2" fmla="*/ 718646 w 1270935"/>
              <a:gd name="connsiteY2" fmla="*/ 97518 h 2750016"/>
              <a:gd name="connsiteX3" fmla="*/ 384109 w 1270935"/>
              <a:gd name="connsiteY3" fmla="*/ 444445 h 2750016"/>
              <a:gd name="connsiteX4" fmla="*/ 254013 w 1270935"/>
              <a:gd name="connsiteY4" fmla="*/ 593128 h 2750016"/>
              <a:gd name="connsiteX5" fmla="*/ 229231 w 1270935"/>
              <a:gd name="connsiteY5" fmla="*/ 840933 h 2750016"/>
              <a:gd name="connsiteX6" fmla="*/ 80548 w 1270935"/>
              <a:gd name="connsiteY6" fmla="*/ 1045372 h 2750016"/>
              <a:gd name="connsiteX7" fmla="*/ 92939 w 1270935"/>
              <a:gd name="connsiteY7" fmla="*/ 1324152 h 2750016"/>
              <a:gd name="connsiteX8" fmla="*/ 12 w 1270935"/>
              <a:gd name="connsiteY8" fmla="*/ 1646299 h 2750016"/>
              <a:gd name="connsiteX9" fmla="*/ 86743 w 1270935"/>
              <a:gd name="connsiteY9" fmla="*/ 1863128 h 2750016"/>
              <a:gd name="connsiteX10" fmla="*/ 111523 w 1270935"/>
              <a:gd name="connsiteY10" fmla="*/ 2086152 h 2750016"/>
              <a:gd name="connsiteX11" fmla="*/ 278793 w 1270935"/>
              <a:gd name="connsiteY11" fmla="*/ 2222444 h 2750016"/>
              <a:gd name="connsiteX12" fmla="*/ 446061 w 1270935"/>
              <a:gd name="connsiteY12" fmla="*/ 2402104 h 2750016"/>
              <a:gd name="connsiteX13" fmla="*/ 848744 w 1270935"/>
              <a:gd name="connsiteY13" fmla="*/ 2742835 h 2750016"/>
              <a:gd name="connsiteX14" fmla="*/ 1170890 w 1270935"/>
              <a:gd name="connsiteY14" fmla="*/ 2618933 h 2750016"/>
              <a:gd name="connsiteX15" fmla="*/ 1263817 w 1270935"/>
              <a:gd name="connsiteY15" fmla="*/ 2439274 h 2750016"/>
              <a:gd name="connsiteX16" fmla="*/ 1263817 w 1270935"/>
              <a:gd name="connsiteY16" fmla="*/ 78933 h 2750016"/>
              <a:gd name="connsiteX0" fmla="*/ 1263817 w 1270935"/>
              <a:gd name="connsiteY0" fmla="*/ 78933 h 2750016"/>
              <a:gd name="connsiteX1" fmla="*/ 1071768 w 1270935"/>
              <a:gd name="connsiteY1" fmla="*/ 4592 h 2750016"/>
              <a:gd name="connsiteX2" fmla="*/ 718646 w 1270935"/>
              <a:gd name="connsiteY2" fmla="*/ 97518 h 2750016"/>
              <a:gd name="connsiteX3" fmla="*/ 384109 w 1270935"/>
              <a:gd name="connsiteY3" fmla="*/ 444445 h 2750016"/>
              <a:gd name="connsiteX4" fmla="*/ 254013 w 1270935"/>
              <a:gd name="connsiteY4" fmla="*/ 593128 h 2750016"/>
              <a:gd name="connsiteX5" fmla="*/ 229231 w 1270935"/>
              <a:gd name="connsiteY5" fmla="*/ 840933 h 2750016"/>
              <a:gd name="connsiteX6" fmla="*/ 80548 w 1270935"/>
              <a:gd name="connsiteY6" fmla="*/ 1045372 h 2750016"/>
              <a:gd name="connsiteX7" fmla="*/ 92939 w 1270935"/>
              <a:gd name="connsiteY7" fmla="*/ 1324152 h 2750016"/>
              <a:gd name="connsiteX8" fmla="*/ 12 w 1270935"/>
              <a:gd name="connsiteY8" fmla="*/ 1646299 h 2750016"/>
              <a:gd name="connsiteX9" fmla="*/ 86743 w 1270935"/>
              <a:gd name="connsiteY9" fmla="*/ 1863128 h 2750016"/>
              <a:gd name="connsiteX10" fmla="*/ 111523 w 1270935"/>
              <a:gd name="connsiteY10" fmla="*/ 2086152 h 2750016"/>
              <a:gd name="connsiteX11" fmla="*/ 266403 w 1270935"/>
              <a:gd name="connsiteY11" fmla="*/ 2247225 h 2750016"/>
              <a:gd name="connsiteX12" fmla="*/ 446061 w 1270935"/>
              <a:gd name="connsiteY12" fmla="*/ 2402104 h 2750016"/>
              <a:gd name="connsiteX13" fmla="*/ 848744 w 1270935"/>
              <a:gd name="connsiteY13" fmla="*/ 2742835 h 2750016"/>
              <a:gd name="connsiteX14" fmla="*/ 1170890 w 1270935"/>
              <a:gd name="connsiteY14" fmla="*/ 2618933 h 2750016"/>
              <a:gd name="connsiteX15" fmla="*/ 1263817 w 1270935"/>
              <a:gd name="connsiteY15" fmla="*/ 2439274 h 2750016"/>
              <a:gd name="connsiteX16" fmla="*/ 1263817 w 1270935"/>
              <a:gd name="connsiteY16" fmla="*/ 78933 h 2750016"/>
              <a:gd name="connsiteX0" fmla="*/ 1263817 w 1270935"/>
              <a:gd name="connsiteY0" fmla="*/ 78933 h 2748184"/>
              <a:gd name="connsiteX1" fmla="*/ 1071768 w 1270935"/>
              <a:gd name="connsiteY1" fmla="*/ 4592 h 2748184"/>
              <a:gd name="connsiteX2" fmla="*/ 718646 w 1270935"/>
              <a:gd name="connsiteY2" fmla="*/ 97518 h 2748184"/>
              <a:gd name="connsiteX3" fmla="*/ 384109 w 1270935"/>
              <a:gd name="connsiteY3" fmla="*/ 444445 h 2748184"/>
              <a:gd name="connsiteX4" fmla="*/ 254013 w 1270935"/>
              <a:gd name="connsiteY4" fmla="*/ 593128 h 2748184"/>
              <a:gd name="connsiteX5" fmla="*/ 229231 w 1270935"/>
              <a:gd name="connsiteY5" fmla="*/ 840933 h 2748184"/>
              <a:gd name="connsiteX6" fmla="*/ 80548 w 1270935"/>
              <a:gd name="connsiteY6" fmla="*/ 1045372 h 2748184"/>
              <a:gd name="connsiteX7" fmla="*/ 92939 w 1270935"/>
              <a:gd name="connsiteY7" fmla="*/ 1324152 h 2748184"/>
              <a:gd name="connsiteX8" fmla="*/ 12 w 1270935"/>
              <a:gd name="connsiteY8" fmla="*/ 1646299 h 2748184"/>
              <a:gd name="connsiteX9" fmla="*/ 86743 w 1270935"/>
              <a:gd name="connsiteY9" fmla="*/ 1863128 h 2748184"/>
              <a:gd name="connsiteX10" fmla="*/ 111523 w 1270935"/>
              <a:gd name="connsiteY10" fmla="*/ 2086152 h 2748184"/>
              <a:gd name="connsiteX11" fmla="*/ 266403 w 1270935"/>
              <a:gd name="connsiteY11" fmla="*/ 2247225 h 2748184"/>
              <a:gd name="connsiteX12" fmla="*/ 508012 w 1270935"/>
              <a:gd name="connsiteY12" fmla="*/ 2439275 h 2748184"/>
              <a:gd name="connsiteX13" fmla="*/ 848744 w 1270935"/>
              <a:gd name="connsiteY13" fmla="*/ 2742835 h 2748184"/>
              <a:gd name="connsiteX14" fmla="*/ 1170890 w 1270935"/>
              <a:gd name="connsiteY14" fmla="*/ 2618933 h 2748184"/>
              <a:gd name="connsiteX15" fmla="*/ 1263817 w 1270935"/>
              <a:gd name="connsiteY15" fmla="*/ 2439274 h 2748184"/>
              <a:gd name="connsiteX16" fmla="*/ 1263817 w 1270935"/>
              <a:gd name="connsiteY16" fmla="*/ 78933 h 2748184"/>
              <a:gd name="connsiteX0" fmla="*/ 1263817 w 1270935"/>
              <a:gd name="connsiteY0" fmla="*/ 78933 h 2748184"/>
              <a:gd name="connsiteX1" fmla="*/ 1071768 w 1270935"/>
              <a:gd name="connsiteY1" fmla="*/ 4592 h 2748184"/>
              <a:gd name="connsiteX2" fmla="*/ 718646 w 1270935"/>
              <a:gd name="connsiteY2" fmla="*/ 97518 h 2748184"/>
              <a:gd name="connsiteX3" fmla="*/ 384109 w 1270935"/>
              <a:gd name="connsiteY3" fmla="*/ 444445 h 2748184"/>
              <a:gd name="connsiteX4" fmla="*/ 254013 w 1270935"/>
              <a:gd name="connsiteY4" fmla="*/ 593128 h 2748184"/>
              <a:gd name="connsiteX5" fmla="*/ 229231 w 1270935"/>
              <a:gd name="connsiteY5" fmla="*/ 840933 h 2748184"/>
              <a:gd name="connsiteX6" fmla="*/ 80548 w 1270935"/>
              <a:gd name="connsiteY6" fmla="*/ 1045372 h 2748184"/>
              <a:gd name="connsiteX7" fmla="*/ 92939 w 1270935"/>
              <a:gd name="connsiteY7" fmla="*/ 1324152 h 2748184"/>
              <a:gd name="connsiteX8" fmla="*/ 12 w 1270935"/>
              <a:gd name="connsiteY8" fmla="*/ 1646299 h 2748184"/>
              <a:gd name="connsiteX9" fmla="*/ 86743 w 1270935"/>
              <a:gd name="connsiteY9" fmla="*/ 1863128 h 2748184"/>
              <a:gd name="connsiteX10" fmla="*/ 111523 w 1270935"/>
              <a:gd name="connsiteY10" fmla="*/ 2086152 h 2748184"/>
              <a:gd name="connsiteX11" fmla="*/ 266403 w 1270935"/>
              <a:gd name="connsiteY11" fmla="*/ 2247225 h 2748184"/>
              <a:gd name="connsiteX12" fmla="*/ 508012 w 1270935"/>
              <a:gd name="connsiteY12" fmla="*/ 2439275 h 2748184"/>
              <a:gd name="connsiteX13" fmla="*/ 848744 w 1270935"/>
              <a:gd name="connsiteY13" fmla="*/ 2742835 h 2748184"/>
              <a:gd name="connsiteX14" fmla="*/ 1170890 w 1270935"/>
              <a:gd name="connsiteY14" fmla="*/ 2618933 h 2748184"/>
              <a:gd name="connsiteX15" fmla="*/ 1263817 w 1270935"/>
              <a:gd name="connsiteY15" fmla="*/ 2439274 h 2748184"/>
              <a:gd name="connsiteX16" fmla="*/ 1263817 w 1270935"/>
              <a:gd name="connsiteY16" fmla="*/ 78933 h 2748184"/>
              <a:gd name="connsiteX0" fmla="*/ 1263817 w 1264055"/>
              <a:gd name="connsiteY0" fmla="*/ 78933 h 2748184"/>
              <a:gd name="connsiteX1" fmla="*/ 1071768 w 1264055"/>
              <a:gd name="connsiteY1" fmla="*/ 4592 h 2748184"/>
              <a:gd name="connsiteX2" fmla="*/ 718646 w 1264055"/>
              <a:gd name="connsiteY2" fmla="*/ 97518 h 2748184"/>
              <a:gd name="connsiteX3" fmla="*/ 384109 w 1264055"/>
              <a:gd name="connsiteY3" fmla="*/ 444445 h 2748184"/>
              <a:gd name="connsiteX4" fmla="*/ 254013 w 1264055"/>
              <a:gd name="connsiteY4" fmla="*/ 593128 h 2748184"/>
              <a:gd name="connsiteX5" fmla="*/ 229231 w 1264055"/>
              <a:gd name="connsiteY5" fmla="*/ 840933 h 2748184"/>
              <a:gd name="connsiteX6" fmla="*/ 80548 w 1264055"/>
              <a:gd name="connsiteY6" fmla="*/ 1045372 h 2748184"/>
              <a:gd name="connsiteX7" fmla="*/ 92939 w 1264055"/>
              <a:gd name="connsiteY7" fmla="*/ 1324152 h 2748184"/>
              <a:gd name="connsiteX8" fmla="*/ 12 w 1264055"/>
              <a:gd name="connsiteY8" fmla="*/ 1646299 h 2748184"/>
              <a:gd name="connsiteX9" fmla="*/ 86743 w 1264055"/>
              <a:gd name="connsiteY9" fmla="*/ 1863128 h 2748184"/>
              <a:gd name="connsiteX10" fmla="*/ 111523 w 1264055"/>
              <a:gd name="connsiteY10" fmla="*/ 2086152 h 2748184"/>
              <a:gd name="connsiteX11" fmla="*/ 266403 w 1264055"/>
              <a:gd name="connsiteY11" fmla="*/ 2247225 h 2748184"/>
              <a:gd name="connsiteX12" fmla="*/ 508012 w 1264055"/>
              <a:gd name="connsiteY12" fmla="*/ 2439275 h 2748184"/>
              <a:gd name="connsiteX13" fmla="*/ 848744 w 1264055"/>
              <a:gd name="connsiteY13" fmla="*/ 2742835 h 2748184"/>
              <a:gd name="connsiteX14" fmla="*/ 1170890 w 1264055"/>
              <a:gd name="connsiteY14" fmla="*/ 2618933 h 2748184"/>
              <a:gd name="connsiteX15" fmla="*/ 1263817 w 1264055"/>
              <a:gd name="connsiteY15" fmla="*/ 2439274 h 2748184"/>
              <a:gd name="connsiteX16" fmla="*/ 1263817 w 1264055"/>
              <a:gd name="connsiteY16" fmla="*/ 78933 h 274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055" h="2748184">
                <a:moveTo>
                  <a:pt x="1263817" y="78933"/>
                </a:moveTo>
                <a:cubicBezTo>
                  <a:pt x="1262785" y="69641"/>
                  <a:pt x="1082094" y="7690"/>
                  <a:pt x="1071768" y="4592"/>
                </a:cubicBezTo>
                <a:cubicBezTo>
                  <a:pt x="1061442" y="1494"/>
                  <a:pt x="1062476" y="-25352"/>
                  <a:pt x="718646" y="97518"/>
                </a:cubicBezTo>
                <a:cubicBezTo>
                  <a:pt x="374816" y="220388"/>
                  <a:pt x="461548" y="361843"/>
                  <a:pt x="384109" y="444445"/>
                </a:cubicBezTo>
                <a:cubicBezTo>
                  <a:pt x="306670" y="527047"/>
                  <a:pt x="310802" y="465097"/>
                  <a:pt x="254013" y="593128"/>
                </a:cubicBezTo>
                <a:cubicBezTo>
                  <a:pt x="197224" y="721159"/>
                  <a:pt x="258142" y="765559"/>
                  <a:pt x="229231" y="840933"/>
                </a:cubicBezTo>
                <a:cubicBezTo>
                  <a:pt x="200320" y="916307"/>
                  <a:pt x="121848" y="909079"/>
                  <a:pt x="80548" y="1045372"/>
                </a:cubicBezTo>
                <a:cubicBezTo>
                  <a:pt x="39248" y="1181665"/>
                  <a:pt x="87777" y="1323120"/>
                  <a:pt x="92939" y="1324152"/>
                </a:cubicBezTo>
                <a:cubicBezTo>
                  <a:pt x="98101" y="1325184"/>
                  <a:pt x="1045" y="1556470"/>
                  <a:pt x="12" y="1646299"/>
                </a:cubicBezTo>
                <a:cubicBezTo>
                  <a:pt x="-1021" y="1736128"/>
                  <a:pt x="68158" y="1789819"/>
                  <a:pt x="86743" y="1863128"/>
                </a:cubicBezTo>
                <a:cubicBezTo>
                  <a:pt x="105328" y="1936437"/>
                  <a:pt x="81580" y="2022136"/>
                  <a:pt x="111523" y="2086152"/>
                </a:cubicBezTo>
                <a:cubicBezTo>
                  <a:pt x="141466" y="2150168"/>
                  <a:pt x="200322" y="2188371"/>
                  <a:pt x="266403" y="2247225"/>
                </a:cubicBezTo>
                <a:cubicBezTo>
                  <a:pt x="332484" y="2306079"/>
                  <a:pt x="410955" y="2356673"/>
                  <a:pt x="508012" y="2439275"/>
                </a:cubicBezTo>
                <a:cubicBezTo>
                  <a:pt x="605069" y="2521877"/>
                  <a:pt x="570995" y="2712892"/>
                  <a:pt x="848744" y="2742835"/>
                </a:cubicBezTo>
                <a:cubicBezTo>
                  <a:pt x="1126493" y="2772778"/>
                  <a:pt x="1101711" y="2669527"/>
                  <a:pt x="1170890" y="2618933"/>
                </a:cubicBezTo>
                <a:cubicBezTo>
                  <a:pt x="1240069" y="2568340"/>
                  <a:pt x="1266915" y="2435144"/>
                  <a:pt x="1263817" y="2439274"/>
                </a:cubicBezTo>
                <a:cubicBezTo>
                  <a:pt x="1260719" y="2443404"/>
                  <a:pt x="1264849" y="88225"/>
                  <a:pt x="1263817" y="78933"/>
                </a:cubicBezTo>
                <a:close/>
              </a:path>
            </a:pathLst>
          </a:custGeom>
          <a:noFill/>
          <a:ln w="19050" cmpd="sng">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7" name="Freeform 6"/>
          <p:cNvSpPr/>
          <p:nvPr/>
        </p:nvSpPr>
        <p:spPr>
          <a:xfrm flipH="1">
            <a:off x="4330175" y="1538371"/>
            <a:ext cx="2301871" cy="4840941"/>
          </a:xfrm>
          <a:custGeom>
            <a:avLst/>
            <a:gdLst>
              <a:gd name="connsiteX0" fmla="*/ 1264826 w 1278035"/>
              <a:gd name="connsiteY0" fmla="*/ 228182 h 2818728"/>
              <a:gd name="connsiteX1" fmla="*/ 1147118 w 1278035"/>
              <a:gd name="connsiteY1" fmla="*/ 73304 h 2818728"/>
              <a:gd name="connsiteX2" fmla="*/ 719655 w 1278035"/>
              <a:gd name="connsiteY2" fmla="*/ 166230 h 2818728"/>
              <a:gd name="connsiteX3" fmla="*/ 385118 w 1278035"/>
              <a:gd name="connsiteY3" fmla="*/ 513157 h 2818728"/>
              <a:gd name="connsiteX4" fmla="*/ 242631 w 1278035"/>
              <a:gd name="connsiteY4" fmla="*/ 717596 h 2818728"/>
              <a:gd name="connsiteX5" fmla="*/ 230240 w 1278035"/>
              <a:gd name="connsiteY5" fmla="*/ 909645 h 2818728"/>
              <a:gd name="connsiteX6" fmla="*/ 106338 w 1278035"/>
              <a:gd name="connsiteY6" fmla="*/ 1052133 h 2818728"/>
              <a:gd name="connsiteX7" fmla="*/ 93948 w 1278035"/>
              <a:gd name="connsiteY7" fmla="*/ 1392864 h 2818728"/>
              <a:gd name="connsiteX8" fmla="*/ 1021 w 1278035"/>
              <a:gd name="connsiteY8" fmla="*/ 1715011 h 2818728"/>
              <a:gd name="connsiteX9" fmla="*/ 162094 w 1278035"/>
              <a:gd name="connsiteY9" fmla="*/ 1950425 h 2818728"/>
              <a:gd name="connsiteX10" fmla="*/ 81557 w 1278035"/>
              <a:gd name="connsiteY10" fmla="*/ 1969011 h 2818728"/>
              <a:gd name="connsiteX11" fmla="*/ 174484 w 1278035"/>
              <a:gd name="connsiteY11" fmla="*/ 2253986 h 2818728"/>
              <a:gd name="connsiteX12" fmla="*/ 447070 w 1278035"/>
              <a:gd name="connsiteY12" fmla="*/ 2470816 h 2818728"/>
              <a:gd name="connsiteX13" fmla="*/ 849753 w 1278035"/>
              <a:gd name="connsiteY13" fmla="*/ 2811547 h 2818728"/>
              <a:gd name="connsiteX14" fmla="*/ 1171899 w 1278035"/>
              <a:gd name="connsiteY14" fmla="*/ 2687645 h 2818728"/>
              <a:gd name="connsiteX15" fmla="*/ 1264826 w 1278035"/>
              <a:gd name="connsiteY15" fmla="*/ 2507986 h 2818728"/>
              <a:gd name="connsiteX16" fmla="*/ 1264826 w 1278035"/>
              <a:gd name="connsiteY16" fmla="*/ 228182 h 2818728"/>
              <a:gd name="connsiteX0" fmla="*/ 1264826 w 1278035"/>
              <a:gd name="connsiteY0" fmla="*/ 202698 h 2873781"/>
              <a:gd name="connsiteX1" fmla="*/ 1147118 w 1278035"/>
              <a:gd name="connsiteY1" fmla="*/ 128357 h 2873781"/>
              <a:gd name="connsiteX2" fmla="*/ 719655 w 1278035"/>
              <a:gd name="connsiteY2" fmla="*/ 221283 h 2873781"/>
              <a:gd name="connsiteX3" fmla="*/ 385118 w 1278035"/>
              <a:gd name="connsiteY3" fmla="*/ 568210 h 2873781"/>
              <a:gd name="connsiteX4" fmla="*/ 242631 w 1278035"/>
              <a:gd name="connsiteY4" fmla="*/ 772649 h 2873781"/>
              <a:gd name="connsiteX5" fmla="*/ 230240 w 1278035"/>
              <a:gd name="connsiteY5" fmla="*/ 964698 h 2873781"/>
              <a:gd name="connsiteX6" fmla="*/ 106338 w 1278035"/>
              <a:gd name="connsiteY6" fmla="*/ 1107186 h 2873781"/>
              <a:gd name="connsiteX7" fmla="*/ 93948 w 1278035"/>
              <a:gd name="connsiteY7" fmla="*/ 1447917 h 2873781"/>
              <a:gd name="connsiteX8" fmla="*/ 1021 w 1278035"/>
              <a:gd name="connsiteY8" fmla="*/ 1770064 h 2873781"/>
              <a:gd name="connsiteX9" fmla="*/ 162094 w 1278035"/>
              <a:gd name="connsiteY9" fmla="*/ 2005478 h 2873781"/>
              <a:gd name="connsiteX10" fmla="*/ 81557 w 1278035"/>
              <a:gd name="connsiteY10" fmla="*/ 2024064 h 2873781"/>
              <a:gd name="connsiteX11" fmla="*/ 174484 w 1278035"/>
              <a:gd name="connsiteY11" fmla="*/ 2309039 h 2873781"/>
              <a:gd name="connsiteX12" fmla="*/ 447070 w 1278035"/>
              <a:gd name="connsiteY12" fmla="*/ 2525869 h 2873781"/>
              <a:gd name="connsiteX13" fmla="*/ 849753 w 1278035"/>
              <a:gd name="connsiteY13" fmla="*/ 2866600 h 2873781"/>
              <a:gd name="connsiteX14" fmla="*/ 1171899 w 1278035"/>
              <a:gd name="connsiteY14" fmla="*/ 2742698 h 2873781"/>
              <a:gd name="connsiteX15" fmla="*/ 1264826 w 1278035"/>
              <a:gd name="connsiteY15" fmla="*/ 2563039 h 2873781"/>
              <a:gd name="connsiteX16" fmla="*/ 1264826 w 1278035"/>
              <a:gd name="connsiteY16" fmla="*/ 202698 h 2873781"/>
              <a:gd name="connsiteX0" fmla="*/ 1264826 w 1278035"/>
              <a:gd name="connsiteY0" fmla="*/ 201037 h 2872120"/>
              <a:gd name="connsiteX1" fmla="*/ 1147118 w 1278035"/>
              <a:gd name="connsiteY1" fmla="*/ 126696 h 2872120"/>
              <a:gd name="connsiteX2" fmla="*/ 719655 w 1278035"/>
              <a:gd name="connsiteY2" fmla="*/ 219622 h 2872120"/>
              <a:gd name="connsiteX3" fmla="*/ 385118 w 1278035"/>
              <a:gd name="connsiteY3" fmla="*/ 566549 h 2872120"/>
              <a:gd name="connsiteX4" fmla="*/ 242631 w 1278035"/>
              <a:gd name="connsiteY4" fmla="*/ 770988 h 2872120"/>
              <a:gd name="connsiteX5" fmla="*/ 230240 w 1278035"/>
              <a:gd name="connsiteY5" fmla="*/ 963037 h 2872120"/>
              <a:gd name="connsiteX6" fmla="*/ 106338 w 1278035"/>
              <a:gd name="connsiteY6" fmla="*/ 1105525 h 2872120"/>
              <a:gd name="connsiteX7" fmla="*/ 93948 w 1278035"/>
              <a:gd name="connsiteY7" fmla="*/ 1446256 h 2872120"/>
              <a:gd name="connsiteX8" fmla="*/ 1021 w 1278035"/>
              <a:gd name="connsiteY8" fmla="*/ 1768403 h 2872120"/>
              <a:gd name="connsiteX9" fmla="*/ 162094 w 1278035"/>
              <a:gd name="connsiteY9" fmla="*/ 2003817 h 2872120"/>
              <a:gd name="connsiteX10" fmla="*/ 81557 w 1278035"/>
              <a:gd name="connsiteY10" fmla="*/ 2022403 h 2872120"/>
              <a:gd name="connsiteX11" fmla="*/ 174484 w 1278035"/>
              <a:gd name="connsiteY11" fmla="*/ 2307378 h 2872120"/>
              <a:gd name="connsiteX12" fmla="*/ 447070 w 1278035"/>
              <a:gd name="connsiteY12" fmla="*/ 2524208 h 2872120"/>
              <a:gd name="connsiteX13" fmla="*/ 849753 w 1278035"/>
              <a:gd name="connsiteY13" fmla="*/ 2864939 h 2872120"/>
              <a:gd name="connsiteX14" fmla="*/ 1171899 w 1278035"/>
              <a:gd name="connsiteY14" fmla="*/ 2741037 h 2872120"/>
              <a:gd name="connsiteX15" fmla="*/ 1264826 w 1278035"/>
              <a:gd name="connsiteY15" fmla="*/ 2561378 h 2872120"/>
              <a:gd name="connsiteX16" fmla="*/ 1264826 w 1278035"/>
              <a:gd name="connsiteY16" fmla="*/ 201037 h 2872120"/>
              <a:gd name="connsiteX0" fmla="*/ 1264826 w 1273609"/>
              <a:gd name="connsiteY0" fmla="*/ 74615 h 2745698"/>
              <a:gd name="connsiteX1" fmla="*/ 1147118 w 1273609"/>
              <a:gd name="connsiteY1" fmla="*/ 274 h 2745698"/>
              <a:gd name="connsiteX2" fmla="*/ 719655 w 1273609"/>
              <a:gd name="connsiteY2" fmla="*/ 93200 h 2745698"/>
              <a:gd name="connsiteX3" fmla="*/ 385118 w 1273609"/>
              <a:gd name="connsiteY3" fmla="*/ 440127 h 2745698"/>
              <a:gd name="connsiteX4" fmla="*/ 242631 w 1273609"/>
              <a:gd name="connsiteY4" fmla="*/ 644566 h 2745698"/>
              <a:gd name="connsiteX5" fmla="*/ 230240 w 1273609"/>
              <a:gd name="connsiteY5" fmla="*/ 836615 h 2745698"/>
              <a:gd name="connsiteX6" fmla="*/ 106338 w 1273609"/>
              <a:gd name="connsiteY6" fmla="*/ 979103 h 2745698"/>
              <a:gd name="connsiteX7" fmla="*/ 93948 w 1273609"/>
              <a:gd name="connsiteY7" fmla="*/ 1319834 h 2745698"/>
              <a:gd name="connsiteX8" fmla="*/ 1021 w 1273609"/>
              <a:gd name="connsiteY8" fmla="*/ 1641981 h 2745698"/>
              <a:gd name="connsiteX9" fmla="*/ 162094 w 1273609"/>
              <a:gd name="connsiteY9" fmla="*/ 1877395 h 2745698"/>
              <a:gd name="connsiteX10" fmla="*/ 81557 w 1273609"/>
              <a:gd name="connsiteY10" fmla="*/ 1895981 h 2745698"/>
              <a:gd name="connsiteX11" fmla="*/ 174484 w 1273609"/>
              <a:gd name="connsiteY11" fmla="*/ 2180956 h 2745698"/>
              <a:gd name="connsiteX12" fmla="*/ 447070 w 1273609"/>
              <a:gd name="connsiteY12" fmla="*/ 2397786 h 2745698"/>
              <a:gd name="connsiteX13" fmla="*/ 849753 w 1273609"/>
              <a:gd name="connsiteY13" fmla="*/ 2738517 h 2745698"/>
              <a:gd name="connsiteX14" fmla="*/ 1171899 w 1273609"/>
              <a:gd name="connsiteY14" fmla="*/ 2614615 h 2745698"/>
              <a:gd name="connsiteX15" fmla="*/ 1264826 w 1273609"/>
              <a:gd name="connsiteY15" fmla="*/ 2434956 h 2745698"/>
              <a:gd name="connsiteX16" fmla="*/ 1264826 w 1273609"/>
              <a:gd name="connsiteY16" fmla="*/ 74615 h 2745698"/>
              <a:gd name="connsiteX0" fmla="*/ 1264826 w 1283146"/>
              <a:gd name="connsiteY0" fmla="*/ 201036 h 2872119"/>
              <a:gd name="connsiteX1" fmla="*/ 1072777 w 1283146"/>
              <a:gd name="connsiteY1" fmla="*/ 126695 h 2872119"/>
              <a:gd name="connsiteX2" fmla="*/ 719655 w 1283146"/>
              <a:gd name="connsiteY2" fmla="*/ 219621 h 2872119"/>
              <a:gd name="connsiteX3" fmla="*/ 385118 w 1283146"/>
              <a:gd name="connsiteY3" fmla="*/ 566548 h 2872119"/>
              <a:gd name="connsiteX4" fmla="*/ 242631 w 1283146"/>
              <a:gd name="connsiteY4" fmla="*/ 770987 h 2872119"/>
              <a:gd name="connsiteX5" fmla="*/ 230240 w 1283146"/>
              <a:gd name="connsiteY5" fmla="*/ 963036 h 2872119"/>
              <a:gd name="connsiteX6" fmla="*/ 106338 w 1283146"/>
              <a:gd name="connsiteY6" fmla="*/ 1105524 h 2872119"/>
              <a:gd name="connsiteX7" fmla="*/ 93948 w 1283146"/>
              <a:gd name="connsiteY7" fmla="*/ 1446255 h 2872119"/>
              <a:gd name="connsiteX8" fmla="*/ 1021 w 1283146"/>
              <a:gd name="connsiteY8" fmla="*/ 1768402 h 2872119"/>
              <a:gd name="connsiteX9" fmla="*/ 162094 w 1283146"/>
              <a:gd name="connsiteY9" fmla="*/ 2003816 h 2872119"/>
              <a:gd name="connsiteX10" fmla="*/ 81557 w 1283146"/>
              <a:gd name="connsiteY10" fmla="*/ 2022402 h 2872119"/>
              <a:gd name="connsiteX11" fmla="*/ 174484 w 1283146"/>
              <a:gd name="connsiteY11" fmla="*/ 2307377 h 2872119"/>
              <a:gd name="connsiteX12" fmla="*/ 447070 w 1283146"/>
              <a:gd name="connsiteY12" fmla="*/ 2524207 h 2872119"/>
              <a:gd name="connsiteX13" fmla="*/ 849753 w 1283146"/>
              <a:gd name="connsiteY13" fmla="*/ 2864938 h 2872119"/>
              <a:gd name="connsiteX14" fmla="*/ 1171899 w 1283146"/>
              <a:gd name="connsiteY14" fmla="*/ 2741036 h 2872119"/>
              <a:gd name="connsiteX15" fmla="*/ 1264826 w 1283146"/>
              <a:gd name="connsiteY15" fmla="*/ 2561377 h 2872119"/>
              <a:gd name="connsiteX16" fmla="*/ 1264826 w 1283146"/>
              <a:gd name="connsiteY16" fmla="*/ 201036 h 2872119"/>
              <a:gd name="connsiteX0" fmla="*/ 1264826 w 1271944"/>
              <a:gd name="connsiteY0" fmla="*/ 74615 h 2745698"/>
              <a:gd name="connsiteX1" fmla="*/ 1072777 w 1271944"/>
              <a:gd name="connsiteY1" fmla="*/ 274 h 2745698"/>
              <a:gd name="connsiteX2" fmla="*/ 719655 w 1271944"/>
              <a:gd name="connsiteY2" fmla="*/ 93200 h 2745698"/>
              <a:gd name="connsiteX3" fmla="*/ 385118 w 1271944"/>
              <a:gd name="connsiteY3" fmla="*/ 440127 h 2745698"/>
              <a:gd name="connsiteX4" fmla="*/ 242631 w 1271944"/>
              <a:gd name="connsiteY4" fmla="*/ 644566 h 2745698"/>
              <a:gd name="connsiteX5" fmla="*/ 230240 w 1271944"/>
              <a:gd name="connsiteY5" fmla="*/ 836615 h 2745698"/>
              <a:gd name="connsiteX6" fmla="*/ 106338 w 1271944"/>
              <a:gd name="connsiteY6" fmla="*/ 979103 h 2745698"/>
              <a:gd name="connsiteX7" fmla="*/ 93948 w 1271944"/>
              <a:gd name="connsiteY7" fmla="*/ 1319834 h 2745698"/>
              <a:gd name="connsiteX8" fmla="*/ 1021 w 1271944"/>
              <a:gd name="connsiteY8" fmla="*/ 1641981 h 2745698"/>
              <a:gd name="connsiteX9" fmla="*/ 162094 w 1271944"/>
              <a:gd name="connsiteY9" fmla="*/ 1877395 h 2745698"/>
              <a:gd name="connsiteX10" fmla="*/ 81557 w 1271944"/>
              <a:gd name="connsiteY10" fmla="*/ 1895981 h 2745698"/>
              <a:gd name="connsiteX11" fmla="*/ 174484 w 1271944"/>
              <a:gd name="connsiteY11" fmla="*/ 2180956 h 2745698"/>
              <a:gd name="connsiteX12" fmla="*/ 447070 w 1271944"/>
              <a:gd name="connsiteY12" fmla="*/ 2397786 h 2745698"/>
              <a:gd name="connsiteX13" fmla="*/ 849753 w 1271944"/>
              <a:gd name="connsiteY13" fmla="*/ 2738517 h 2745698"/>
              <a:gd name="connsiteX14" fmla="*/ 1171899 w 1271944"/>
              <a:gd name="connsiteY14" fmla="*/ 2614615 h 2745698"/>
              <a:gd name="connsiteX15" fmla="*/ 1264826 w 1271944"/>
              <a:gd name="connsiteY15" fmla="*/ 2434956 h 2745698"/>
              <a:gd name="connsiteX16" fmla="*/ 1264826 w 1271944"/>
              <a:gd name="connsiteY16" fmla="*/ 74615 h 2745698"/>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826 w 1271944"/>
              <a:gd name="connsiteY0" fmla="*/ 78933 h 2750016"/>
              <a:gd name="connsiteX1" fmla="*/ 1072777 w 1271944"/>
              <a:gd name="connsiteY1" fmla="*/ 4592 h 2750016"/>
              <a:gd name="connsiteX2" fmla="*/ 719655 w 1271944"/>
              <a:gd name="connsiteY2" fmla="*/ 97518 h 2750016"/>
              <a:gd name="connsiteX3" fmla="*/ 385118 w 1271944"/>
              <a:gd name="connsiteY3" fmla="*/ 444445 h 2750016"/>
              <a:gd name="connsiteX4" fmla="*/ 242631 w 1271944"/>
              <a:gd name="connsiteY4" fmla="*/ 648884 h 2750016"/>
              <a:gd name="connsiteX5" fmla="*/ 230240 w 1271944"/>
              <a:gd name="connsiteY5" fmla="*/ 840933 h 2750016"/>
              <a:gd name="connsiteX6" fmla="*/ 106338 w 1271944"/>
              <a:gd name="connsiteY6" fmla="*/ 983421 h 2750016"/>
              <a:gd name="connsiteX7" fmla="*/ 93948 w 1271944"/>
              <a:gd name="connsiteY7" fmla="*/ 1324152 h 2750016"/>
              <a:gd name="connsiteX8" fmla="*/ 1021 w 1271944"/>
              <a:gd name="connsiteY8" fmla="*/ 1646299 h 2750016"/>
              <a:gd name="connsiteX9" fmla="*/ 162094 w 1271944"/>
              <a:gd name="connsiteY9" fmla="*/ 1881713 h 2750016"/>
              <a:gd name="connsiteX10" fmla="*/ 81557 w 1271944"/>
              <a:gd name="connsiteY10" fmla="*/ 1900299 h 2750016"/>
              <a:gd name="connsiteX11" fmla="*/ 174484 w 1271944"/>
              <a:gd name="connsiteY11" fmla="*/ 2185274 h 2750016"/>
              <a:gd name="connsiteX12" fmla="*/ 447070 w 1271944"/>
              <a:gd name="connsiteY12" fmla="*/ 2402104 h 2750016"/>
              <a:gd name="connsiteX13" fmla="*/ 849753 w 1271944"/>
              <a:gd name="connsiteY13" fmla="*/ 2742835 h 2750016"/>
              <a:gd name="connsiteX14" fmla="*/ 1171899 w 1271944"/>
              <a:gd name="connsiteY14" fmla="*/ 2618933 h 2750016"/>
              <a:gd name="connsiteX15" fmla="*/ 1264826 w 1271944"/>
              <a:gd name="connsiteY15" fmla="*/ 2439274 h 2750016"/>
              <a:gd name="connsiteX16" fmla="*/ 1264826 w 1271944"/>
              <a:gd name="connsiteY16" fmla="*/ 78933 h 2750016"/>
              <a:gd name="connsiteX0" fmla="*/ 1264785 w 1271903"/>
              <a:gd name="connsiteY0" fmla="*/ 78933 h 2750016"/>
              <a:gd name="connsiteX1" fmla="*/ 1072736 w 1271903"/>
              <a:gd name="connsiteY1" fmla="*/ 4592 h 2750016"/>
              <a:gd name="connsiteX2" fmla="*/ 719614 w 1271903"/>
              <a:gd name="connsiteY2" fmla="*/ 97518 h 2750016"/>
              <a:gd name="connsiteX3" fmla="*/ 385077 w 1271903"/>
              <a:gd name="connsiteY3" fmla="*/ 444445 h 2750016"/>
              <a:gd name="connsiteX4" fmla="*/ 242590 w 1271903"/>
              <a:gd name="connsiteY4" fmla="*/ 648884 h 2750016"/>
              <a:gd name="connsiteX5" fmla="*/ 230199 w 1271903"/>
              <a:gd name="connsiteY5" fmla="*/ 840933 h 2750016"/>
              <a:gd name="connsiteX6" fmla="*/ 81516 w 1271903"/>
              <a:gd name="connsiteY6" fmla="*/ 1045372 h 2750016"/>
              <a:gd name="connsiteX7" fmla="*/ 93907 w 1271903"/>
              <a:gd name="connsiteY7" fmla="*/ 1324152 h 2750016"/>
              <a:gd name="connsiteX8" fmla="*/ 980 w 1271903"/>
              <a:gd name="connsiteY8" fmla="*/ 1646299 h 2750016"/>
              <a:gd name="connsiteX9" fmla="*/ 162053 w 1271903"/>
              <a:gd name="connsiteY9" fmla="*/ 1881713 h 2750016"/>
              <a:gd name="connsiteX10" fmla="*/ 81516 w 1271903"/>
              <a:gd name="connsiteY10" fmla="*/ 1900299 h 2750016"/>
              <a:gd name="connsiteX11" fmla="*/ 174443 w 1271903"/>
              <a:gd name="connsiteY11" fmla="*/ 2185274 h 2750016"/>
              <a:gd name="connsiteX12" fmla="*/ 447029 w 1271903"/>
              <a:gd name="connsiteY12" fmla="*/ 2402104 h 2750016"/>
              <a:gd name="connsiteX13" fmla="*/ 849712 w 1271903"/>
              <a:gd name="connsiteY13" fmla="*/ 2742835 h 2750016"/>
              <a:gd name="connsiteX14" fmla="*/ 1171858 w 1271903"/>
              <a:gd name="connsiteY14" fmla="*/ 2618933 h 2750016"/>
              <a:gd name="connsiteX15" fmla="*/ 1264785 w 1271903"/>
              <a:gd name="connsiteY15" fmla="*/ 2439274 h 2750016"/>
              <a:gd name="connsiteX16" fmla="*/ 1264785 w 1271903"/>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42438 w 1271751"/>
              <a:gd name="connsiteY4" fmla="*/ 648884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54829 w 1271751"/>
              <a:gd name="connsiteY4" fmla="*/ 593128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4633 w 1271751"/>
              <a:gd name="connsiteY0" fmla="*/ 78933 h 2750016"/>
              <a:gd name="connsiteX1" fmla="*/ 1072584 w 1271751"/>
              <a:gd name="connsiteY1" fmla="*/ 4592 h 2750016"/>
              <a:gd name="connsiteX2" fmla="*/ 719462 w 1271751"/>
              <a:gd name="connsiteY2" fmla="*/ 97518 h 2750016"/>
              <a:gd name="connsiteX3" fmla="*/ 384925 w 1271751"/>
              <a:gd name="connsiteY3" fmla="*/ 444445 h 2750016"/>
              <a:gd name="connsiteX4" fmla="*/ 254829 w 1271751"/>
              <a:gd name="connsiteY4" fmla="*/ 593128 h 2750016"/>
              <a:gd name="connsiteX5" fmla="*/ 230047 w 1271751"/>
              <a:gd name="connsiteY5" fmla="*/ 840933 h 2750016"/>
              <a:gd name="connsiteX6" fmla="*/ 81364 w 1271751"/>
              <a:gd name="connsiteY6" fmla="*/ 1045372 h 2750016"/>
              <a:gd name="connsiteX7" fmla="*/ 93755 w 1271751"/>
              <a:gd name="connsiteY7" fmla="*/ 1324152 h 2750016"/>
              <a:gd name="connsiteX8" fmla="*/ 828 w 1271751"/>
              <a:gd name="connsiteY8" fmla="*/ 1646299 h 2750016"/>
              <a:gd name="connsiteX9" fmla="*/ 161901 w 1271751"/>
              <a:gd name="connsiteY9" fmla="*/ 1881713 h 2750016"/>
              <a:gd name="connsiteX10" fmla="*/ 81364 w 1271751"/>
              <a:gd name="connsiteY10" fmla="*/ 1900299 h 2750016"/>
              <a:gd name="connsiteX11" fmla="*/ 174291 w 1271751"/>
              <a:gd name="connsiteY11" fmla="*/ 2185274 h 2750016"/>
              <a:gd name="connsiteX12" fmla="*/ 446877 w 1271751"/>
              <a:gd name="connsiteY12" fmla="*/ 2402104 h 2750016"/>
              <a:gd name="connsiteX13" fmla="*/ 849560 w 1271751"/>
              <a:gd name="connsiteY13" fmla="*/ 2742835 h 2750016"/>
              <a:gd name="connsiteX14" fmla="*/ 1171706 w 1271751"/>
              <a:gd name="connsiteY14" fmla="*/ 2618933 h 2750016"/>
              <a:gd name="connsiteX15" fmla="*/ 1264633 w 1271751"/>
              <a:gd name="connsiteY15" fmla="*/ 2439274 h 2750016"/>
              <a:gd name="connsiteX16" fmla="*/ 1264633 w 1271751"/>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82351 w 1272738"/>
              <a:gd name="connsiteY10" fmla="*/ 1900299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175278 w 1272738"/>
              <a:gd name="connsiteY11" fmla="*/ 218527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94741 w 1272738"/>
              <a:gd name="connsiteY10" fmla="*/ 2024202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113326 w 1272738"/>
              <a:gd name="connsiteY10" fmla="*/ 2098543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5620 w 1272738"/>
              <a:gd name="connsiteY0" fmla="*/ 78933 h 2750016"/>
              <a:gd name="connsiteX1" fmla="*/ 1073571 w 1272738"/>
              <a:gd name="connsiteY1" fmla="*/ 4592 h 2750016"/>
              <a:gd name="connsiteX2" fmla="*/ 720449 w 1272738"/>
              <a:gd name="connsiteY2" fmla="*/ 97518 h 2750016"/>
              <a:gd name="connsiteX3" fmla="*/ 385912 w 1272738"/>
              <a:gd name="connsiteY3" fmla="*/ 444445 h 2750016"/>
              <a:gd name="connsiteX4" fmla="*/ 255816 w 1272738"/>
              <a:gd name="connsiteY4" fmla="*/ 593128 h 2750016"/>
              <a:gd name="connsiteX5" fmla="*/ 231034 w 1272738"/>
              <a:gd name="connsiteY5" fmla="*/ 840933 h 2750016"/>
              <a:gd name="connsiteX6" fmla="*/ 82351 w 1272738"/>
              <a:gd name="connsiteY6" fmla="*/ 1045372 h 2750016"/>
              <a:gd name="connsiteX7" fmla="*/ 94742 w 1272738"/>
              <a:gd name="connsiteY7" fmla="*/ 1324152 h 2750016"/>
              <a:gd name="connsiteX8" fmla="*/ 1815 w 1272738"/>
              <a:gd name="connsiteY8" fmla="*/ 1646299 h 2750016"/>
              <a:gd name="connsiteX9" fmla="*/ 162888 w 1272738"/>
              <a:gd name="connsiteY9" fmla="*/ 1881713 h 2750016"/>
              <a:gd name="connsiteX10" fmla="*/ 206253 w 1272738"/>
              <a:gd name="connsiteY10" fmla="*/ 2098543 h 2750016"/>
              <a:gd name="connsiteX11" fmla="*/ 280596 w 1272738"/>
              <a:gd name="connsiteY11" fmla="*/ 2222444 h 2750016"/>
              <a:gd name="connsiteX12" fmla="*/ 447864 w 1272738"/>
              <a:gd name="connsiteY12" fmla="*/ 2402104 h 2750016"/>
              <a:gd name="connsiteX13" fmla="*/ 850547 w 1272738"/>
              <a:gd name="connsiteY13" fmla="*/ 2742835 h 2750016"/>
              <a:gd name="connsiteX14" fmla="*/ 1172693 w 1272738"/>
              <a:gd name="connsiteY14" fmla="*/ 2618933 h 2750016"/>
              <a:gd name="connsiteX15" fmla="*/ 1265620 w 1272738"/>
              <a:gd name="connsiteY15" fmla="*/ 2439274 h 2750016"/>
              <a:gd name="connsiteX16" fmla="*/ 1265620 w 1272738"/>
              <a:gd name="connsiteY16" fmla="*/ 78933 h 2750016"/>
              <a:gd name="connsiteX0" fmla="*/ 1263820 w 1270938"/>
              <a:gd name="connsiteY0" fmla="*/ 78933 h 2750016"/>
              <a:gd name="connsiteX1" fmla="*/ 1071771 w 1270938"/>
              <a:gd name="connsiteY1" fmla="*/ 4592 h 2750016"/>
              <a:gd name="connsiteX2" fmla="*/ 718649 w 1270938"/>
              <a:gd name="connsiteY2" fmla="*/ 97518 h 2750016"/>
              <a:gd name="connsiteX3" fmla="*/ 384112 w 1270938"/>
              <a:gd name="connsiteY3" fmla="*/ 444445 h 2750016"/>
              <a:gd name="connsiteX4" fmla="*/ 254016 w 1270938"/>
              <a:gd name="connsiteY4" fmla="*/ 593128 h 2750016"/>
              <a:gd name="connsiteX5" fmla="*/ 229234 w 1270938"/>
              <a:gd name="connsiteY5" fmla="*/ 840933 h 2750016"/>
              <a:gd name="connsiteX6" fmla="*/ 80551 w 1270938"/>
              <a:gd name="connsiteY6" fmla="*/ 1045372 h 2750016"/>
              <a:gd name="connsiteX7" fmla="*/ 92942 w 1270938"/>
              <a:gd name="connsiteY7" fmla="*/ 1324152 h 2750016"/>
              <a:gd name="connsiteX8" fmla="*/ 15 w 1270938"/>
              <a:gd name="connsiteY8" fmla="*/ 1646299 h 2750016"/>
              <a:gd name="connsiteX9" fmla="*/ 86746 w 1270938"/>
              <a:gd name="connsiteY9" fmla="*/ 1863128 h 2750016"/>
              <a:gd name="connsiteX10" fmla="*/ 204453 w 1270938"/>
              <a:gd name="connsiteY10" fmla="*/ 2098543 h 2750016"/>
              <a:gd name="connsiteX11" fmla="*/ 278796 w 1270938"/>
              <a:gd name="connsiteY11" fmla="*/ 2222444 h 2750016"/>
              <a:gd name="connsiteX12" fmla="*/ 446064 w 1270938"/>
              <a:gd name="connsiteY12" fmla="*/ 2402104 h 2750016"/>
              <a:gd name="connsiteX13" fmla="*/ 848747 w 1270938"/>
              <a:gd name="connsiteY13" fmla="*/ 2742835 h 2750016"/>
              <a:gd name="connsiteX14" fmla="*/ 1170893 w 1270938"/>
              <a:gd name="connsiteY14" fmla="*/ 2618933 h 2750016"/>
              <a:gd name="connsiteX15" fmla="*/ 1263820 w 1270938"/>
              <a:gd name="connsiteY15" fmla="*/ 2439274 h 2750016"/>
              <a:gd name="connsiteX16" fmla="*/ 1263820 w 1270938"/>
              <a:gd name="connsiteY16" fmla="*/ 78933 h 2750016"/>
              <a:gd name="connsiteX0" fmla="*/ 1263818 w 1270936"/>
              <a:gd name="connsiteY0" fmla="*/ 78933 h 2750016"/>
              <a:gd name="connsiteX1" fmla="*/ 1071769 w 1270936"/>
              <a:gd name="connsiteY1" fmla="*/ 4592 h 2750016"/>
              <a:gd name="connsiteX2" fmla="*/ 718647 w 1270936"/>
              <a:gd name="connsiteY2" fmla="*/ 97518 h 2750016"/>
              <a:gd name="connsiteX3" fmla="*/ 384110 w 1270936"/>
              <a:gd name="connsiteY3" fmla="*/ 444445 h 2750016"/>
              <a:gd name="connsiteX4" fmla="*/ 254014 w 1270936"/>
              <a:gd name="connsiteY4" fmla="*/ 593128 h 2750016"/>
              <a:gd name="connsiteX5" fmla="*/ 229232 w 1270936"/>
              <a:gd name="connsiteY5" fmla="*/ 840933 h 2750016"/>
              <a:gd name="connsiteX6" fmla="*/ 80549 w 1270936"/>
              <a:gd name="connsiteY6" fmla="*/ 1045372 h 2750016"/>
              <a:gd name="connsiteX7" fmla="*/ 92940 w 1270936"/>
              <a:gd name="connsiteY7" fmla="*/ 1324152 h 2750016"/>
              <a:gd name="connsiteX8" fmla="*/ 13 w 1270936"/>
              <a:gd name="connsiteY8" fmla="*/ 1646299 h 2750016"/>
              <a:gd name="connsiteX9" fmla="*/ 86744 w 1270936"/>
              <a:gd name="connsiteY9" fmla="*/ 1863128 h 2750016"/>
              <a:gd name="connsiteX10" fmla="*/ 136304 w 1270936"/>
              <a:gd name="connsiteY10" fmla="*/ 2086152 h 2750016"/>
              <a:gd name="connsiteX11" fmla="*/ 278794 w 1270936"/>
              <a:gd name="connsiteY11" fmla="*/ 2222444 h 2750016"/>
              <a:gd name="connsiteX12" fmla="*/ 446062 w 1270936"/>
              <a:gd name="connsiteY12" fmla="*/ 2402104 h 2750016"/>
              <a:gd name="connsiteX13" fmla="*/ 848745 w 1270936"/>
              <a:gd name="connsiteY13" fmla="*/ 2742835 h 2750016"/>
              <a:gd name="connsiteX14" fmla="*/ 1170891 w 1270936"/>
              <a:gd name="connsiteY14" fmla="*/ 2618933 h 2750016"/>
              <a:gd name="connsiteX15" fmla="*/ 1263818 w 1270936"/>
              <a:gd name="connsiteY15" fmla="*/ 2439274 h 2750016"/>
              <a:gd name="connsiteX16" fmla="*/ 1263818 w 1270936"/>
              <a:gd name="connsiteY16" fmla="*/ 78933 h 2750016"/>
              <a:gd name="connsiteX0" fmla="*/ 1263817 w 1270935"/>
              <a:gd name="connsiteY0" fmla="*/ 78933 h 2750016"/>
              <a:gd name="connsiteX1" fmla="*/ 1071768 w 1270935"/>
              <a:gd name="connsiteY1" fmla="*/ 4592 h 2750016"/>
              <a:gd name="connsiteX2" fmla="*/ 718646 w 1270935"/>
              <a:gd name="connsiteY2" fmla="*/ 97518 h 2750016"/>
              <a:gd name="connsiteX3" fmla="*/ 384109 w 1270935"/>
              <a:gd name="connsiteY3" fmla="*/ 444445 h 2750016"/>
              <a:gd name="connsiteX4" fmla="*/ 254013 w 1270935"/>
              <a:gd name="connsiteY4" fmla="*/ 593128 h 2750016"/>
              <a:gd name="connsiteX5" fmla="*/ 229231 w 1270935"/>
              <a:gd name="connsiteY5" fmla="*/ 840933 h 2750016"/>
              <a:gd name="connsiteX6" fmla="*/ 80548 w 1270935"/>
              <a:gd name="connsiteY6" fmla="*/ 1045372 h 2750016"/>
              <a:gd name="connsiteX7" fmla="*/ 92939 w 1270935"/>
              <a:gd name="connsiteY7" fmla="*/ 1324152 h 2750016"/>
              <a:gd name="connsiteX8" fmla="*/ 12 w 1270935"/>
              <a:gd name="connsiteY8" fmla="*/ 1646299 h 2750016"/>
              <a:gd name="connsiteX9" fmla="*/ 86743 w 1270935"/>
              <a:gd name="connsiteY9" fmla="*/ 1863128 h 2750016"/>
              <a:gd name="connsiteX10" fmla="*/ 111523 w 1270935"/>
              <a:gd name="connsiteY10" fmla="*/ 2086152 h 2750016"/>
              <a:gd name="connsiteX11" fmla="*/ 278793 w 1270935"/>
              <a:gd name="connsiteY11" fmla="*/ 2222444 h 2750016"/>
              <a:gd name="connsiteX12" fmla="*/ 446061 w 1270935"/>
              <a:gd name="connsiteY12" fmla="*/ 2402104 h 2750016"/>
              <a:gd name="connsiteX13" fmla="*/ 848744 w 1270935"/>
              <a:gd name="connsiteY13" fmla="*/ 2742835 h 2750016"/>
              <a:gd name="connsiteX14" fmla="*/ 1170890 w 1270935"/>
              <a:gd name="connsiteY14" fmla="*/ 2618933 h 2750016"/>
              <a:gd name="connsiteX15" fmla="*/ 1263817 w 1270935"/>
              <a:gd name="connsiteY15" fmla="*/ 2439274 h 2750016"/>
              <a:gd name="connsiteX16" fmla="*/ 1263817 w 1270935"/>
              <a:gd name="connsiteY16" fmla="*/ 78933 h 2750016"/>
              <a:gd name="connsiteX0" fmla="*/ 1263817 w 1270935"/>
              <a:gd name="connsiteY0" fmla="*/ 78933 h 2750016"/>
              <a:gd name="connsiteX1" fmla="*/ 1071768 w 1270935"/>
              <a:gd name="connsiteY1" fmla="*/ 4592 h 2750016"/>
              <a:gd name="connsiteX2" fmla="*/ 718646 w 1270935"/>
              <a:gd name="connsiteY2" fmla="*/ 97518 h 2750016"/>
              <a:gd name="connsiteX3" fmla="*/ 384109 w 1270935"/>
              <a:gd name="connsiteY3" fmla="*/ 444445 h 2750016"/>
              <a:gd name="connsiteX4" fmla="*/ 254013 w 1270935"/>
              <a:gd name="connsiteY4" fmla="*/ 593128 h 2750016"/>
              <a:gd name="connsiteX5" fmla="*/ 229231 w 1270935"/>
              <a:gd name="connsiteY5" fmla="*/ 840933 h 2750016"/>
              <a:gd name="connsiteX6" fmla="*/ 80548 w 1270935"/>
              <a:gd name="connsiteY6" fmla="*/ 1045372 h 2750016"/>
              <a:gd name="connsiteX7" fmla="*/ 92939 w 1270935"/>
              <a:gd name="connsiteY7" fmla="*/ 1324152 h 2750016"/>
              <a:gd name="connsiteX8" fmla="*/ 12 w 1270935"/>
              <a:gd name="connsiteY8" fmla="*/ 1646299 h 2750016"/>
              <a:gd name="connsiteX9" fmla="*/ 86743 w 1270935"/>
              <a:gd name="connsiteY9" fmla="*/ 1863128 h 2750016"/>
              <a:gd name="connsiteX10" fmla="*/ 111523 w 1270935"/>
              <a:gd name="connsiteY10" fmla="*/ 2086152 h 2750016"/>
              <a:gd name="connsiteX11" fmla="*/ 266403 w 1270935"/>
              <a:gd name="connsiteY11" fmla="*/ 2247225 h 2750016"/>
              <a:gd name="connsiteX12" fmla="*/ 446061 w 1270935"/>
              <a:gd name="connsiteY12" fmla="*/ 2402104 h 2750016"/>
              <a:gd name="connsiteX13" fmla="*/ 848744 w 1270935"/>
              <a:gd name="connsiteY13" fmla="*/ 2742835 h 2750016"/>
              <a:gd name="connsiteX14" fmla="*/ 1170890 w 1270935"/>
              <a:gd name="connsiteY14" fmla="*/ 2618933 h 2750016"/>
              <a:gd name="connsiteX15" fmla="*/ 1263817 w 1270935"/>
              <a:gd name="connsiteY15" fmla="*/ 2439274 h 2750016"/>
              <a:gd name="connsiteX16" fmla="*/ 1263817 w 1270935"/>
              <a:gd name="connsiteY16" fmla="*/ 78933 h 2750016"/>
              <a:gd name="connsiteX0" fmla="*/ 1263817 w 1270935"/>
              <a:gd name="connsiteY0" fmla="*/ 78933 h 2748184"/>
              <a:gd name="connsiteX1" fmla="*/ 1071768 w 1270935"/>
              <a:gd name="connsiteY1" fmla="*/ 4592 h 2748184"/>
              <a:gd name="connsiteX2" fmla="*/ 718646 w 1270935"/>
              <a:gd name="connsiteY2" fmla="*/ 97518 h 2748184"/>
              <a:gd name="connsiteX3" fmla="*/ 384109 w 1270935"/>
              <a:gd name="connsiteY3" fmla="*/ 444445 h 2748184"/>
              <a:gd name="connsiteX4" fmla="*/ 254013 w 1270935"/>
              <a:gd name="connsiteY4" fmla="*/ 593128 h 2748184"/>
              <a:gd name="connsiteX5" fmla="*/ 229231 w 1270935"/>
              <a:gd name="connsiteY5" fmla="*/ 840933 h 2748184"/>
              <a:gd name="connsiteX6" fmla="*/ 80548 w 1270935"/>
              <a:gd name="connsiteY6" fmla="*/ 1045372 h 2748184"/>
              <a:gd name="connsiteX7" fmla="*/ 92939 w 1270935"/>
              <a:gd name="connsiteY7" fmla="*/ 1324152 h 2748184"/>
              <a:gd name="connsiteX8" fmla="*/ 12 w 1270935"/>
              <a:gd name="connsiteY8" fmla="*/ 1646299 h 2748184"/>
              <a:gd name="connsiteX9" fmla="*/ 86743 w 1270935"/>
              <a:gd name="connsiteY9" fmla="*/ 1863128 h 2748184"/>
              <a:gd name="connsiteX10" fmla="*/ 111523 w 1270935"/>
              <a:gd name="connsiteY10" fmla="*/ 2086152 h 2748184"/>
              <a:gd name="connsiteX11" fmla="*/ 266403 w 1270935"/>
              <a:gd name="connsiteY11" fmla="*/ 2247225 h 2748184"/>
              <a:gd name="connsiteX12" fmla="*/ 508012 w 1270935"/>
              <a:gd name="connsiteY12" fmla="*/ 2439275 h 2748184"/>
              <a:gd name="connsiteX13" fmla="*/ 848744 w 1270935"/>
              <a:gd name="connsiteY13" fmla="*/ 2742835 h 2748184"/>
              <a:gd name="connsiteX14" fmla="*/ 1170890 w 1270935"/>
              <a:gd name="connsiteY14" fmla="*/ 2618933 h 2748184"/>
              <a:gd name="connsiteX15" fmla="*/ 1263817 w 1270935"/>
              <a:gd name="connsiteY15" fmla="*/ 2439274 h 2748184"/>
              <a:gd name="connsiteX16" fmla="*/ 1263817 w 1270935"/>
              <a:gd name="connsiteY16" fmla="*/ 78933 h 2748184"/>
              <a:gd name="connsiteX0" fmla="*/ 1263817 w 1270935"/>
              <a:gd name="connsiteY0" fmla="*/ 78933 h 2748184"/>
              <a:gd name="connsiteX1" fmla="*/ 1071768 w 1270935"/>
              <a:gd name="connsiteY1" fmla="*/ 4592 h 2748184"/>
              <a:gd name="connsiteX2" fmla="*/ 718646 w 1270935"/>
              <a:gd name="connsiteY2" fmla="*/ 97518 h 2748184"/>
              <a:gd name="connsiteX3" fmla="*/ 384109 w 1270935"/>
              <a:gd name="connsiteY3" fmla="*/ 444445 h 2748184"/>
              <a:gd name="connsiteX4" fmla="*/ 254013 w 1270935"/>
              <a:gd name="connsiteY4" fmla="*/ 593128 h 2748184"/>
              <a:gd name="connsiteX5" fmla="*/ 229231 w 1270935"/>
              <a:gd name="connsiteY5" fmla="*/ 840933 h 2748184"/>
              <a:gd name="connsiteX6" fmla="*/ 80548 w 1270935"/>
              <a:gd name="connsiteY6" fmla="*/ 1045372 h 2748184"/>
              <a:gd name="connsiteX7" fmla="*/ 92939 w 1270935"/>
              <a:gd name="connsiteY7" fmla="*/ 1324152 h 2748184"/>
              <a:gd name="connsiteX8" fmla="*/ 12 w 1270935"/>
              <a:gd name="connsiteY8" fmla="*/ 1646299 h 2748184"/>
              <a:gd name="connsiteX9" fmla="*/ 86743 w 1270935"/>
              <a:gd name="connsiteY9" fmla="*/ 1863128 h 2748184"/>
              <a:gd name="connsiteX10" fmla="*/ 111523 w 1270935"/>
              <a:gd name="connsiteY10" fmla="*/ 2086152 h 2748184"/>
              <a:gd name="connsiteX11" fmla="*/ 266403 w 1270935"/>
              <a:gd name="connsiteY11" fmla="*/ 2247225 h 2748184"/>
              <a:gd name="connsiteX12" fmla="*/ 508012 w 1270935"/>
              <a:gd name="connsiteY12" fmla="*/ 2439275 h 2748184"/>
              <a:gd name="connsiteX13" fmla="*/ 848744 w 1270935"/>
              <a:gd name="connsiteY13" fmla="*/ 2742835 h 2748184"/>
              <a:gd name="connsiteX14" fmla="*/ 1170890 w 1270935"/>
              <a:gd name="connsiteY14" fmla="*/ 2618933 h 2748184"/>
              <a:gd name="connsiteX15" fmla="*/ 1263817 w 1270935"/>
              <a:gd name="connsiteY15" fmla="*/ 2439274 h 2748184"/>
              <a:gd name="connsiteX16" fmla="*/ 1263817 w 1270935"/>
              <a:gd name="connsiteY16" fmla="*/ 78933 h 2748184"/>
              <a:gd name="connsiteX0" fmla="*/ 1263817 w 1264055"/>
              <a:gd name="connsiteY0" fmla="*/ 78933 h 2748184"/>
              <a:gd name="connsiteX1" fmla="*/ 1071768 w 1264055"/>
              <a:gd name="connsiteY1" fmla="*/ 4592 h 2748184"/>
              <a:gd name="connsiteX2" fmla="*/ 718646 w 1264055"/>
              <a:gd name="connsiteY2" fmla="*/ 97518 h 2748184"/>
              <a:gd name="connsiteX3" fmla="*/ 384109 w 1264055"/>
              <a:gd name="connsiteY3" fmla="*/ 444445 h 2748184"/>
              <a:gd name="connsiteX4" fmla="*/ 254013 w 1264055"/>
              <a:gd name="connsiteY4" fmla="*/ 593128 h 2748184"/>
              <a:gd name="connsiteX5" fmla="*/ 229231 w 1264055"/>
              <a:gd name="connsiteY5" fmla="*/ 840933 h 2748184"/>
              <a:gd name="connsiteX6" fmla="*/ 80548 w 1264055"/>
              <a:gd name="connsiteY6" fmla="*/ 1045372 h 2748184"/>
              <a:gd name="connsiteX7" fmla="*/ 92939 w 1264055"/>
              <a:gd name="connsiteY7" fmla="*/ 1324152 h 2748184"/>
              <a:gd name="connsiteX8" fmla="*/ 12 w 1264055"/>
              <a:gd name="connsiteY8" fmla="*/ 1646299 h 2748184"/>
              <a:gd name="connsiteX9" fmla="*/ 86743 w 1264055"/>
              <a:gd name="connsiteY9" fmla="*/ 1863128 h 2748184"/>
              <a:gd name="connsiteX10" fmla="*/ 111523 w 1264055"/>
              <a:gd name="connsiteY10" fmla="*/ 2086152 h 2748184"/>
              <a:gd name="connsiteX11" fmla="*/ 266403 w 1264055"/>
              <a:gd name="connsiteY11" fmla="*/ 2247225 h 2748184"/>
              <a:gd name="connsiteX12" fmla="*/ 508012 w 1264055"/>
              <a:gd name="connsiteY12" fmla="*/ 2439275 h 2748184"/>
              <a:gd name="connsiteX13" fmla="*/ 848744 w 1264055"/>
              <a:gd name="connsiteY13" fmla="*/ 2742835 h 2748184"/>
              <a:gd name="connsiteX14" fmla="*/ 1170890 w 1264055"/>
              <a:gd name="connsiteY14" fmla="*/ 2618933 h 2748184"/>
              <a:gd name="connsiteX15" fmla="*/ 1263817 w 1264055"/>
              <a:gd name="connsiteY15" fmla="*/ 2439274 h 2748184"/>
              <a:gd name="connsiteX16" fmla="*/ 1263817 w 1264055"/>
              <a:gd name="connsiteY16" fmla="*/ 78933 h 274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4055" h="2748184">
                <a:moveTo>
                  <a:pt x="1263817" y="78933"/>
                </a:moveTo>
                <a:cubicBezTo>
                  <a:pt x="1262785" y="69641"/>
                  <a:pt x="1082094" y="7690"/>
                  <a:pt x="1071768" y="4592"/>
                </a:cubicBezTo>
                <a:cubicBezTo>
                  <a:pt x="1061442" y="1494"/>
                  <a:pt x="1062476" y="-25352"/>
                  <a:pt x="718646" y="97518"/>
                </a:cubicBezTo>
                <a:cubicBezTo>
                  <a:pt x="374816" y="220388"/>
                  <a:pt x="461548" y="361843"/>
                  <a:pt x="384109" y="444445"/>
                </a:cubicBezTo>
                <a:cubicBezTo>
                  <a:pt x="306670" y="527047"/>
                  <a:pt x="310802" y="465097"/>
                  <a:pt x="254013" y="593128"/>
                </a:cubicBezTo>
                <a:cubicBezTo>
                  <a:pt x="197224" y="721159"/>
                  <a:pt x="258142" y="765559"/>
                  <a:pt x="229231" y="840933"/>
                </a:cubicBezTo>
                <a:cubicBezTo>
                  <a:pt x="200320" y="916307"/>
                  <a:pt x="121848" y="909079"/>
                  <a:pt x="80548" y="1045372"/>
                </a:cubicBezTo>
                <a:cubicBezTo>
                  <a:pt x="39248" y="1181665"/>
                  <a:pt x="87777" y="1323120"/>
                  <a:pt x="92939" y="1324152"/>
                </a:cubicBezTo>
                <a:cubicBezTo>
                  <a:pt x="98101" y="1325184"/>
                  <a:pt x="1045" y="1556470"/>
                  <a:pt x="12" y="1646299"/>
                </a:cubicBezTo>
                <a:cubicBezTo>
                  <a:pt x="-1021" y="1736128"/>
                  <a:pt x="68158" y="1789819"/>
                  <a:pt x="86743" y="1863128"/>
                </a:cubicBezTo>
                <a:cubicBezTo>
                  <a:pt x="105328" y="1936437"/>
                  <a:pt x="81580" y="2022136"/>
                  <a:pt x="111523" y="2086152"/>
                </a:cubicBezTo>
                <a:cubicBezTo>
                  <a:pt x="141466" y="2150168"/>
                  <a:pt x="200322" y="2188371"/>
                  <a:pt x="266403" y="2247225"/>
                </a:cubicBezTo>
                <a:cubicBezTo>
                  <a:pt x="332484" y="2306079"/>
                  <a:pt x="410955" y="2356673"/>
                  <a:pt x="508012" y="2439275"/>
                </a:cubicBezTo>
                <a:cubicBezTo>
                  <a:pt x="605069" y="2521877"/>
                  <a:pt x="570995" y="2712892"/>
                  <a:pt x="848744" y="2742835"/>
                </a:cubicBezTo>
                <a:cubicBezTo>
                  <a:pt x="1126493" y="2772778"/>
                  <a:pt x="1101711" y="2669527"/>
                  <a:pt x="1170890" y="2618933"/>
                </a:cubicBezTo>
                <a:cubicBezTo>
                  <a:pt x="1240069" y="2568340"/>
                  <a:pt x="1266915" y="2435144"/>
                  <a:pt x="1263817" y="2439274"/>
                </a:cubicBezTo>
                <a:cubicBezTo>
                  <a:pt x="1260719" y="2443404"/>
                  <a:pt x="1264849" y="88225"/>
                  <a:pt x="1263817" y="78933"/>
                </a:cubicBezTo>
                <a:close/>
              </a:path>
            </a:pathLst>
          </a:custGeom>
          <a:noFill/>
          <a:ln w="19050" cmpd="sng">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8" name="Rectangle 7"/>
          <p:cNvSpPr/>
          <p:nvPr/>
        </p:nvSpPr>
        <p:spPr>
          <a:xfrm>
            <a:off x="4240436" y="1740076"/>
            <a:ext cx="277091" cy="4101353"/>
          </a:xfrm>
          <a:prstGeom prst="rect">
            <a:avLst/>
          </a:prstGeom>
          <a:solidFill>
            <a:srgbClr val="FFFFFF"/>
          </a:solidFill>
          <a:ln>
            <a:no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9" name="Oval 8"/>
          <p:cNvSpPr/>
          <p:nvPr/>
        </p:nvSpPr>
        <p:spPr>
          <a:xfrm>
            <a:off x="3242701" y="5647450"/>
            <a:ext cx="610015" cy="592074"/>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sz="1100" dirty="0">
              <a:solidFill>
                <a:schemeClr val="tx1"/>
              </a:solidFill>
              <a:latin typeface="Cambria"/>
              <a:cs typeface="Cambria"/>
            </a:endParaRPr>
          </a:p>
        </p:txBody>
      </p:sp>
      <p:sp>
        <p:nvSpPr>
          <p:cNvPr id="10" name="Oval 9"/>
          <p:cNvSpPr/>
          <p:nvPr/>
        </p:nvSpPr>
        <p:spPr>
          <a:xfrm>
            <a:off x="4720030" y="2727790"/>
            <a:ext cx="986890" cy="957864"/>
          </a:xfrm>
          <a:prstGeom prst="ellipse">
            <a:avLst/>
          </a:prstGeom>
          <a:solidFill>
            <a:schemeClr val="accent1">
              <a:lumMod val="40000"/>
              <a:lumOff val="60000"/>
            </a:schemeClr>
          </a:solidFill>
          <a:ln>
            <a:solidFill>
              <a:schemeClr val="accent1">
                <a:lumMod val="50000"/>
              </a:schemeClr>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dirty="0">
              <a:solidFill>
                <a:schemeClr val="tx1"/>
              </a:solidFill>
              <a:latin typeface="Cambria"/>
              <a:cs typeface="Cambria"/>
            </a:endParaRPr>
          </a:p>
        </p:txBody>
      </p:sp>
      <p:sp>
        <p:nvSpPr>
          <p:cNvPr id="11" name="Oval 10"/>
          <p:cNvSpPr/>
          <p:nvPr/>
        </p:nvSpPr>
        <p:spPr>
          <a:xfrm>
            <a:off x="2974236" y="2269439"/>
            <a:ext cx="854022" cy="828904"/>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12" name="Oval 11"/>
          <p:cNvSpPr/>
          <p:nvPr/>
        </p:nvSpPr>
        <p:spPr>
          <a:xfrm>
            <a:off x="4862810" y="3910881"/>
            <a:ext cx="671532" cy="651781"/>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13" name="Oval 12"/>
          <p:cNvSpPr/>
          <p:nvPr/>
        </p:nvSpPr>
        <p:spPr>
          <a:xfrm>
            <a:off x="4278291" y="1749394"/>
            <a:ext cx="920285" cy="893218"/>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14" name="TextBox 13"/>
          <p:cNvSpPr txBox="1"/>
          <p:nvPr/>
        </p:nvSpPr>
        <p:spPr>
          <a:xfrm>
            <a:off x="2959073" y="2397398"/>
            <a:ext cx="890073" cy="590691"/>
          </a:xfrm>
          <a:prstGeom prst="rect">
            <a:avLst/>
          </a:prstGeom>
          <a:noFill/>
        </p:spPr>
        <p:txBody>
          <a:bodyPr wrap="square" lIns="82058" tIns="41029" rIns="82058" bIns="41029" rtlCol="0">
            <a:spAutoFit/>
          </a:bodyPr>
          <a:lstStyle/>
          <a:p>
            <a:pPr algn="ctr"/>
            <a:r>
              <a:rPr lang="en-US" sz="1100" dirty="0">
                <a:latin typeface="Cambria"/>
                <a:cs typeface="Cambria"/>
              </a:rPr>
              <a:t>Ultimate driving machine</a:t>
            </a:r>
          </a:p>
        </p:txBody>
      </p:sp>
      <p:sp>
        <p:nvSpPr>
          <p:cNvPr id="15" name="TextBox 14"/>
          <p:cNvSpPr txBox="1"/>
          <p:nvPr/>
        </p:nvSpPr>
        <p:spPr>
          <a:xfrm>
            <a:off x="4757008" y="3017548"/>
            <a:ext cx="905335" cy="421414"/>
          </a:xfrm>
          <a:prstGeom prst="rect">
            <a:avLst/>
          </a:prstGeom>
          <a:noFill/>
        </p:spPr>
        <p:txBody>
          <a:bodyPr wrap="square" lIns="82058" tIns="41029" rIns="82058" bIns="41029" rtlCol="0">
            <a:spAutoFit/>
          </a:bodyPr>
          <a:lstStyle/>
          <a:p>
            <a:pPr algn="ctr"/>
            <a:r>
              <a:rPr lang="en-US" sz="1100" b="1" dirty="0">
                <a:latin typeface="Cambria"/>
                <a:cs typeface="Cambria"/>
              </a:rPr>
              <a:t>James Bond</a:t>
            </a:r>
          </a:p>
        </p:txBody>
      </p:sp>
      <p:sp>
        <p:nvSpPr>
          <p:cNvPr id="16" name="TextBox 15"/>
          <p:cNvSpPr txBox="1"/>
          <p:nvPr/>
        </p:nvSpPr>
        <p:spPr>
          <a:xfrm>
            <a:off x="3184023" y="5774194"/>
            <a:ext cx="721667" cy="252136"/>
          </a:xfrm>
          <a:prstGeom prst="rect">
            <a:avLst/>
          </a:prstGeom>
          <a:noFill/>
        </p:spPr>
        <p:txBody>
          <a:bodyPr wrap="square" lIns="82058" tIns="41029" rIns="82058" bIns="41029" rtlCol="0">
            <a:spAutoFit/>
          </a:bodyPr>
          <a:lstStyle/>
          <a:p>
            <a:pPr algn="ctr"/>
            <a:r>
              <a:rPr lang="en-US" sz="1100" dirty="0">
                <a:latin typeface="Cambria"/>
                <a:cs typeface="Cambria"/>
              </a:rPr>
              <a:t>German</a:t>
            </a:r>
          </a:p>
        </p:txBody>
      </p:sp>
      <p:sp>
        <p:nvSpPr>
          <p:cNvPr id="17" name="TextBox 16"/>
          <p:cNvSpPr txBox="1"/>
          <p:nvPr/>
        </p:nvSpPr>
        <p:spPr>
          <a:xfrm>
            <a:off x="4746817" y="4096609"/>
            <a:ext cx="873759" cy="253879"/>
          </a:xfrm>
          <a:prstGeom prst="rect">
            <a:avLst/>
          </a:prstGeom>
          <a:noFill/>
        </p:spPr>
        <p:txBody>
          <a:bodyPr wrap="square" lIns="82058" tIns="41029" rIns="82058" bIns="41029" rtlCol="0">
            <a:spAutoFit/>
          </a:bodyPr>
          <a:lstStyle/>
          <a:p>
            <a:pPr algn="ctr"/>
            <a:r>
              <a:rPr lang="en-US" sz="1100" dirty="0">
                <a:latin typeface="Cambria"/>
                <a:cs typeface="Cambria"/>
              </a:rPr>
              <a:t>Athletic</a:t>
            </a:r>
          </a:p>
        </p:txBody>
      </p:sp>
      <p:sp>
        <p:nvSpPr>
          <p:cNvPr id="18" name="TextBox 17"/>
          <p:cNvSpPr txBox="1"/>
          <p:nvPr/>
        </p:nvSpPr>
        <p:spPr>
          <a:xfrm>
            <a:off x="4214050" y="2052479"/>
            <a:ext cx="1050208" cy="252136"/>
          </a:xfrm>
          <a:prstGeom prst="rect">
            <a:avLst/>
          </a:prstGeom>
          <a:noFill/>
        </p:spPr>
        <p:txBody>
          <a:bodyPr wrap="square" lIns="82058" tIns="41029" rIns="82058" bIns="41029" rtlCol="0">
            <a:spAutoFit/>
          </a:bodyPr>
          <a:lstStyle/>
          <a:p>
            <a:pPr algn="ctr"/>
            <a:r>
              <a:rPr lang="en-US" sz="1100" dirty="0">
                <a:latin typeface="Cambria"/>
                <a:cs typeface="Cambria"/>
              </a:rPr>
              <a:t>Sophisticated</a:t>
            </a:r>
          </a:p>
        </p:txBody>
      </p:sp>
      <p:cxnSp>
        <p:nvCxnSpPr>
          <p:cNvPr id="19" name="Straight Connector 18"/>
          <p:cNvCxnSpPr>
            <a:endCxn id="33" idx="1"/>
          </p:cNvCxnSpPr>
          <p:nvPr/>
        </p:nvCxnSpPr>
        <p:spPr>
          <a:xfrm>
            <a:off x="4165848" y="4832900"/>
            <a:ext cx="463883" cy="384276"/>
          </a:xfrm>
          <a:prstGeom prst="line">
            <a:avLst/>
          </a:prstGeom>
          <a:noFill/>
          <a:ln w="57150" cmpd="sng">
            <a:solidFill>
              <a:srgbClr val="000000"/>
            </a:solidFill>
          </a:ln>
        </p:spPr>
        <p:style>
          <a:lnRef idx="1">
            <a:schemeClr val="accent5"/>
          </a:lnRef>
          <a:fillRef idx="3">
            <a:schemeClr val="accent5"/>
          </a:fillRef>
          <a:effectRef idx="2">
            <a:schemeClr val="accent5"/>
          </a:effectRef>
          <a:fontRef idx="minor">
            <a:schemeClr val="lt1"/>
          </a:fontRef>
        </p:style>
      </p:cxnSp>
      <p:cxnSp>
        <p:nvCxnSpPr>
          <p:cNvPr id="20" name="Straight Connector 19"/>
          <p:cNvCxnSpPr>
            <a:stCxn id="13" idx="0"/>
            <a:endCxn id="11" idx="4"/>
          </p:cNvCxnSpPr>
          <p:nvPr/>
        </p:nvCxnSpPr>
        <p:spPr>
          <a:xfrm flipV="1">
            <a:off x="5198577" y="3685654"/>
            <a:ext cx="14899" cy="225227"/>
          </a:xfrm>
          <a:prstGeom prst="line">
            <a:avLst/>
          </a:prstGeom>
          <a:noFill/>
          <a:ln>
            <a:solidFill>
              <a:srgbClr val="000000"/>
            </a:solidFill>
          </a:ln>
        </p:spPr>
        <p:style>
          <a:lnRef idx="1">
            <a:schemeClr val="accent5"/>
          </a:lnRef>
          <a:fillRef idx="3">
            <a:schemeClr val="accent5"/>
          </a:fillRef>
          <a:effectRef idx="2">
            <a:schemeClr val="accent5"/>
          </a:effectRef>
          <a:fontRef idx="minor">
            <a:schemeClr val="lt1"/>
          </a:fontRef>
        </p:style>
      </p:cxnSp>
      <p:cxnSp>
        <p:nvCxnSpPr>
          <p:cNvPr id="21" name="Straight Connector 20"/>
          <p:cNvCxnSpPr>
            <a:stCxn id="11" idx="3"/>
          </p:cNvCxnSpPr>
          <p:nvPr/>
        </p:nvCxnSpPr>
        <p:spPr>
          <a:xfrm flipH="1">
            <a:off x="4096001" y="3545379"/>
            <a:ext cx="768555" cy="511333"/>
          </a:xfrm>
          <a:prstGeom prst="line">
            <a:avLst/>
          </a:prstGeom>
          <a:noFill/>
          <a:ln w="28575" cmpd="sng">
            <a:solidFill>
              <a:srgbClr val="000000"/>
            </a:solidFill>
          </a:ln>
        </p:spPr>
        <p:style>
          <a:lnRef idx="1">
            <a:schemeClr val="accent5"/>
          </a:lnRef>
          <a:fillRef idx="3">
            <a:schemeClr val="accent5"/>
          </a:fillRef>
          <a:effectRef idx="2">
            <a:schemeClr val="accent5"/>
          </a:effectRef>
          <a:fontRef idx="minor">
            <a:schemeClr val="lt1"/>
          </a:fontRef>
        </p:style>
      </p:cxnSp>
      <p:cxnSp>
        <p:nvCxnSpPr>
          <p:cNvPr id="22" name="Straight Connector 21"/>
          <p:cNvCxnSpPr>
            <a:stCxn id="12" idx="4"/>
          </p:cNvCxnSpPr>
          <p:nvPr/>
        </p:nvCxnSpPr>
        <p:spPr>
          <a:xfrm>
            <a:off x="3401247" y="3098343"/>
            <a:ext cx="46936" cy="812538"/>
          </a:xfrm>
          <a:prstGeom prst="line">
            <a:avLst/>
          </a:prstGeom>
          <a:noFill/>
          <a:ln w="38100" cmpd="sng">
            <a:solidFill>
              <a:srgbClr val="000000"/>
            </a:solidFill>
          </a:ln>
        </p:spPr>
        <p:style>
          <a:lnRef idx="1">
            <a:schemeClr val="accent5"/>
          </a:lnRef>
          <a:fillRef idx="3">
            <a:schemeClr val="accent5"/>
          </a:fillRef>
          <a:effectRef idx="2">
            <a:schemeClr val="accent5"/>
          </a:effectRef>
          <a:fontRef idx="minor">
            <a:schemeClr val="lt1"/>
          </a:fontRef>
        </p:style>
      </p:cxnSp>
      <p:cxnSp>
        <p:nvCxnSpPr>
          <p:cNvPr id="23" name="Straight Connector 22"/>
          <p:cNvCxnSpPr>
            <a:stCxn id="10" idx="0"/>
          </p:cNvCxnSpPr>
          <p:nvPr/>
        </p:nvCxnSpPr>
        <p:spPr>
          <a:xfrm flipV="1">
            <a:off x="3547709" y="5099927"/>
            <a:ext cx="103084" cy="547523"/>
          </a:xfrm>
          <a:prstGeom prst="line">
            <a:avLst/>
          </a:prstGeom>
          <a:noFill/>
          <a:ln>
            <a:solidFill>
              <a:srgbClr val="000000"/>
            </a:solidFill>
            <a:prstDash val="dash"/>
          </a:ln>
        </p:spPr>
        <p:style>
          <a:lnRef idx="1">
            <a:schemeClr val="accent5"/>
          </a:lnRef>
          <a:fillRef idx="3">
            <a:schemeClr val="accent5"/>
          </a:fillRef>
          <a:effectRef idx="2">
            <a:schemeClr val="accent5"/>
          </a:effectRef>
          <a:fontRef idx="minor">
            <a:schemeClr val="lt1"/>
          </a:fontRef>
        </p:style>
      </p:cxnSp>
      <p:cxnSp>
        <p:nvCxnSpPr>
          <p:cNvPr id="24" name="Straight Connector 23"/>
          <p:cNvCxnSpPr>
            <a:stCxn id="14" idx="4"/>
            <a:endCxn id="11" idx="1"/>
          </p:cNvCxnSpPr>
          <p:nvPr/>
        </p:nvCxnSpPr>
        <p:spPr>
          <a:xfrm>
            <a:off x="4738434" y="2642612"/>
            <a:ext cx="126123" cy="225454"/>
          </a:xfrm>
          <a:prstGeom prst="line">
            <a:avLst/>
          </a:prstGeom>
          <a:noFill/>
          <a:ln>
            <a:solidFill>
              <a:srgbClr val="000000"/>
            </a:solidFill>
          </a:ln>
        </p:spPr>
        <p:style>
          <a:lnRef idx="1">
            <a:schemeClr val="accent5"/>
          </a:lnRef>
          <a:fillRef idx="3">
            <a:schemeClr val="accent5"/>
          </a:fillRef>
          <a:effectRef idx="2">
            <a:schemeClr val="accent5"/>
          </a:effectRef>
          <a:fontRef idx="minor">
            <a:schemeClr val="lt1"/>
          </a:fontRef>
        </p:style>
      </p:cxnSp>
      <p:sp>
        <p:nvSpPr>
          <p:cNvPr id="25" name="Oval 24"/>
          <p:cNvSpPr/>
          <p:nvPr/>
        </p:nvSpPr>
        <p:spPr>
          <a:xfrm>
            <a:off x="5576524" y="3555430"/>
            <a:ext cx="756685" cy="734429"/>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26" name="TextBox 25"/>
          <p:cNvSpPr txBox="1"/>
          <p:nvPr/>
        </p:nvSpPr>
        <p:spPr>
          <a:xfrm>
            <a:off x="5551303" y="3736641"/>
            <a:ext cx="825957" cy="421414"/>
          </a:xfrm>
          <a:prstGeom prst="rect">
            <a:avLst/>
          </a:prstGeom>
          <a:noFill/>
        </p:spPr>
        <p:txBody>
          <a:bodyPr wrap="square" lIns="82058" tIns="41029" rIns="82058" bIns="41029" rtlCol="0">
            <a:spAutoFit/>
          </a:bodyPr>
          <a:lstStyle/>
          <a:p>
            <a:pPr algn="ctr"/>
            <a:r>
              <a:rPr lang="en-US" sz="1100" dirty="0">
                <a:latin typeface="Cambria"/>
                <a:cs typeface="Cambria"/>
              </a:rPr>
              <a:t>Ladies’ man</a:t>
            </a:r>
          </a:p>
        </p:txBody>
      </p:sp>
      <p:cxnSp>
        <p:nvCxnSpPr>
          <p:cNvPr id="27" name="Straight Connector 26"/>
          <p:cNvCxnSpPr>
            <a:stCxn id="26" idx="1"/>
            <a:endCxn id="11" idx="5"/>
          </p:cNvCxnSpPr>
          <p:nvPr/>
        </p:nvCxnSpPr>
        <p:spPr>
          <a:xfrm flipH="1" flipV="1">
            <a:off x="5562393" y="3545379"/>
            <a:ext cx="124944" cy="117605"/>
          </a:xfrm>
          <a:prstGeom prst="line">
            <a:avLst/>
          </a:prstGeom>
          <a:noFill/>
          <a:ln>
            <a:solidFill>
              <a:srgbClr val="000000"/>
            </a:solidFill>
          </a:ln>
        </p:spPr>
        <p:style>
          <a:lnRef idx="1">
            <a:schemeClr val="accent5"/>
          </a:lnRef>
          <a:fillRef idx="3">
            <a:schemeClr val="accent5"/>
          </a:fillRef>
          <a:effectRef idx="2">
            <a:schemeClr val="accent5"/>
          </a:effectRef>
          <a:fontRef idx="minor">
            <a:schemeClr val="lt1"/>
          </a:fontRef>
        </p:style>
      </p:cxnSp>
      <p:sp>
        <p:nvSpPr>
          <p:cNvPr id="28" name="Oval 27"/>
          <p:cNvSpPr/>
          <p:nvPr/>
        </p:nvSpPr>
        <p:spPr>
          <a:xfrm>
            <a:off x="4459953" y="5052392"/>
            <a:ext cx="1159311" cy="1125214"/>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a:solidFill>
                <a:schemeClr val="tx1"/>
              </a:solidFill>
              <a:latin typeface="Cambria"/>
              <a:cs typeface="Cambria"/>
            </a:endParaRPr>
          </a:p>
        </p:txBody>
      </p:sp>
      <p:sp>
        <p:nvSpPr>
          <p:cNvPr id="29" name="TextBox 28"/>
          <p:cNvSpPr txBox="1"/>
          <p:nvPr/>
        </p:nvSpPr>
        <p:spPr>
          <a:xfrm>
            <a:off x="4441628" y="5366843"/>
            <a:ext cx="1108363" cy="421414"/>
          </a:xfrm>
          <a:prstGeom prst="rect">
            <a:avLst/>
          </a:prstGeom>
          <a:noFill/>
        </p:spPr>
        <p:txBody>
          <a:bodyPr wrap="square" lIns="82058" tIns="41029" rIns="82058" bIns="41029" rtlCol="0">
            <a:spAutoFit/>
          </a:bodyPr>
          <a:lstStyle/>
          <a:p>
            <a:pPr algn="ctr"/>
            <a:r>
              <a:rPr lang="en-US" sz="1100" dirty="0">
                <a:latin typeface="Cambria"/>
                <a:cs typeface="Cambria"/>
              </a:rPr>
              <a:t>Product attributes</a:t>
            </a:r>
          </a:p>
        </p:txBody>
      </p:sp>
      <p:sp>
        <p:nvSpPr>
          <p:cNvPr id="30" name="Oval 29"/>
          <p:cNvSpPr/>
          <p:nvPr/>
        </p:nvSpPr>
        <p:spPr>
          <a:xfrm>
            <a:off x="3021173" y="3877725"/>
            <a:ext cx="1259239" cy="1222203"/>
          </a:xfrm>
          <a:prstGeom prst="ellipse">
            <a:avLst/>
          </a:prstGeom>
          <a:solidFill>
            <a:schemeClr val="tx2">
              <a:lumMod val="60000"/>
              <a:lumOff val="40000"/>
            </a:schemeClr>
          </a:solidFill>
          <a:ln>
            <a:solidFill>
              <a:srgbClr val="000000"/>
            </a:solidFill>
          </a:ln>
          <a:effectLst/>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r>
              <a:rPr lang="en-US" dirty="0" smtClean="0">
                <a:solidFill>
                  <a:srgbClr val="000000"/>
                </a:solidFill>
                <a:latin typeface="Cambria"/>
                <a:cs typeface="Cambria"/>
              </a:rPr>
              <a:t>BMW</a:t>
            </a:r>
            <a:endParaRPr lang="en-US" dirty="0">
              <a:solidFill>
                <a:srgbClr val="000000"/>
              </a:solidFill>
              <a:latin typeface="Cambria"/>
              <a:cs typeface="Cambria"/>
            </a:endParaRPr>
          </a:p>
        </p:txBody>
      </p:sp>
      <p:sp>
        <p:nvSpPr>
          <p:cNvPr id="31" name="TextBox 30"/>
          <p:cNvSpPr txBox="1"/>
          <p:nvPr/>
        </p:nvSpPr>
        <p:spPr>
          <a:xfrm>
            <a:off x="3756281" y="3353724"/>
            <a:ext cx="963749" cy="421414"/>
          </a:xfrm>
          <a:prstGeom prst="rect">
            <a:avLst/>
          </a:prstGeom>
          <a:noFill/>
        </p:spPr>
        <p:txBody>
          <a:bodyPr wrap="square" lIns="82058" tIns="41029" rIns="82058" bIns="41029" rtlCol="0">
            <a:spAutoFit/>
          </a:bodyPr>
          <a:lstStyle/>
          <a:p>
            <a:pPr algn="ctr"/>
            <a:r>
              <a:rPr lang="en-US" sz="1100" b="1" dirty="0">
                <a:solidFill>
                  <a:srgbClr val="4F81BD"/>
                </a:solidFill>
                <a:latin typeface="Cambria"/>
                <a:cs typeface="Cambria"/>
              </a:rPr>
              <a:t>Movie placement</a:t>
            </a:r>
          </a:p>
        </p:txBody>
      </p:sp>
      <p:sp>
        <p:nvSpPr>
          <p:cNvPr id="32" name="TextBox 31"/>
          <p:cNvSpPr txBox="1"/>
          <p:nvPr/>
        </p:nvSpPr>
        <p:spPr>
          <a:xfrm>
            <a:off x="4165848" y="4425549"/>
            <a:ext cx="963749" cy="421414"/>
          </a:xfrm>
          <a:prstGeom prst="rect">
            <a:avLst/>
          </a:prstGeom>
          <a:noFill/>
        </p:spPr>
        <p:txBody>
          <a:bodyPr wrap="square" lIns="82058" tIns="41029" rIns="82058" bIns="41029" rtlCol="0">
            <a:spAutoFit/>
          </a:bodyPr>
          <a:lstStyle/>
          <a:p>
            <a:pPr algn="ctr"/>
            <a:r>
              <a:rPr lang="en-US" sz="1100" b="1" dirty="0">
                <a:solidFill>
                  <a:schemeClr val="accent1"/>
                </a:solidFill>
                <a:latin typeface="Cambria"/>
                <a:cs typeface="Cambria"/>
              </a:rPr>
              <a:t>Product design</a:t>
            </a:r>
          </a:p>
        </p:txBody>
      </p:sp>
      <p:sp>
        <p:nvSpPr>
          <p:cNvPr id="33" name="TextBox 32"/>
          <p:cNvSpPr txBox="1"/>
          <p:nvPr/>
        </p:nvSpPr>
        <p:spPr>
          <a:xfrm>
            <a:off x="2503302" y="3364250"/>
            <a:ext cx="963749" cy="252136"/>
          </a:xfrm>
          <a:prstGeom prst="rect">
            <a:avLst/>
          </a:prstGeom>
          <a:noFill/>
        </p:spPr>
        <p:txBody>
          <a:bodyPr wrap="square" lIns="82058" tIns="41029" rIns="82058" bIns="41029" rtlCol="0">
            <a:spAutoFit/>
          </a:bodyPr>
          <a:lstStyle/>
          <a:p>
            <a:pPr algn="ctr"/>
            <a:r>
              <a:rPr lang="en-US" sz="1100" b="1" dirty="0">
                <a:solidFill>
                  <a:srgbClr val="4F81BD"/>
                </a:solidFill>
                <a:latin typeface="Cambria"/>
                <a:cs typeface="Cambria"/>
              </a:rPr>
              <a:t>Advertising</a:t>
            </a:r>
          </a:p>
        </p:txBody>
      </p:sp>
      <p:sp>
        <p:nvSpPr>
          <p:cNvPr id="34" name="Oval 33"/>
          <p:cNvSpPr/>
          <p:nvPr/>
        </p:nvSpPr>
        <p:spPr>
          <a:xfrm>
            <a:off x="2531645" y="5125544"/>
            <a:ext cx="863560" cy="642341"/>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sz="1100" dirty="0">
              <a:solidFill>
                <a:schemeClr val="tx1"/>
              </a:solidFill>
              <a:latin typeface="Cambria"/>
              <a:cs typeface="Cambria"/>
            </a:endParaRPr>
          </a:p>
        </p:txBody>
      </p:sp>
      <p:cxnSp>
        <p:nvCxnSpPr>
          <p:cNvPr id="36" name="Straight Connector 35"/>
          <p:cNvCxnSpPr/>
          <p:nvPr/>
        </p:nvCxnSpPr>
        <p:spPr>
          <a:xfrm flipV="1">
            <a:off x="3021172" y="4920941"/>
            <a:ext cx="184411" cy="209060"/>
          </a:xfrm>
          <a:prstGeom prst="line">
            <a:avLst/>
          </a:prstGeom>
          <a:noFill/>
          <a:ln>
            <a:solidFill>
              <a:srgbClr val="000000"/>
            </a:solidFill>
            <a:prstDash val="dash"/>
          </a:ln>
        </p:spPr>
        <p:style>
          <a:lnRef idx="1">
            <a:schemeClr val="accent5"/>
          </a:lnRef>
          <a:fillRef idx="3">
            <a:schemeClr val="accent5"/>
          </a:fillRef>
          <a:effectRef idx="2">
            <a:schemeClr val="accent5"/>
          </a:effectRef>
          <a:fontRef idx="minor">
            <a:schemeClr val="lt1"/>
          </a:fontRef>
        </p:style>
      </p:cxnSp>
      <p:sp>
        <p:nvSpPr>
          <p:cNvPr id="37" name="Oval 36"/>
          <p:cNvSpPr/>
          <p:nvPr/>
        </p:nvSpPr>
        <p:spPr>
          <a:xfrm>
            <a:off x="2133923" y="3997691"/>
            <a:ext cx="679043" cy="700738"/>
          </a:xfrm>
          <a:prstGeom prst="ellipse">
            <a:avLst/>
          </a:prstGeom>
          <a:noFill/>
          <a:ln>
            <a:solidFill>
              <a:srgbClr val="000000"/>
            </a:solidFill>
          </a:ln>
        </p:spPr>
        <p:style>
          <a:lnRef idx="1">
            <a:schemeClr val="accent5"/>
          </a:lnRef>
          <a:fillRef idx="3">
            <a:schemeClr val="accent5"/>
          </a:fillRef>
          <a:effectRef idx="2">
            <a:schemeClr val="accent5"/>
          </a:effectRef>
          <a:fontRef idx="minor">
            <a:schemeClr val="lt1"/>
          </a:fontRef>
        </p:style>
        <p:txBody>
          <a:bodyPr lIns="82058" tIns="41029" rIns="82058" bIns="41029" rtlCol="0" anchor="ctr"/>
          <a:lstStyle/>
          <a:p>
            <a:pPr algn="ctr"/>
            <a:endParaRPr lang="en-US" sz="1100" dirty="0">
              <a:solidFill>
                <a:schemeClr val="tx1"/>
              </a:solidFill>
              <a:latin typeface="Cambria"/>
              <a:cs typeface="Cambria"/>
            </a:endParaRPr>
          </a:p>
        </p:txBody>
      </p:sp>
      <p:sp>
        <p:nvSpPr>
          <p:cNvPr id="38" name="TextBox 37"/>
          <p:cNvSpPr txBox="1"/>
          <p:nvPr/>
        </p:nvSpPr>
        <p:spPr>
          <a:xfrm>
            <a:off x="2035326" y="4156608"/>
            <a:ext cx="844125" cy="421414"/>
          </a:xfrm>
          <a:prstGeom prst="rect">
            <a:avLst/>
          </a:prstGeom>
          <a:noFill/>
        </p:spPr>
        <p:txBody>
          <a:bodyPr wrap="square" lIns="82058" tIns="41029" rIns="82058" bIns="41029" rtlCol="0">
            <a:spAutoFit/>
          </a:bodyPr>
          <a:lstStyle/>
          <a:p>
            <a:pPr algn="ctr"/>
            <a:r>
              <a:rPr lang="en-US" sz="1100" dirty="0">
                <a:latin typeface="Cambria"/>
                <a:cs typeface="Cambria"/>
              </a:rPr>
              <a:t>Grandpa’s car</a:t>
            </a:r>
          </a:p>
        </p:txBody>
      </p:sp>
      <p:cxnSp>
        <p:nvCxnSpPr>
          <p:cNvPr id="39" name="Straight Connector 38"/>
          <p:cNvCxnSpPr/>
          <p:nvPr/>
        </p:nvCxnSpPr>
        <p:spPr>
          <a:xfrm>
            <a:off x="2812965" y="4425549"/>
            <a:ext cx="208207" cy="63278"/>
          </a:xfrm>
          <a:prstGeom prst="line">
            <a:avLst/>
          </a:prstGeom>
          <a:noFill/>
          <a:ln>
            <a:solidFill>
              <a:srgbClr val="000000"/>
            </a:solidFill>
            <a:prstDash val="dash"/>
          </a:ln>
        </p:spPr>
        <p:style>
          <a:lnRef idx="1">
            <a:schemeClr val="accent5"/>
          </a:lnRef>
          <a:fillRef idx="3">
            <a:schemeClr val="accent5"/>
          </a:fillRef>
          <a:effectRef idx="2">
            <a:schemeClr val="accent5"/>
          </a:effectRef>
          <a:fontRef idx="minor">
            <a:schemeClr val="lt1"/>
          </a:fontRef>
        </p:style>
      </p:cxnSp>
      <p:pic>
        <p:nvPicPr>
          <p:cNvPr id="40" name="Picture 39" descr="402px-BMW_Roundel.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322" y="2417017"/>
            <a:ext cx="533287" cy="517602"/>
          </a:xfrm>
          <a:prstGeom prst="rect">
            <a:avLst/>
          </a:prstGeom>
        </p:spPr>
      </p:pic>
      <p:cxnSp>
        <p:nvCxnSpPr>
          <p:cNvPr id="41" name="Straight Connector 40"/>
          <p:cNvCxnSpPr>
            <a:endCxn id="52" idx="0"/>
          </p:cNvCxnSpPr>
          <p:nvPr/>
        </p:nvCxnSpPr>
        <p:spPr>
          <a:xfrm flipH="1">
            <a:off x="1830537" y="4832900"/>
            <a:ext cx="1249073" cy="60426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flipV="1">
            <a:off x="1346715" y="5437164"/>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1379050" y="5417409"/>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1354749" y="5437164"/>
            <a:ext cx="951575" cy="544524"/>
          </a:xfrm>
          <a:prstGeom prst="rect">
            <a:avLst/>
          </a:prstGeom>
        </p:spPr>
        <p:txBody>
          <a:bodyPr wrap="square" lIns="82058" tIns="41029" rIns="82058" bIns="41029">
            <a:spAutoFit/>
          </a:bodyPr>
          <a:lstStyle/>
          <a:p>
            <a:r>
              <a:rPr lang="en-US" sz="1000" i="1" dirty="0">
                <a:latin typeface="Cambria" panose="02040503050406030204" pitchFamily="18" charset="0"/>
                <a:cs typeface="Cambria"/>
              </a:rPr>
              <a:t>Node size reflects ease of recall</a:t>
            </a:r>
          </a:p>
        </p:txBody>
      </p:sp>
      <p:cxnSp>
        <p:nvCxnSpPr>
          <p:cNvPr id="45" name="Straight Connector 44"/>
          <p:cNvCxnSpPr/>
          <p:nvPr/>
        </p:nvCxnSpPr>
        <p:spPr>
          <a:xfrm flipH="1">
            <a:off x="4441631" y="4932920"/>
            <a:ext cx="2234968" cy="79598"/>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flipV="1">
            <a:off x="6668565" y="4583714"/>
            <a:ext cx="20551" cy="57512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6700900" y="4563959"/>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6676599" y="4583714"/>
            <a:ext cx="1108364" cy="698412"/>
          </a:xfrm>
          <a:prstGeom prst="rect">
            <a:avLst/>
          </a:prstGeom>
        </p:spPr>
        <p:txBody>
          <a:bodyPr wrap="square" lIns="82058" tIns="41029" rIns="82058" bIns="41029">
            <a:spAutoFit/>
          </a:bodyPr>
          <a:lstStyle/>
          <a:p>
            <a:r>
              <a:rPr lang="en-US" sz="1000" i="1" dirty="0">
                <a:latin typeface="Cambria" panose="02040503050406030204" pitchFamily="18" charset="0"/>
                <a:cs typeface="Cambria"/>
              </a:rPr>
              <a:t>Line thickness reflects tie strength between nodes</a:t>
            </a:r>
          </a:p>
        </p:txBody>
      </p:sp>
      <p:cxnSp>
        <p:nvCxnSpPr>
          <p:cNvPr id="49" name="Straight Connector 48"/>
          <p:cNvCxnSpPr/>
          <p:nvPr/>
        </p:nvCxnSpPr>
        <p:spPr>
          <a:xfrm flipH="1" flipV="1">
            <a:off x="2294173" y="2642612"/>
            <a:ext cx="691004" cy="721638"/>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2294173" y="1894301"/>
            <a:ext cx="0" cy="950261"/>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366900" y="1874547"/>
            <a:ext cx="927274" cy="19754"/>
          </a:xfrm>
          <a:prstGeom prst="line">
            <a:avLst/>
          </a:prstGeom>
          <a:ln w="9525"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52" name="Rectangle 51"/>
          <p:cNvSpPr/>
          <p:nvPr/>
        </p:nvSpPr>
        <p:spPr>
          <a:xfrm>
            <a:off x="1342599" y="1915149"/>
            <a:ext cx="951575" cy="1160077"/>
          </a:xfrm>
          <a:prstGeom prst="rect">
            <a:avLst/>
          </a:prstGeom>
        </p:spPr>
        <p:txBody>
          <a:bodyPr wrap="square" lIns="82058" tIns="41029" rIns="82058" bIns="41029">
            <a:spAutoFit/>
          </a:bodyPr>
          <a:lstStyle/>
          <a:p>
            <a:r>
              <a:rPr lang="en-US" sz="1000" i="1" dirty="0">
                <a:latin typeface="Cambria" panose="02040503050406030204" pitchFamily="18" charset="0"/>
                <a:cs typeface="Cambria"/>
              </a:rPr>
              <a:t>Words in blue represent marketing strategies designed to build memory networks</a:t>
            </a:r>
          </a:p>
        </p:txBody>
      </p:sp>
      <p:sp>
        <p:nvSpPr>
          <p:cNvPr id="53"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7</a:t>
            </a:fld>
            <a:endParaRPr lang="en-US" dirty="0">
              <a:solidFill>
                <a:srgbClr val="595959"/>
              </a:solidFill>
            </a:endParaRPr>
          </a:p>
        </p:txBody>
      </p:sp>
      <p:sp>
        <p:nvSpPr>
          <p:cNvPr id="98" name="TextBox 97"/>
          <p:cNvSpPr txBox="1"/>
          <p:nvPr/>
        </p:nvSpPr>
        <p:spPr>
          <a:xfrm>
            <a:off x="2619953" y="5283050"/>
            <a:ext cx="721667" cy="252136"/>
          </a:xfrm>
          <a:prstGeom prst="rect">
            <a:avLst/>
          </a:prstGeom>
          <a:noFill/>
        </p:spPr>
        <p:txBody>
          <a:bodyPr wrap="square" lIns="82058" tIns="41029" rIns="82058" bIns="41029" rtlCol="0">
            <a:spAutoFit/>
          </a:bodyPr>
          <a:lstStyle/>
          <a:p>
            <a:pPr algn="ctr"/>
            <a:r>
              <a:rPr lang="en-US" sz="1100" dirty="0" smtClean="0">
                <a:latin typeface="Cambria"/>
                <a:cs typeface="Cambria"/>
              </a:rPr>
              <a:t>Yuppie</a:t>
            </a:r>
            <a:endParaRPr lang="en-US" sz="1100" dirty="0">
              <a:latin typeface="Cambria"/>
              <a:cs typeface="Cambria"/>
            </a:endParaRPr>
          </a:p>
        </p:txBody>
      </p:sp>
    </p:spTree>
    <p:extLst>
      <p:ext uri="{BB962C8B-B14F-4D97-AF65-F5344CB8AC3E}">
        <p14:creationId xmlns:p14="http://schemas.microsoft.com/office/powerpoint/2010/main" val="13947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7" grpId="0"/>
      <p:bldP spid="18" grpId="0"/>
      <p:bldP spid="25" grpId="0" animBg="1"/>
      <p:bldP spid="26" grpId="0"/>
      <p:bldP spid="28" grpId="0" animBg="1"/>
      <p:bldP spid="29" grpId="0"/>
      <p:bldP spid="30" grpId="0" animBg="1"/>
      <p:bldP spid="31" grpId="0"/>
      <p:bldP spid="32" grpId="0"/>
      <p:bldP spid="33" grpId="0"/>
      <p:bldP spid="34" grpId="0" animBg="1"/>
      <p:bldP spid="37" grpId="0" animBg="1"/>
      <p:bldP spid="38" grpId="0"/>
      <p:bldP spid="44" grpId="0"/>
      <p:bldP spid="48" grpId="0"/>
      <p:bldP spid="52"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80381"/>
            <a:ext cx="7556313" cy="803691"/>
          </a:xfrm>
        </p:spPr>
        <p:txBody>
          <a:bodyPr/>
          <a:lstStyle/>
          <a:p>
            <a:r>
              <a:rPr lang="en-US" b="1" dirty="0"/>
              <a:t>Brand Differences Operate at a Subconscious Level</a:t>
            </a:r>
          </a:p>
        </p:txBody>
      </p:sp>
      <p:sp>
        <p:nvSpPr>
          <p:cNvPr id="4" name="Footer Placeholder 3"/>
          <p:cNvSpPr>
            <a:spLocks noGrp="1"/>
          </p:cNvSpPr>
          <p:nvPr>
            <p:ph type="ftr" sz="quarter" idx="11"/>
          </p:nvPr>
        </p:nvSpPr>
        <p:spPr/>
        <p:txBody>
          <a:bodyPr/>
          <a:lstStyle/>
          <a:p>
            <a:r>
              <a:rPr lang="en-US" smtClean="0"/>
              <a:t>© Palmatier</a:t>
            </a:r>
            <a:endParaRPr lang="en-US" dirty="0"/>
          </a:p>
        </p:txBody>
      </p:sp>
      <p:sp>
        <p:nvSpPr>
          <p:cNvPr id="6" name="Rectangle 3"/>
          <p:cNvSpPr>
            <a:spLocks noChangeArrowheads="1"/>
          </p:cNvSpPr>
          <p:nvPr/>
        </p:nvSpPr>
        <p:spPr bwMode="auto">
          <a:xfrm>
            <a:off x="4800600" y="1845178"/>
            <a:ext cx="3886200" cy="2895600"/>
          </a:xfrm>
          <a:prstGeom prst="rect">
            <a:avLst/>
          </a:prstGeom>
          <a:noFill/>
          <a:ln w="9525">
            <a:solidFill>
              <a:schemeClr val="tx1"/>
            </a:solidFill>
            <a:miter lim="800000"/>
            <a:headEnd/>
            <a:tailEnd/>
          </a:ln>
        </p:spPr>
        <p:txBody>
          <a:bodyPr wrap="none" anchor="ctr"/>
          <a:lstStyle/>
          <a:p>
            <a:endParaRPr lang="en-US" dirty="0"/>
          </a:p>
        </p:txBody>
      </p:sp>
      <p:sp>
        <p:nvSpPr>
          <p:cNvPr id="7" name="Rectangle 4"/>
          <p:cNvSpPr>
            <a:spLocks noChangeArrowheads="1"/>
          </p:cNvSpPr>
          <p:nvPr/>
        </p:nvSpPr>
        <p:spPr bwMode="auto">
          <a:xfrm>
            <a:off x="609600" y="1845178"/>
            <a:ext cx="3886200" cy="2895600"/>
          </a:xfrm>
          <a:prstGeom prst="rect">
            <a:avLst/>
          </a:prstGeom>
          <a:noFill/>
          <a:ln w="9525">
            <a:solidFill>
              <a:schemeClr val="tx1"/>
            </a:solidFill>
            <a:miter lim="800000"/>
            <a:headEnd/>
            <a:tailEnd/>
          </a:ln>
        </p:spPr>
        <p:txBody>
          <a:bodyPr wrap="none" anchor="ctr"/>
          <a:lstStyle/>
          <a:p>
            <a:endParaRPr lang="en-US" dirty="0"/>
          </a:p>
        </p:txBody>
      </p:sp>
      <p:sp>
        <p:nvSpPr>
          <p:cNvPr id="8" name="Oval 5"/>
          <p:cNvSpPr>
            <a:spLocks noChangeArrowheads="1"/>
          </p:cNvSpPr>
          <p:nvPr/>
        </p:nvSpPr>
        <p:spPr bwMode="auto">
          <a:xfrm>
            <a:off x="838200" y="35977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9" name="Oval 6"/>
          <p:cNvSpPr>
            <a:spLocks noChangeArrowheads="1"/>
          </p:cNvSpPr>
          <p:nvPr/>
        </p:nvSpPr>
        <p:spPr bwMode="auto">
          <a:xfrm>
            <a:off x="990600" y="31405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10" name="Oval 7"/>
          <p:cNvSpPr>
            <a:spLocks noChangeArrowheads="1"/>
          </p:cNvSpPr>
          <p:nvPr/>
        </p:nvSpPr>
        <p:spPr bwMode="auto">
          <a:xfrm>
            <a:off x="1676400" y="27595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11" name="Oval 8"/>
          <p:cNvSpPr>
            <a:spLocks noChangeArrowheads="1"/>
          </p:cNvSpPr>
          <p:nvPr/>
        </p:nvSpPr>
        <p:spPr bwMode="auto">
          <a:xfrm>
            <a:off x="3276600" y="23785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12" name="Oval 9"/>
          <p:cNvSpPr>
            <a:spLocks noChangeArrowheads="1"/>
          </p:cNvSpPr>
          <p:nvPr/>
        </p:nvSpPr>
        <p:spPr bwMode="auto">
          <a:xfrm>
            <a:off x="3810000" y="30643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13" name="Oval 10"/>
          <p:cNvSpPr>
            <a:spLocks noChangeArrowheads="1"/>
          </p:cNvSpPr>
          <p:nvPr/>
        </p:nvSpPr>
        <p:spPr bwMode="auto">
          <a:xfrm>
            <a:off x="2438400" y="41311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14" name="Text Box 11"/>
          <p:cNvSpPr txBox="1">
            <a:spLocks noChangeArrowheads="1"/>
          </p:cNvSpPr>
          <p:nvPr/>
        </p:nvSpPr>
        <p:spPr bwMode="auto">
          <a:xfrm>
            <a:off x="2422525" y="4245478"/>
            <a:ext cx="1162050" cy="366713"/>
          </a:xfrm>
          <a:prstGeom prst="rect">
            <a:avLst/>
          </a:prstGeom>
          <a:noFill/>
          <a:ln w="9525">
            <a:noFill/>
            <a:miter lim="800000"/>
            <a:headEnd/>
            <a:tailEnd/>
          </a:ln>
        </p:spPr>
        <p:txBody>
          <a:bodyPr wrap="none">
            <a:spAutoFit/>
          </a:bodyPr>
          <a:lstStyle/>
          <a:p>
            <a:r>
              <a:rPr lang="en-US" sz="1800" dirty="0"/>
              <a:t>Budweiser</a:t>
            </a:r>
          </a:p>
        </p:txBody>
      </p:sp>
      <p:sp>
        <p:nvSpPr>
          <p:cNvPr id="15" name="Text Box 12"/>
          <p:cNvSpPr txBox="1">
            <a:spLocks noChangeArrowheads="1"/>
          </p:cNvSpPr>
          <p:nvPr/>
        </p:nvSpPr>
        <p:spPr bwMode="auto">
          <a:xfrm>
            <a:off x="3565525" y="2721478"/>
            <a:ext cx="1035050" cy="366713"/>
          </a:xfrm>
          <a:prstGeom prst="rect">
            <a:avLst/>
          </a:prstGeom>
          <a:noFill/>
          <a:ln w="9525">
            <a:noFill/>
            <a:miter lim="800000"/>
            <a:headEnd/>
            <a:tailEnd/>
          </a:ln>
        </p:spPr>
        <p:txBody>
          <a:bodyPr wrap="none">
            <a:spAutoFit/>
          </a:bodyPr>
          <a:lstStyle/>
          <a:p>
            <a:r>
              <a:rPr lang="en-US" sz="1800" dirty="0"/>
              <a:t>Guinness</a:t>
            </a:r>
          </a:p>
        </p:txBody>
      </p:sp>
      <p:sp>
        <p:nvSpPr>
          <p:cNvPr id="16" name="Text Box 13"/>
          <p:cNvSpPr txBox="1">
            <a:spLocks noChangeArrowheads="1"/>
          </p:cNvSpPr>
          <p:nvPr/>
        </p:nvSpPr>
        <p:spPr bwMode="auto">
          <a:xfrm>
            <a:off x="2955925" y="2035678"/>
            <a:ext cx="863600" cy="366713"/>
          </a:xfrm>
          <a:prstGeom prst="rect">
            <a:avLst/>
          </a:prstGeom>
          <a:noFill/>
          <a:ln w="9525">
            <a:noFill/>
            <a:miter lim="800000"/>
            <a:headEnd/>
            <a:tailEnd/>
          </a:ln>
        </p:spPr>
        <p:txBody>
          <a:bodyPr wrap="none">
            <a:spAutoFit/>
          </a:bodyPr>
          <a:lstStyle/>
          <a:p>
            <a:r>
              <a:rPr lang="en-US" sz="1800" dirty="0"/>
              <a:t>Colt 45</a:t>
            </a:r>
          </a:p>
        </p:txBody>
      </p:sp>
      <p:sp>
        <p:nvSpPr>
          <p:cNvPr id="17" name="Text Box 14"/>
          <p:cNvSpPr txBox="1">
            <a:spLocks noChangeArrowheads="1"/>
          </p:cNvSpPr>
          <p:nvPr/>
        </p:nvSpPr>
        <p:spPr bwMode="auto">
          <a:xfrm>
            <a:off x="1584325" y="2340478"/>
            <a:ext cx="679450" cy="366713"/>
          </a:xfrm>
          <a:prstGeom prst="rect">
            <a:avLst/>
          </a:prstGeom>
          <a:noFill/>
          <a:ln w="9525">
            <a:noFill/>
            <a:miter lim="800000"/>
            <a:headEnd/>
            <a:tailEnd/>
          </a:ln>
        </p:spPr>
        <p:txBody>
          <a:bodyPr wrap="none">
            <a:spAutoFit/>
          </a:bodyPr>
          <a:lstStyle/>
          <a:p>
            <a:r>
              <a:rPr lang="en-US" sz="1800" dirty="0"/>
              <a:t>Pabst</a:t>
            </a:r>
          </a:p>
        </p:txBody>
      </p:sp>
      <p:sp>
        <p:nvSpPr>
          <p:cNvPr id="18" name="Text Box 15"/>
          <p:cNvSpPr txBox="1">
            <a:spLocks noChangeArrowheads="1"/>
          </p:cNvSpPr>
          <p:nvPr/>
        </p:nvSpPr>
        <p:spPr bwMode="auto">
          <a:xfrm>
            <a:off x="746125" y="2797678"/>
            <a:ext cx="730250" cy="366713"/>
          </a:xfrm>
          <a:prstGeom prst="rect">
            <a:avLst/>
          </a:prstGeom>
          <a:noFill/>
          <a:ln w="9525">
            <a:noFill/>
            <a:miter lim="800000"/>
            <a:headEnd/>
            <a:tailEnd/>
          </a:ln>
        </p:spPr>
        <p:txBody>
          <a:bodyPr wrap="none">
            <a:spAutoFit/>
          </a:bodyPr>
          <a:lstStyle/>
          <a:p>
            <a:r>
              <a:rPr lang="en-US" sz="1800" dirty="0"/>
              <a:t>Coors</a:t>
            </a:r>
          </a:p>
        </p:txBody>
      </p:sp>
      <p:sp>
        <p:nvSpPr>
          <p:cNvPr id="19" name="Text Box 16"/>
          <p:cNvSpPr txBox="1">
            <a:spLocks noChangeArrowheads="1"/>
          </p:cNvSpPr>
          <p:nvPr/>
        </p:nvSpPr>
        <p:spPr bwMode="auto">
          <a:xfrm>
            <a:off x="746125" y="3712078"/>
            <a:ext cx="1181100" cy="366713"/>
          </a:xfrm>
          <a:prstGeom prst="rect">
            <a:avLst/>
          </a:prstGeom>
          <a:noFill/>
          <a:ln w="9525">
            <a:noFill/>
            <a:miter lim="800000"/>
            <a:headEnd/>
            <a:tailEnd/>
          </a:ln>
        </p:spPr>
        <p:txBody>
          <a:bodyPr wrap="none">
            <a:spAutoFit/>
          </a:bodyPr>
          <a:lstStyle/>
          <a:p>
            <a:r>
              <a:rPr lang="en-US" sz="1800" dirty="0"/>
              <a:t>Miller Lite</a:t>
            </a:r>
          </a:p>
        </p:txBody>
      </p:sp>
      <p:sp>
        <p:nvSpPr>
          <p:cNvPr id="20" name="Oval 17"/>
          <p:cNvSpPr>
            <a:spLocks noChangeArrowheads="1"/>
          </p:cNvSpPr>
          <p:nvPr/>
        </p:nvSpPr>
        <p:spPr bwMode="auto">
          <a:xfrm>
            <a:off x="5915025" y="33691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1" name="Oval 18"/>
          <p:cNvSpPr>
            <a:spLocks noChangeArrowheads="1"/>
          </p:cNvSpPr>
          <p:nvPr/>
        </p:nvSpPr>
        <p:spPr bwMode="auto">
          <a:xfrm>
            <a:off x="5991225" y="31405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2" name="Oval 19"/>
          <p:cNvSpPr>
            <a:spLocks noChangeArrowheads="1"/>
          </p:cNvSpPr>
          <p:nvPr/>
        </p:nvSpPr>
        <p:spPr bwMode="auto">
          <a:xfrm>
            <a:off x="6296025" y="32929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3" name="Oval 20"/>
          <p:cNvSpPr>
            <a:spLocks noChangeArrowheads="1"/>
          </p:cNvSpPr>
          <p:nvPr/>
        </p:nvSpPr>
        <p:spPr bwMode="auto">
          <a:xfrm>
            <a:off x="6219825" y="30643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4" name="Oval 21"/>
          <p:cNvSpPr>
            <a:spLocks noChangeArrowheads="1"/>
          </p:cNvSpPr>
          <p:nvPr/>
        </p:nvSpPr>
        <p:spPr bwMode="auto">
          <a:xfrm>
            <a:off x="6143625" y="34453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5" name="Oval 22"/>
          <p:cNvSpPr>
            <a:spLocks noChangeArrowheads="1"/>
          </p:cNvSpPr>
          <p:nvPr/>
        </p:nvSpPr>
        <p:spPr bwMode="auto">
          <a:xfrm>
            <a:off x="8201025" y="2835778"/>
            <a:ext cx="152400" cy="152400"/>
          </a:xfrm>
          <a:prstGeom prst="ellipse">
            <a:avLst/>
          </a:prstGeom>
          <a:solidFill>
            <a:schemeClr val="tx2"/>
          </a:solidFill>
          <a:ln w="9525">
            <a:solidFill>
              <a:schemeClr val="tx1"/>
            </a:solidFill>
            <a:round/>
            <a:headEnd/>
            <a:tailEnd/>
          </a:ln>
        </p:spPr>
        <p:txBody>
          <a:bodyPr wrap="none" anchor="ctr"/>
          <a:lstStyle/>
          <a:p>
            <a:endParaRPr lang="en-US" dirty="0"/>
          </a:p>
        </p:txBody>
      </p:sp>
      <p:sp>
        <p:nvSpPr>
          <p:cNvPr id="26" name="Text Box 23"/>
          <p:cNvSpPr txBox="1">
            <a:spLocks noChangeArrowheads="1"/>
          </p:cNvSpPr>
          <p:nvPr/>
        </p:nvSpPr>
        <p:spPr bwMode="auto">
          <a:xfrm>
            <a:off x="5899150" y="2645278"/>
            <a:ext cx="679450" cy="366713"/>
          </a:xfrm>
          <a:prstGeom prst="rect">
            <a:avLst/>
          </a:prstGeom>
          <a:noFill/>
          <a:ln w="9525">
            <a:noFill/>
            <a:miter lim="800000"/>
            <a:headEnd/>
            <a:tailEnd/>
          </a:ln>
        </p:spPr>
        <p:txBody>
          <a:bodyPr wrap="none">
            <a:spAutoFit/>
          </a:bodyPr>
          <a:lstStyle/>
          <a:p>
            <a:r>
              <a:rPr lang="en-US" sz="1800" dirty="0"/>
              <a:t>Pabst</a:t>
            </a:r>
          </a:p>
        </p:txBody>
      </p:sp>
      <p:sp>
        <p:nvSpPr>
          <p:cNvPr id="27" name="Text Box 24"/>
          <p:cNvSpPr txBox="1">
            <a:spLocks noChangeArrowheads="1"/>
          </p:cNvSpPr>
          <p:nvPr/>
        </p:nvSpPr>
        <p:spPr bwMode="auto">
          <a:xfrm>
            <a:off x="6524625" y="3192966"/>
            <a:ext cx="863600" cy="366712"/>
          </a:xfrm>
          <a:prstGeom prst="rect">
            <a:avLst/>
          </a:prstGeom>
          <a:noFill/>
          <a:ln w="9525">
            <a:noFill/>
            <a:miter lim="800000"/>
            <a:headEnd/>
            <a:tailEnd/>
          </a:ln>
        </p:spPr>
        <p:txBody>
          <a:bodyPr wrap="none">
            <a:spAutoFit/>
          </a:bodyPr>
          <a:lstStyle/>
          <a:p>
            <a:r>
              <a:rPr lang="en-US" sz="1800" dirty="0"/>
              <a:t>Colt 45</a:t>
            </a:r>
          </a:p>
        </p:txBody>
      </p:sp>
      <p:sp>
        <p:nvSpPr>
          <p:cNvPr id="28" name="Text Box 25"/>
          <p:cNvSpPr txBox="1">
            <a:spLocks noChangeArrowheads="1"/>
          </p:cNvSpPr>
          <p:nvPr/>
        </p:nvSpPr>
        <p:spPr bwMode="auto">
          <a:xfrm>
            <a:off x="6143625" y="3597778"/>
            <a:ext cx="730250" cy="366713"/>
          </a:xfrm>
          <a:prstGeom prst="rect">
            <a:avLst/>
          </a:prstGeom>
          <a:noFill/>
          <a:ln w="9525">
            <a:noFill/>
            <a:miter lim="800000"/>
            <a:headEnd/>
            <a:tailEnd/>
          </a:ln>
        </p:spPr>
        <p:txBody>
          <a:bodyPr wrap="none">
            <a:spAutoFit/>
          </a:bodyPr>
          <a:lstStyle/>
          <a:p>
            <a:r>
              <a:rPr lang="en-US" sz="1800" dirty="0"/>
              <a:t>Coors</a:t>
            </a:r>
          </a:p>
        </p:txBody>
      </p:sp>
      <p:sp>
        <p:nvSpPr>
          <p:cNvPr id="29" name="Text Box 26"/>
          <p:cNvSpPr txBox="1">
            <a:spLocks noChangeArrowheads="1"/>
          </p:cNvSpPr>
          <p:nvPr/>
        </p:nvSpPr>
        <p:spPr bwMode="auto">
          <a:xfrm>
            <a:off x="4924425" y="3497766"/>
            <a:ext cx="1181100" cy="366712"/>
          </a:xfrm>
          <a:prstGeom prst="rect">
            <a:avLst/>
          </a:prstGeom>
          <a:noFill/>
          <a:ln w="9525">
            <a:noFill/>
            <a:miter lim="800000"/>
            <a:headEnd/>
            <a:tailEnd/>
          </a:ln>
        </p:spPr>
        <p:txBody>
          <a:bodyPr wrap="none">
            <a:spAutoFit/>
          </a:bodyPr>
          <a:lstStyle/>
          <a:p>
            <a:r>
              <a:rPr lang="en-US" sz="1800" dirty="0"/>
              <a:t>Miller Lite</a:t>
            </a:r>
          </a:p>
        </p:txBody>
      </p:sp>
      <p:sp>
        <p:nvSpPr>
          <p:cNvPr id="30" name="Text Box 27"/>
          <p:cNvSpPr txBox="1">
            <a:spLocks noChangeArrowheads="1"/>
          </p:cNvSpPr>
          <p:nvPr/>
        </p:nvSpPr>
        <p:spPr bwMode="auto">
          <a:xfrm>
            <a:off x="4724400" y="2988178"/>
            <a:ext cx="1419225" cy="369332"/>
          </a:xfrm>
          <a:prstGeom prst="rect">
            <a:avLst/>
          </a:prstGeom>
          <a:noFill/>
          <a:ln w="9525">
            <a:noFill/>
            <a:miter lim="800000"/>
            <a:headEnd/>
            <a:tailEnd/>
          </a:ln>
        </p:spPr>
        <p:txBody>
          <a:bodyPr wrap="square">
            <a:spAutoFit/>
          </a:bodyPr>
          <a:lstStyle/>
          <a:p>
            <a:r>
              <a:rPr lang="en-US" sz="1800" dirty="0"/>
              <a:t>Budweiser</a:t>
            </a:r>
          </a:p>
        </p:txBody>
      </p:sp>
      <p:sp>
        <p:nvSpPr>
          <p:cNvPr id="31" name="Text Box 28"/>
          <p:cNvSpPr txBox="1">
            <a:spLocks noChangeArrowheads="1"/>
          </p:cNvSpPr>
          <p:nvPr/>
        </p:nvSpPr>
        <p:spPr bwMode="auto">
          <a:xfrm>
            <a:off x="7346950" y="2416678"/>
            <a:ext cx="1035050" cy="366713"/>
          </a:xfrm>
          <a:prstGeom prst="rect">
            <a:avLst/>
          </a:prstGeom>
          <a:noFill/>
          <a:ln w="9525">
            <a:noFill/>
            <a:miter lim="800000"/>
            <a:headEnd/>
            <a:tailEnd/>
          </a:ln>
        </p:spPr>
        <p:txBody>
          <a:bodyPr wrap="none">
            <a:spAutoFit/>
          </a:bodyPr>
          <a:lstStyle/>
          <a:p>
            <a:r>
              <a:rPr lang="en-US" sz="1800" dirty="0"/>
              <a:t>Guinness</a:t>
            </a:r>
          </a:p>
        </p:txBody>
      </p:sp>
      <p:sp>
        <p:nvSpPr>
          <p:cNvPr id="32" name="Text Box 29"/>
          <p:cNvSpPr txBox="1">
            <a:spLocks noChangeArrowheads="1"/>
          </p:cNvSpPr>
          <p:nvPr/>
        </p:nvSpPr>
        <p:spPr bwMode="auto">
          <a:xfrm>
            <a:off x="228601" y="4893178"/>
            <a:ext cx="3962400" cy="1015663"/>
          </a:xfrm>
          <a:prstGeom prst="rect">
            <a:avLst/>
          </a:prstGeom>
          <a:noFill/>
          <a:ln w="9525">
            <a:noFill/>
            <a:miter lim="800000"/>
            <a:headEnd/>
            <a:tailEnd/>
          </a:ln>
        </p:spPr>
        <p:txBody>
          <a:bodyPr wrap="square">
            <a:spAutoFit/>
          </a:bodyPr>
          <a:lstStyle/>
          <a:p>
            <a:pPr marL="457200" indent="-457200">
              <a:buAutoNum type="alphaUcPeriod"/>
            </a:pPr>
            <a:r>
              <a:rPr lang="en-US" sz="2000" dirty="0" smtClean="0">
                <a:solidFill>
                  <a:srgbClr val="333367"/>
                </a:solidFill>
              </a:rPr>
              <a:t>Taste perceptions </a:t>
            </a:r>
            <a:r>
              <a:rPr lang="en-US" sz="2000" dirty="0">
                <a:solidFill>
                  <a:srgbClr val="333367"/>
                </a:solidFill>
              </a:rPr>
              <a:t>of </a:t>
            </a:r>
            <a:r>
              <a:rPr lang="en-US" sz="2000" dirty="0" smtClean="0">
                <a:solidFill>
                  <a:srgbClr val="333367"/>
                </a:solidFill>
              </a:rPr>
              <a:t>six beer brands when the drinker knows what he </a:t>
            </a:r>
            <a:r>
              <a:rPr lang="en-US" sz="2000" dirty="0">
                <a:solidFill>
                  <a:srgbClr val="333367"/>
                </a:solidFill>
              </a:rPr>
              <a:t>is </a:t>
            </a:r>
            <a:r>
              <a:rPr lang="en-US" sz="2000" dirty="0" smtClean="0">
                <a:solidFill>
                  <a:srgbClr val="333367"/>
                </a:solidFill>
              </a:rPr>
              <a:t>drinking</a:t>
            </a:r>
            <a:endParaRPr lang="en-US" sz="2000" dirty="0">
              <a:solidFill>
                <a:srgbClr val="333367"/>
              </a:solidFill>
            </a:endParaRPr>
          </a:p>
        </p:txBody>
      </p:sp>
      <p:sp>
        <p:nvSpPr>
          <p:cNvPr id="33" name="Text Box 30"/>
          <p:cNvSpPr txBox="1">
            <a:spLocks noChangeArrowheads="1"/>
          </p:cNvSpPr>
          <p:nvPr/>
        </p:nvSpPr>
        <p:spPr bwMode="auto">
          <a:xfrm>
            <a:off x="4686300" y="4893178"/>
            <a:ext cx="4152900" cy="1015663"/>
          </a:xfrm>
          <a:prstGeom prst="rect">
            <a:avLst/>
          </a:prstGeom>
          <a:noFill/>
          <a:ln w="9525">
            <a:noFill/>
            <a:miter lim="800000"/>
            <a:headEnd/>
            <a:tailEnd/>
          </a:ln>
        </p:spPr>
        <p:txBody>
          <a:bodyPr wrap="square">
            <a:spAutoFit/>
          </a:bodyPr>
          <a:lstStyle/>
          <a:p>
            <a:pPr marL="457200" indent="-457200">
              <a:buAutoNum type="alphaUcPeriod" startAt="2"/>
            </a:pPr>
            <a:r>
              <a:rPr lang="en-US" sz="2000" dirty="0" smtClean="0">
                <a:solidFill>
                  <a:srgbClr val="333367"/>
                </a:solidFill>
              </a:rPr>
              <a:t>Taste perceptions </a:t>
            </a:r>
            <a:r>
              <a:rPr lang="en-US" sz="2000" dirty="0">
                <a:solidFill>
                  <a:srgbClr val="333367"/>
                </a:solidFill>
              </a:rPr>
              <a:t>of </a:t>
            </a:r>
            <a:r>
              <a:rPr lang="en-US" sz="2000" dirty="0" smtClean="0">
                <a:solidFill>
                  <a:srgbClr val="333367"/>
                </a:solidFill>
              </a:rPr>
              <a:t>six beer </a:t>
            </a:r>
            <a:r>
              <a:rPr lang="en-US" sz="2000" dirty="0">
                <a:solidFill>
                  <a:srgbClr val="333367"/>
                </a:solidFill>
              </a:rPr>
              <a:t>b</a:t>
            </a:r>
            <a:r>
              <a:rPr lang="en-US" sz="2000" dirty="0" smtClean="0">
                <a:solidFill>
                  <a:srgbClr val="333367"/>
                </a:solidFill>
              </a:rPr>
              <a:t>rands when </a:t>
            </a:r>
            <a:r>
              <a:rPr lang="en-US" sz="2000" dirty="0">
                <a:solidFill>
                  <a:srgbClr val="333367"/>
                </a:solidFill>
              </a:rPr>
              <a:t>the </a:t>
            </a:r>
            <a:r>
              <a:rPr lang="en-US" sz="2000" dirty="0" smtClean="0">
                <a:solidFill>
                  <a:srgbClr val="333367"/>
                </a:solidFill>
              </a:rPr>
              <a:t>drinker does </a:t>
            </a:r>
            <a:r>
              <a:rPr lang="en-US" sz="2000" dirty="0">
                <a:solidFill>
                  <a:srgbClr val="333367"/>
                </a:solidFill>
              </a:rPr>
              <a:t>NOT </a:t>
            </a:r>
            <a:r>
              <a:rPr lang="en-US" sz="2000" dirty="0" smtClean="0">
                <a:solidFill>
                  <a:srgbClr val="333367"/>
                </a:solidFill>
              </a:rPr>
              <a:t>know what he </a:t>
            </a:r>
            <a:r>
              <a:rPr lang="en-US" sz="2000" dirty="0">
                <a:solidFill>
                  <a:srgbClr val="333367"/>
                </a:solidFill>
              </a:rPr>
              <a:t>is </a:t>
            </a:r>
            <a:r>
              <a:rPr lang="en-US" sz="2000" dirty="0" smtClean="0">
                <a:solidFill>
                  <a:srgbClr val="333367"/>
                </a:solidFill>
              </a:rPr>
              <a:t>drinking</a:t>
            </a:r>
            <a:endParaRPr lang="en-US" sz="2000" dirty="0">
              <a:solidFill>
                <a:srgbClr val="333367"/>
              </a:solidFill>
            </a:endParaRPr>
          </a:p>
        </p:txBody>
      </p:sp>
      <p:sp>
        <p:nvSpPr>
          <p:cNvPr id="34"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8</a:t>
            </a:fld>
            <a:endParaRPr lang="en-US" dirty="0">
              <a:solidFill>
                <a:srgbClr val="595959"/>
              </a:solidFill>
            </a:endParaRPr>
          </a:p>
        </p:txBody>
      </p:sp>
    </p:spTree>
    <p:extLst>
      <p:ext uri="{BB962C8B-B14F-4D97-AF65-F5344CB8AC3E}">
        <p14:creationId xmlns:p14="http://schemas.microsoft.com/office/powerpoint/2010/main" val="5099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1574"/>
            <a:ext cx="7800135" cy="1132633"/>
          </a:xfrm>
        </p:spPr>
        <p:txBody>
          <a:bodyPr>
            <a:normAutofit/>
          </a:bodyPr>
          <a:lstStyle/>
          <a:p>
            <a:r>
              <a:rPr lang="en-US" b="1" dirty="0" smtClean="0"/>
              <a:t>Benefits from Brand Equity</a:t>
            </a:r>
            <a:endParaRPr lang="en-US" b="1" dirty="0"/>
          </a:p>
        </p:txBody>
      </p:sp>
      <p:sp>
        <p:nvSpPr>
          <p:cNvPr id="3" name="Content Placeholder 2"/>
          <p:cNvSpPr>
            <a:spLocks noGrp="1"/>
          </p:cNvSpPr>
          <p:nvPr>
            <p:ph idx="1"/>
          </p:nvPr>
        </p:nvSpPr>
        <p:spPr>
          <a:xfrm>
            <a:off x="498474" y="1348217"/>
            <a:ext cx="8354173" cy="4948558"/>
          </a:xfrm>
        </p:spPr>
        <p:txBody>
          <a:bodyPr>
            <a:normAutofit/>
          </a:bodyPr>
          <a:lstStyle/>
          <a:p>
            <a:r>
              <a:rPr lang="en-US" sz="1800" dirty="0"/>
              <a:t>B</a:t>
            </a:r>
            <a:r>
              <a:rPr lang="en-US" sz="1800" dirty="0" smtClean="0"/>
              <a:t>rands </a:t>
            </a:r>
            <a:r>
              <a:rPr lang="en-US" sz="1800" dirty="0"/>
              <a:t>can change customers’ actual </a:t>
            </a:r>
            <a:r>
              <a:rPr lang="en-US" sz="1800" dirty="0" smtClean="0"/>
              <a:t>experiences; they </a:t>
            </a:r>
            <a:r>
              <a:rPr lang="en-US" sz="1800" dirty="0"/>
              <a:t>can change the taste of food or drink, the excitement of driving a car, the comfort felt in a coffee shop, and the visual appeal of diamond </a:t>
            </a:r>
            <a:r>
              <a:rPr lang="en-US" sz="1800" dirty="0" smtClean="0"/>
              <a:t>jewelry</a:t>
            </a:r>
          </a:p>
          <a:p>
            <a:r>
              <a:rPr lang="en-US" sz="1800" dirty="0" smtClean="0">
                <a:solidFill>
                  <a:srgbClr val="595959"/>
                </a:solidFill>
              </a:rPr>
              <a:t>Benefits from strong brands are associated with three general areas:</a:t>
            </a:r>
          </a:p>
          <a:p>
            <a:pPr marL="571500" lvl="1" indent="-342900">
              <a:buFont typeface="+mj-lt"/>
              <a:buAutoNum type="arabicPeriod"/>
            </a:pPr>
            <a:r>
              <a:rPr lang="en-US" sz="1600" b="1" dirty="0" smtClean="0">
                <a:solidFill>
                  <a:schemeClr val="tx2"/>
                </a:solidFill>
              </a:rPr>
              <a:t>Sales growth </a:t>
            </a:r>
            <a:r>
              <a:rPr lang="en-US" sz="1600" dirty="0" smtClean="0">
                <a:solidFill>
                  <a:srgbClr val="595959"/>
                </a:solidFill>
              </a:rPr>
              <a:t>– sales </a:t>
            </a:r>
            <a:r>
              <a:rPr lang="en-US" sz="1600" dirty="0" smtClean="0"/>
              <a:t>benefit </a:t>
            </a:r>
            <a:r>
              <a:rPr lang="en-US" sz="1600" dirty="0"/>
              <a:t>from strong brands, because brands make it easier to acquire new customers, who perceive less risk, higher quality, and better performance of a brand with strong equity </a:t>
            </a:r>
            <a:endParaRPr lang="en-US" sz="1600" dirty="0" smtClean="0">
              <a:solidFill>
                <a:srgbClr val="595959"/>
              </a:solidFill>
            </a:endParaRPr>
          </a:p>
          <a:p>
            <a:pPr marL="571500" lvl="1" indent="-342900">
              <a:buFont typeface="+mj-lt"/>
              <a:buAutoNum type="arabicPeriod"/>
            </a:pPr>
            <a:r>
              <a:rPr lang="en-US" sz="1600" b="1" dirty="0" smtClean="0">
                <a:solidFill>
                  <a:schemeClr val="tx2"/>
                </a:solidFill>
              </a:rPr>
              <a:t>Profit enhancement </a:t>
            </a:r>
            <a:r>
              <a:rPr lang="en-US" sz="1600" dirty="0" smtClean="0">
                <a:solidFill>
                  <a:srgbClr val="595959"/>
                </a:solidFill>
              </a:rPr>
              <a:t>– the </a:t>
            </a:r>
            <a:r>
              <a:rPr lang="en-US" sz="1600" dirty="0" smtClean="0"/>
              <a:t>benefits </a:t>
            </a:r>
            <a:r>
              <a:rPr lang="en-US" sz="1600" dirty="0"/>
              <a:t>that drive sales growth also can enhance a firm’s profitability by reducing costs </a:t>
            </a:r>
            <a:r>
              <a:rPr lang="en-US" sz="1600" dirty="0" smtClean="0"/>
              <a:t>or </a:t>
            </a:r>
            <a:r>
              <a:rPr lang="en-US" sz="1600" dirty="0"/>
              <a:t>allowing the firm to charge higher prices for its products </a:t>
            </a:r>
            <a:endParaRPr lang="en-US" sz="1600" dirty="0" smtClean="0">
              <a:solidFill>
                <a:srgbClr val="595959"/>
              </a:solidFill>
            </a:endParaRPr>
          </a:p>
          <a:p>
            <a:pPr marL="571500" lvl="1" indent="-342900">
              <a:buFont typeface="+mj-lt"/>
              <a:buAutoNum type="arabicPeriod"/>
            </a:pPr>
            <a:r>
              <a:rPr lang="en-US" sz="1600" b="1" dirty="0" smtClean="0">
                <a:solidFill>
                  <a:schemeClr val="tx2"/>
                </a:solidFill>
              </a:rPr>
              <a:t>Loyalty effects </a:t>
            </a:r>
            <a:r>
              <a:rPr lang="en-US" sz="1600" dirty="0" smtClean="0">
                <a:solidFill>
                  <a:srgbClr val="595959"/>
                </a:solidFill>
              </a:rPr>
              <a:t>– a </a:t>
            </a:r>
            <a:r>
              <a:rPr lang="en-US" sz="1600" dirty="0" smtClean="0"/>
              <a:t>strong </a:t>
            </a:r>
            <a:r>
              <a:rPr lang="en-US" sz="1600" dirty="0"/>
              <a:t>brand makes customers more loyal, which often provides the largest barrier to competitive entry </a:t>
            </a:r>
            <a:endParaRPr lang="en-US" sz="1600" dirty="0" smtClean="0"/>
          </a:p>
          <a:p>
            <a:pPr lvl="2"/>
            <a:r>
              <a:rPr lang="en-US" sz="1600" dirty="0" smtClean="0">
                <a:solidFill>
                  <a:srgbClr val="595959"/>
                </a:solidFill>
              </a:rPr>
              <a:t>True loyalty</a:t>
            </a:r>
          </a:p>
          <a:p>
            <a:pPr lvl="2"/>
            <a:r>
              <a:rPr lang="en-US" sz="1600" dirty="0" smtClean="0">
                <a:solidFill>
                  <a:srgbClr val="595959"/>
                </a:solidFill>
              </a:rPr>
              <a:t>Spurious loyalty</a:t>
            </a:r>
          </a:p>
          <a:p>
            <a:pPr lvl="2"/>
            <a:r>
              <a:rPr lang="en-US" sz="1600" dirty="0" smtClean="0">
                <a:solidFill>
                  <a:srgbClr val="595959"/>
                </a:solidFill>
              </a:rPr>
              <a:t>Latent loyalty</a:t>
            </a:r>
            <a:endParaRPr lang="en-US" sz="1600" dirty="0">
              <a:solidFill>
                <a:srgbClr val="595959"/>
              </a:solidFill>
            </a:endParaRPr>
          </a:p>
        </p:txBody>
      </p:sp>
      <p:sp>
        <p:nvSpPr>
          <p:cNvPr id="6" name="Footer Placeholder 5"/>
          <p:cNvSpPr>
            <a:spLocks noGrp="1"/>
          </p:cNvSpPr>
          <p:nvPr>
            <p:ph type="ftr" sz="quarter" idx="11"/>
          </p:nvPr>
        </p:nvSpPr>
        <p:spPr/>
        <p:txBody>
          <a:bodyPr/>
          <a:lstStyle/>
          <a:p>
            <a:r>
              <a:rPr lang="en-US" dirty="0" smtClean="0"/>
              <a:t>© </a:t>
            </a:r>
            <a:r>
              <a:rPr lang="en-US" dirty="0" err="1" smtClean="0"/>
              <a:t>Palmatier</a:t>
            </a:r>
            <a:endParaRPr lang="en-US" dirty="0"/>
          </a:p>
        </p:txBody>
      </p:sp>
      <p:sp>
        <p:nvSpPr>
          <p:cNvPr id="7" name="Slide Number Placeholder 4"/>
          <p:cNvSpPr>
            <a:spLocks noGrp="1"/>
          </p:cNvSpPr>
          <p:nvPr>
            <p:ph type="sldNum" sz="quarter" idx="12"/>
          </p:nvPr>
        </p:nvSpPr>
        <p:spPr>
          <a:xfrm>
            <a:off x="8298609" y="6423585"/>
            <a:ext cx="554038" cy="365125"/>
          </a:xfrm>
        </p:spPr>
        <p:txBody>
          <a:bodyPr/>
          <a:lstStyle/>
          <a:p>
            <a:fld id="{606C48AC-5425-9447-80A6-7CD23CC5D020}" type="slidenum">
              <a:rPr lang="en-US" smtClean="0">
                <a:solidFill>
                  <a:srgbClr val="595959"/>
                </a:solidFill>
              </a:rPr>
              <a:t>9</a:t>
            </a:fld>
            <a:endParaRPr lang="en-US" dirty="0">
              <a:solidFill>
                <a:srgbClr val="595959"/>
              </a:solidFill>
            </a:endParaRPr>
          </a:p>
        </p:txBody>
      </p:sp>
      <p:pic>
        <p:nvPicPr>
          <p:cNvPr id="4" name="Picture 3" descr="TIP-Branding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531" y="4801759"/>
            <a:ext cx="1928751" cy="1924991"/>
          </a:xfrm>
          <a:prstGeom prst="rect">
            <a:avLst/>
          </a:prstGeom>
        </p:spPr>
      </p:pic>
    </p:spTree>
    <p:extLst>
      <p:ext uri="{BB962C8B-B14F-4D97-AF65-F5344CB8AC3E}">
        <p14:creationId xmlns:p14="http://schemas.microsoft.com/office/powerpoint/2010/main" val="95195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ject #4 - Presenta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Project #4 - Presentation Slides.thmx</Template>
  <TotalTime>10658</TotalTime>
  <Words>10382</Words>
  <Application>Microsoft Macintosh PowerPoint</Application>
  <PresentationFormat>On-screen Show (4:3)</PresentationFormat>
  <Paragraphs>540</Paragraphs>
  <Slides>36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Avenir Light</vt:lpstr>
      <vt:lpstr>Calibri</vt:lpstr>
      <vt:lpstr>Cambria</vt:lpstr>
      <vt:lpstr>Lucida Grande</vt:lpstr>
      <vt:lpstr>Symbol</vt:lpstr>
      <vt:lpstr>Wingdings</vt:lpstr>
      <vt:lpstr>Arial</vt:lpstr>
      <vt:lpstr>Project #4 - Presentation Slides</vt:lpstr>
      <vt:lpstr>PowerPoint Presentation</vt:lpstr>
      <vt:lpstr>Agenda</vt:lpstr>
      <vt:lpstr>Brand Basics</vt:lpstr>
      <vt:lpstr>Brands Are One of the Most Critical (Intangible) Assets a Firm Owns</vt:lpstr>
      <vt:lpstr>Brands as SCA</vt:lpstr>
      <vt:lpstr>Associative Network Memory Model of Brand Equity</vt:lpstr>
      <vt:lpstr>Associative Network Memory Model of Brand Equity </vt:lpstr>
      <vt:lpstr>Brand Differences Operate at a Subconscious Level</vt:lpstr>
      <vt:lpstr>Benefits from Brand Equity</vt:lpstr>
      <vt:lpstr>True Loyalty Matrix </vt:lpstr>
      <vt:lpstr>Example: SAB (South Africa) </vt:lpstr>
      <vt:lpstr>Agenda</vt:lpstr>
      <vt:lpstr>Brand Positioning</vt:lpstr>
      <vt:lpstr>Brand Architecture</vt:lpstr>
      <vt:lpstr>Brand Architecture Spectrum</vt:lpstr>
      <vt:lpstr>Example: Honda (Japan)</vt:lpstr>
      <vt:lpstr>Example: General Electric (US)</vt:lpstr>
      <vt:lpstr>Brand Extensions</vt:lpstr>
      <vt:lpstr>Brand Extensions</vt:lpstr>
      <vt:lpstr>Example: McDonald’s (US)</vt:lpstr>
      <vt:lpstr>Line Versus Brand Extensions </vt:lpstr>
      <vt:lpstr>Has Marriott Been Successful at Moving Up and Down Market? </vt:lpstr>
      <vt:lpstr>Guidelines For Optimizing Brand/Line/Vertical Extensions</vt:lpstr>
      <vt:lpstr>Agenda</vt:lpstr>
      <vt:lpstr>Three Steps to Building Brand Equity</vt:lpstr>
      <vt:lpstr>Integrated Marketing Communications</vt:lpstr>
      <vt:lpstr>Persuasion Process when Using IMC</vt:lpstr>
      <vt:lpstr>Example: Turkish Airlines (Turkey)</vt:lpstr>
      <vt:lpstr>Research Approaches for Understanding and Measuring Brand Equity</vt:lpstr>
      <vt:lpstr>PowerPoint Presentation</vt:lpstr>
      <vt:lpstr>PowerPoint Presentation</vt:lpstr>
      <vt:lpstr>PowerPoint Presentation</vt:lpstr>
      <vt:lpstr>Agenda</vt:lpstr>
      <vt:lpstr>Takeaways</vt:lpstr>
      <vt:lpstr>Takeaways</vt:lpstr>
      <vt:lpstr>Readings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Microsoft Office User</cp:lastModifiedBy>
  <cp:revision>278</cp:revision>
  <dcterms:created xsi:type="dcterms:W3CDTF">2016-03-22T23:55:37Z</dcterms:created>
  <dcterms:modified xsi:type="dcterms:W3CDTF">2017-02-05T00:08:08Z</dcterms:modified>
</cp:coreProperties>
</file>