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1.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2.xml" ContentType="application/vnd.openxmlformats-officedocument.drawingml.chart+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9" r:id="rId1"/>
  </p:sldMasterIdLst>
  <p:notesMasterIdLst>
    <p:notesMasterId r:id="rId78"/>
  </p:notesMasterIdLst>
  <p:handoutMasterIdLst>
    <p:handoutMasterId r:id="rId79"/>
  </p:handoutMasterIdLst>
  <p:sldIdLst>
    <p:sldId id="345" r:id="rId2"/>
    <p:sldId id="336" r:id="rId3"/>
    <p:sldId id="259" r:id="rId4"/>
    <p:sldId id="365" r:id="rId5"/>
    <p:sldId id="351" r:id="rId6"/>
    <p:sldId id="260" r:id="rId7"/>
    <p:sldId id="304" r:id="rId8"/>
    <p:sldId id="305" r:id="rId9"/>
    <p:sldId id="306" r:id="rId10"/>
    <p:sldId id="366" r:id="rId11"/>
    <p:sldId id="337" r:id="rId12"/>
    <p:sldId id="272" r:id="rId13"/>
    <p:sldId id="309" r:id="rId14"/>
    <p:sldId id="275" r:id="rId15"/>
    <p:sldId id="276" r:id="rId16"/>
    <p:sldId id="277" r:id="rId17"/>
    <p:sldId id="349" r:id="rId18"/>
    <p:sldId id="389" r:id="rId19"/>
    <p:sldId id="390" r:id="rId20"/>
    <p:sldId id="391" r:id="rId21"/>
    <p:sldId id="392" r:id="rId22"/>
    <p:sldId id="362" r:id="rId23"/>
    <p:sldId id="363" r:id="rId24"/>
    <p:sldId id="350" r:id="rId25"/>
    <p:sldId id="355" r:id="rId26"/>
    <p:sldId id="364" r:id="rId27"/>
    <p:sldId id="357" r:id="rId28"/>
    <p:sldId id="358" r:id="rId29"/>
    <p:sldId id="359" r:id="rId30"/>
    <p:sldId id="360" r:id="rId31"/>
    <p:sldId id="361" r:id="rId32"/>
    <p:sldId id="348" r:id="rId33"/>
    <p:sldId id="313" r:id="rId34"/>
    <p:sldId id="317" r:id="rId35"/>
    <p:sldId id="315" r:id="rId36"/>
    <p:sldId id="316" r:id="rId37"/>
    <p:sldId id="373" r:id="rId38"/>
    <p:sldId id="356" r:id="rId39"/>
    <p:sldId id="320" r:id="rId40"/>
    <p:sldId id="321" r:id="rId41"/>
    <p:sldId id="377" r:id="rId42"/>
    <p:sldId id="288" r:id="rId43"/>
    <p:sldId id="323" r:id="rId44"/>
    <p:sldId id="367" r:id="rId45"/>
    <p:sldId id="324" r:id="rId46"/>
    <p:sldId id="325" r:id="rId47"/>
    <p:sldId id="326" r:id="rId48"/>
    <p:sldId id="327" r:id="rId49"/>
    <p:sldId id="338" r:id="rId50"/>
    <p:sldId id="370" r:id="rId51"/>
    <p:sldId id="290" r:id="rId52"/>
    <p:sldId id="393" r:id="rId53"/>
    <p:sldId id="395" r:id="rId54"/>
    <p:sldId id="297" r:id="rId55"/>
    <p:sldId id="396" r:id="rId56"/>
    <p:sldId id="397" r:id="rId57"/>
    <p:sldId id="298" r:id="rId58"/>
    <p:sldId id="371" r:id="rId59"/>
    <p:sldId id="341" r:id="rId60"/>
    <p:sldId id="331" r:id="rId61"/>
    <p:sldId id="332" r:id="rId62"/>
    <p:sldId id="333" r:id="rId63"/>
    <p:sldId id="372" r:id="rId64"/>
    <p:sldId id="378" r:id="rId65"/>
    <p:sldId id="379" r:id="rId66"/>
    <p:sldId id="380" r:id="rId67"/>
    <p:sldId id="381" r:id="rId68"/>
    <p:sldId id="382" r:id="rId69"/>
    <p:sldId id="383" r:id="rId70"/>
    <p:sldId id="384" r:id="rId71"/>
    <p:sldId id="385" r:id="rId72"/>
    <p:sldId id="386" r:id="rId73"/>
    <p:sldId id="387" r:id="rId74"/>
    <p:sldId id="368" r:id="rId75"/>
    <p:sldId id="369" r:id="rId76"/>
    <p:sldId id="388" r:id="rId77"/>
  </p:sldIdLst>
  <p:sldSz cx="9144000" cy="6858000" type="screen4x3"/>
  <p:notesSz cx="6858000" cy="9144000"/>
  <p:defaultText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82490" autoAdjust="0"/>
  </p:normalViewPr>
  <p:slideViewPr>
    <p:cSldViewPr snapToGrid="0" snapToObjects="1">
      <p:cViewPr>
        <p:scale>
          <a:sx n="99" d="100"/>
          <a:sy n="99" d="100"/>
        </p:scale>
        <p:origin x="2544" y="3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jtbeck\Dropbox\Service%20&amp;%20Other\EMBA%20STP\Segmentation%20Decision%20PPTs\Segmentation.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sde-fs2.csde.washington.edu\user\jylee85\SM\POSTHOC\SM%20Manuscript%20Numbers%20Percent%2004062012.xlsx" TargetMode="External"/></Relationships>
</file>

<file path=ppt/charts/_rels/chart12.xml.rels><?xml version="1.0" encoding="UTF-8" standalone="yes"?>
<Relationships xmlns="http://schemas.openxmlformats.org/package/2006/relationships"><Relationship Id="rId1" Type="http://schemas.openxmlformats.org/officeDocument/2006/relationships/image" Target="../media/image33.png"/><Relationship Id="rId2" Type="http://schemas.openxmlformats.org/officeDocument/2006/relationships/oleObject" Target="Book2"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tbeck\Dropbox\Service%20&amp;%20Other\EMBA%20STP\Segmentatio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jtbeck\Dropbox\Service%20&amp;%20Other\EMBA%20STP\Segmentatio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jtbeck\Dropbox\Service%20&amp;%20Other\EMBA%20STP\Segmentation%20Decision%20PPTs\Segmentatio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jtbeck\Dropbox\Service%20&amp;%20Other\EMBA%20STP\Segmentatio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jtbeck\Dropbox\Service%20&amp;%20Other\EMBA%20STP\Segmentatio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jtbeck\Dropbox\Service%20&amp;%20Other\EMBA%20STP\Segmentation%20Decision%20PPTs\Segmentatio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jtbeck\Dropbox\Service%20&amp;%20Other\EMBA%20STP\Segmentation%20Decision%20PPTs\Segment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0"/>
    <c:plotArea>
      <c:layout/>
      <c:barChart>
        <c:barDir val="bar"/>
        <c:grouping val="clustered"/>
        <c:varyColors val="0"/>
        <c:ser>
          <c:idx val="0"/>
          <c:order val="0"/>
          <c:spPr>
            <a:solidFill>
              <a:schemeClr val="accent4">
                <a:lumMod val="75000"/>
              </a:schemeClr>
            </a:solidFill>
          </c:spPr>
          <c:invertIfNegative val="0"/>
          <c:cat>
            <c:strRef>
              <c:f>DecCriteria!$B$1:$F$1</c:f>
              <c:strCache>
                <c:ptCount val="5"/>
                <c:pt idx="0">
                  <c:v>Convenience</c:v>
                </c:pt>
                <c:pt idx="1">
                  <c:v>Affordability</c:v>
                </c:pt>
                <c:pt idx="2">
                  <c:v>Relevance</c:v>
                </c:pt>
                <c:pt idx="3">
                  <c:v>Prestige</c:v>
                </c:pt>
                <c:pt idx="4">
                  <c:v>Career Impact</c:v>
                </c:pt>
              </c:strCache>
            </c:strRef>
          </c:cat>
          <c:val>
            <c:numRef>
              <c:f>DecCriteria!$B$5:$F$5</c:f>
              <c:numCache>
                <c:formatCode>General</c:formatCode>
                <c:ptCount val="5"/>
                <c:pt idx="0">
                  <c:v>0.697769261999871</c:v>
                </c:pt>
                <c:pt idx="1">
                  <c:v>0.303387704596354</c:v>
                </c:pt>
                <c:pt idx="2">
                  <c:v>0.0361169348627042</c:v>
                </c:pt>
                <c:pt idx="3">
                  <c:v>-0.482330103691909</c:v>
                </c:pt>
                <c:pt idx="4">
                  <c:v>-0.369755707365189</c:v>
                </c:pt>
              </c:numCache>
            </c:numRef>
          </c:val>
          <c:extLst xmlns:c16r2="http://schemas.microsoft.com/office/drawing/2015/06/chart">
            <c:ext xmlns:c16="http://schemas.microsoft.com/office/drawing/2014/chart" uri="{C3380CC4-5D6E-409C-BE32-E72D297353CC}">
              <c16:uniqueId val="{00000000-4152-4880-B4FC-74D7D95AF07F}"/>
            </c:ext>
          </c:extLst>
        </c:ser>
        <c:dLbls>
          <c:showLegendKey val="0"/>
          <c:showVal val="0"/>
          <c:showCatName val="0"/>
          <c:showSerName val="0"/>
          <c:showPercent val="0"/>
          <c:showBubbleSize val="0"/>
        </c:dLbls>
        <c:gapWidth val="60"/>
        <c:axId val="-1788848576"/>
        <c:axId val="-1788142016"/>
      </c:barChart>
      <c:catAx>
        <c:axId val="-1788848576"/>
        <c:scaling>
          <c:orientation val="minMax"/>
        </c:scaling>
        <c:delete val="0"/>
        <c:axPos val="l"/>
        <c:numFmt formatCode="General" sourceLinked="0"/>
        <c:majorTickMark val="out"/>
        <c:minorTickMark val="none"/>
        <c:tickLblPos val="nextTo"/>
        <c:txPr>
          <a:bodyPr/>
          <a:lstStyle/>
          <a:p>
            <a:pPr>
              <a:defRPr b="1"/>
            </a:pPr>
            <a:endParaRPr lang="en-US"/>
          </a:p>
        </c:txPr>
        <c:crossAx val="-1788142016"/>
        <c:crosses val="autoZero"/>
        <c:auto val="1"/>
        <c:lblAlgn val="ctr"/>
        <c:lblOffset val="100"/>
        <c:noMultiLvlLbl val="0"/>
      </c:catAx>
      <c:valAx>
        <c:axId val="-1788142016"/>
        <c:scaling>
          <c:orientation val="minMax"/>
          <c:max val="3.0"/>
          <c:min val="-1.5"/>
        </c:scaling>
        <c:delete val="0"/>
        <c:axPos val="b"/>
        <c:numFmt formatCode="General" sourceLinked="1"/>
        <c:majorTickMark val="out"/>
        <c:minorTickMark val="none"/>
        <c:tickLblPos val="nextTo"/>
        <c:crossAx val="-1788848576"/>
        <c:crosses val="autoZero"/>
        <c:crossBetween val="between"/>
        <c:majorUnit val="0.5"/>
      </c:valAx>
    </c:plotArea>
    <c:plotVisOnly val="1"/>
    <c:dispBlanksAs val="gap"/>
    <c:showDLblsOverMax val="0"/>
  </c:chart>
  <c:spPr>
    <a:ln>
      <a:no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Sheet4!$C$123</c:f>
              <c:strCache>
                <c:ptCount val="1"/>
                <c:pt idx="0">
                  <c:v>Convenience</c:v>
                </c:pt>
              </c:strCache>
            </c:strRef>
          </c:tx>
          <c:spPr>
            <a:ln w="28575">
              <a:noFill/>
            </a:ln>
          </c:spPr>
          <c:xVal>
            <c:numRef>
              <c:f>Sheet4!$B$124:$B$135</c:f>
              <c:numCache>
                <c:formatCode>0.00</c:formatCode>
                <c:ptCount val="12"/>
                <c:pt idx="0">
                  <c:v>-0.553863159900699</c:v>
                </c:pt>
                <c:pt idx="1">
                  <c:v>-0.542343753369063</c:v>
                </c:pt>
                <c:pt idx="2">
                  <c:v>-0.419274451179469</c:v>
                </c:pt>
                <c:pt idx="3">
                  <c:v>0.508658550985476</c:v>
                </c:pt>
                <c:pt idx="4">
                  <c:v>0.306753319669316</c:v>
                </c:pt>
                <c:pt idx="5">
                  <c:v>0.530114602569164</c:v>
                </c:pt>
                <c:pt idx="6">
                  <c:v>0.288278598591888</c:v>
                </c:pt>
                <c:pt idx="7">
                  <c:v>-0.0797281256950456</c:v>
                </c:pt>
                <c:pt idx="8">
                  <c:v>-0.0435562017261977</c:v>
                </c:pt>
                <c:pt idx="9">
                  <c:v>0.155890342560508</c:v>
                </c:pt>
                <c:pt idx="10">
                  <c:v>0.416190391220502</c:v>
                </c:pt>
                <c:pt idx="11">
                  <c:v>0.303387704596351</c:v>
                </c:pt>
              </c:numCache>
            </c:numRef>
          </c:xVal>
          <c:yVal>
            <c:numRef>
              <c:f>Sheet4!$C$124:$C$135</c:f>
              <c:numCache>
                <c:formatCode>0.00</c:formatCode>
                <c:ptCount val="12"/>
                <c:pt idx="0">
                  <c:v>-0.513278928311709</c:v>
                </c:pt>
                <c:pt idx="1">
                  <c:v>-0.495399837747486</c:v>
                </c:pt>
                <c:pt idx="2">
                  <c:v>-0.328938227489979</c:v>
                </c:pt>
                <c:pt idx="3">
                  <c:v>-0.299642825460852</c:v>
                </c:pt>
                <c:pt idx="4">
                  <c:v>-0.294250186000475</c:v>
                </c:pt>
                <c:pt idx="5">
                  <c:v>-0.135123363228026</c:v>
                </c:pt>
                <c:pt idx="6">
                  <c:v>-0.0862286988289569</c:v>
                </c:pt>
                <c:pt idx="7">
                  <c:v>0.101541010551136</c:v>
                </c:pt>
                <c:pt idx="8">
                  <c:v>0.256959363035603</c:v>
                </c:pt>
                <c:pt idx="9">
                  <c:v>0.283292529865445</c:v>
                </c:pt>
                <c:pt idx="10">
                  <c:v>0.443157141281269</c:v>
                </c:pt>
                <c:pt idx="11">
                  <c:v>0.697769261999865</c:v>
                </c:pt>
              </c:numCache>
            </c:numRef>
          </c:yVal>
          <c:smooth val="0"/>
          <c:extLst xmlns:c16r2="http://schemas.microsoft.com/office/drawing/2015/06/chart">
            <c:ext xmlns:c16="http://schemas.microsoft.com/office/drawing/2014/chart" uri="{C3380CC4-5D6E-409C-BE32-E72D297353CC}">
              <c16:uniqueId val="{00000000-9D98-427E-B11B-91E116608E8F}"/>
            </c:ext>
          </c:extLst>
        </c:ser>
        <c:dLbls>
          <c:showLegendKey val="0"/>
          <c:showVal val="0"/>
          <c:showCatName val="0"/>
          <c:showSerName val="0"/>
          <c:showPercent val="0"/>
          <c:showBubbleSize val="0"/>
        </c:dLbls>
        <c:axId val="-1787426496"/>
        <c:axId val="-1787424720"/>
      </c:scatterChart>
      <c:valAx>
        <c:axId val="-1787426496"/>
        <c:scaling>
          <c:orientation val="minMax"/>
          <c:max val="1.0"/>
          <c:min val="-1.0"/>
        </c:scaling>
        <c:delete val="0"/>
        <c:axPos val="b"/>
        <c:numFmt formatCode="0.00" sourceLinked="1"/>
        <c:majorTickMark val="out"/>
        <c:minorTickMark val="none"/>
        <c:tickLblPos val="nextTo"/>
        <c:crossAx val="-1787424720"/>
        <c:crosses val="autoZero"/>
        <c:crossBetween val="midCat"/>
      </c:valAx>
      <c:valAx>
        <c:axId val="-1787424720"/>
        <c:scaling>
          <c:orientation val="minMax"/>
          <c:max val="1.0"/>
          <c:min val="-1.0"/>
        </c:scaling>
        <c:delete val="0"/>
        <c:axPos val="l"/>
        <c:numFmt formatCode="0.00" sourceLinked="1"/>
        <c:majorTickMark val="out"/>
        <c:minorTickMark val="none"/>
        <c:tickLblPos val="nextTo"/>
        <c:crossAx val="-1787426496"/>
        <c:crosses val="autoZero"/>
        <c:crossBetween val="midCat"/>
      </c:valAx>
      <c:spPr>
        <a:noFill/>
        <a:ln w="25400">
          <a:noFill/>
        </a:ln>
      </c:spPr>
    </c:plotArea>
    <c:plotVisOnly val="1"/>
    <c:dispBlanksAs val="gap"/>
    <c:showDLblsOverMax val="0"/>
  </c:chart>
  <c:spPr>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12040085898354"/>
          <c:y val="0.0574849037792284"/>
          <c:w val="0.869441395583128"/>
          <c:h val="0.782384065747892"/>
        </c:manualLayout>
      </c:layout>
      <c:barChart>
        <c:barDir val="col"/>
        <c:grouping val="stacked"/>
        <c:varyColors val="0"/>
        <c:ser>
          <c:idx val="4"/>
          <c:order val="0"/>
          <c:tx>
            <c:strRef>
              <c:f>alignment!$V$58</c:f>
              <c:strCache>
                <c:ptCount val="1"/>
                <c:pt idx="0">
                  <c:v>Customer</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c:spPr>
          <c:invertIfNegative val="0"/>
          <c:dLbls>
            <c:spPr>
              <a:noFill/>
              <a:ln>
                <a:noFill/>
              </a:ln>
              <a:effectLst/>
            </c:spPr>
            <c:txPr>
              <a:bodyPr/>
              <a:lstStyle/>
              <a:p>
                <a:pPr>
                  <a:defRPr sz="1000" i="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alignment!$R$59:$R$71</c:f>
              <c:numCache>
                <c:formatCode>General</c:formatCode>
                <c:ptCount val="13"/>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numCache>
            </c:numRef>
          </c:cat>
          <c:val>
            <c:numRef>
              <c:f>alignment!$V$59:$V$71</c:f>
              <c:numCache>
                <c:formatCode>General</c:formatCode>
                <c:ptCount val="13"/>
                <c:pt idx="0">
                  <c:v>57.0</c:v>
                </c:pt>
                <c:pt idx="1">
                  <c:v>61.0</c:v>
                </c:pt>
                <c:pt idx="2">
                  <c:v>64.0</c:v>
                </c:pt>
                <c:pt idx="3">
                  <c:v>67.0</c:v>
                </c:pt>
                <c:pt idx="4">
                  <c:v>72.0</c:v>
                </c:pt>
                <c:pt idx="5">
                  <c:v>74.0</c:v>
                </c:pt>
                <c:pt idx="6">
                  <c:v>74.0</c:v>
                </c:pt>
                <c:pt idx="7">
                  <c:v>76.0</c:v>
                </c:pt>
                <c:pt idx="8">
                  <c:v>80.0</c:v>
                </c:pt>
                <c:pt idx="9">
                  <c:v>81.0</c:v>
                </c:pt>
                <c:pt idx="10">
                  <c:v>83.0</c:v>
                </c:pt>
                <c:pt idx="11">
                  <c:v>83.0</c:v>
                </c:pt>
                <c:pt idx="12">
                  <c:v>86.0</c:v>
                </c:pt>
              </c:numCache>
            </c:numRef>
          </c:val>
          <c:extLst xmlns:c16r2="http://schemas.microsoft.com/office/drawing/2015/06/chart">
            <c:ext xmlns:c16="http://schemas.microsoft.com/office/drawing/2014/chart" uri="{C3380CC4-5D6E-409C-BE32-E72D297353CC}">
              <c16:uniqueId val="{00000000-7A41-48AA-91A7-1B5E0244C2E0}"/>
            </c:ext>
          </c:extLst>
        </c:ser>
        <c:dLbls>
          <c:showLegendKey val="0"/>
          <c:showVal val="0"/>
          <c:showCatName val="0"/>
          <c:showSerName val="0"/>
          <c:showPercent val="0"/>
          <c:showBubbleSize val="0"/>
        </c:dLbls>
        <c:gapWidth val="150"/>
        <c:overlap val="100"/>
        <c:axId val="-1863573024"/>
        <c:axId val="-1651315728"/>
      </c:barChart>
      <c:catAx>
        <c:axId val="-1863573024"/>
        <c:scaling>
          <c:orientation val="minMax"/>
        </c:scaling>
        <c:delete val="0"/>
        <c:axPos val="b"/>
        <c:title>
          <c:tx>
            <c:rich>
              <a:bodyPr/>
              <a:lstStyle/>
              <a:p>
                <a:pPr>
                  <a:defRPr sz="1800"/>
                </a:pPr>
                <a:r>
                  <a:rPr lang="en-US" sz="1800" dirty="0"/>
                  <a:t>Year</a:t>
                </a:r>
              </a:p>
            </c:rich>
          </c:tx>
          <c:layout>
            <c:manualLayout>
              <c:xMode val="edge"/>
              <c:yMode val="edge"/>
              <c:x val="0.479211698094773"/>
              <c:y val="0.924086185471429"/>
            </c:manualLayout>
          </c:layout>
          <c:overlay val="0"/>
        </c:title>
        <c:numFmt formatCode="General" sourceLinked="1"/>
        <c:majorTickMark val="out"/>
        <c:minorTickMark val="none"/>
        <c:tickLblPos val="nextTo"/>
        <c:txPr>
          <a:bodyPr/>
          <a:lstStyle/>
          <a:p>
            <a:pPr>
              <a:defRPr sz="1400"/>
            </a:pPr>
            <a:endParaRPr lang="en-US"/>
          </a:p>
        </c:txPr>
        <c:crossAx val="-1651315728"/>
        <c:crosses val="autoZero"/>
        <c:auto val="1"/>
        <c:lblAlgn val="ctr"/>
        <c:lblOffset val="100"/>
        <c:noMultiLvlLbl val="0"/>
      </c:catAx>
      <c:valAx>
        <c:axId val="-1651315728"/>
        <c:scaling>
          <c:orientation val="minMax"/>
          <c:max val="100.0"/>
        </c:scaling>
        <c:delete val="0"/>
        <c:axPos val="l"/>
        <c:majorGridlines/>
        <c:title>
          <c:tx>
            <c:rich>
              <a:bodyPr rot="-5400000" vert="horz"/>
              <a:lstStyle/>
              <a:p>
                <a:pPr>
                  <a:defRPr sz="1800"/>
                </a:pPr>
                <a:r>
                  <a:rPr lang="en-US" sz="1800" b="1" i="0" u="none" strike="noStrike" baseline="0" dirty="0">
                    <a:effectLst/>
                  </a:rPr>
                  <a:t>Number of Firms</a:t>
                </a:r>
                <a:endParaRPr lang="en-US" sz="1800" dirty="0">
                  <a:effectLst/>
                </a:endParaRPr>
              </a:p>
            </c:rich>
          </c:tx>
          <c:layout/>
          <c:overlay val="0"/>
        </c:title>
        <c:numFmt formatCode="General" sourceLinked="1"/>
        <c:majorTickMark val="out"/>
        <c:minorTickMark val="none"/>
        <c:tickLblPos val="nextTo"/>
        <c:crossAx val="-1863573024"/>
        <c:crosses val="autoZero"/>
        <c:crossBetween val="between"/>
        <c:majorUnit val="20.0"/>
      </c:valAx>
    </c:plotArea>
    <c:plotVisOnly val="1"/>
    <c:dispBlanksAs val="gap"/>
    <c:showDLblsOverMax val="0"/>
  </c:chart>
  <c:txPr>
    <a:bodyPr/>
    <a:lstStyle/>
    <a:p>
      <a:pPr>
        <a:defRPr sz="12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748945147679325"/>
          <c:y val="0.107142857142857"/>
          <c:w val="0.922995780590718"/>
          <c:h val="0.891369047619048"/>
        </c:manualLayout>
      </c:layout>
      <c:bubbleChart>
        <c:varyColors val="0"/>
        <c:ser>
          <c:idx val="0"/>
          <c:order val="0"/>
          <c:tx>
            <c:strRef>
              <c:f>ge_me_hidden!$C$11</c:f>
              <c:strCache>
                <c:ptCount val="1"/>
                <c:pt idx="0">
                  <c:v>Young Professional</c:v>
                </c:pt>
              </c:strCache>
            </c:strRef>
          </c:tx>
          <c:invertIfNegative val="0"/>
          <c:dLbls>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layout/>
                <c15:showLeaderLines val="0"/>
              </c:ext>
            </c:extLst>
          </c:dLbls>
          <c:xVal>
            <c:numRef>
              <c:f>ge_me_hidden!$C$12</c:f>
              <c:numCache>
                <c:formatCode>0.000</c:formatCode>
                <c:ptCount val="1"/>
                <c:pt idx="0">
                  <c:v>0.125</c:v>
                </c:pt>
              </c:numCache>
            </c:numRef>
          </c:xVal>
          <c:yVal>
            <c:numRef>
              <c:f>ge_me_hidden!$C$13</c:f>
              <c:numCache>
                <c:formatCode>0.000</c:formatCode>
                <c:ptCount val="1"/>
                <c:pt idx="0">
                  <c:v>0.25</c:v>
                </c:pt>
              </c:numCache>
            </c:numRef>
          </c:yVal>
          <c:bubbleSize>
            <c:numRef>
              <c:f>ge_me_hidden!$C$14</c:f>
              <c:numCache>
                <c:formatCode>General</c:formatCode>
                <c:ptCount val="1"/>
                <c:pt idx="0">
                  <c:v>5.0</c:v>
                </c:pt>
              </c:numCache>
            </c:numRef>
          </c:bubbleSize>
          <c:bubble3D val="1"/>
          <c:extLst xmlns:c16r2="http://schemas.microsoft.com/office/drawing/2015/06/chart">
            <c:ext xmlns:c16="http://schemas.microsoft.com/office/drawing/2014/chart" uri="{C3380CC4-5D6E-409C-BE32-E72D297353CC}">
              <c16:uniqueId val="{00000000-DE72-439E-AF4F-F11D45FF86C5}"/>
            </c:ext>
          </c:extLst>
        </c:ser>
        <c:ser>
          <c:idx val="1"/>
          <c:order val="1"/>
          <c:tx>
            <c:strRef>
              <c:f>ge_me_hidden!$D$11</c:f>
              <c:strCache>
                <c:ptCount val="1"/>
                <c:pt idx="0">
                  <c:v>Returning Executive</c:v>
                </c:pt>
              </c:strCache>
            </c:strRef>
          </c:tx>
          <c:invertIfNegative val="0"/>
          <c:dLbls>
            <c:dLbl>
              <c:idx val="0"/>
              <c:layout>
                <c:manualLayout>
                  <c:x val="-0.0738398285657331"/>
                  <c:y val="0.205357142857144"/>
                </c:manualLayout>
              </c:layout>
              <c:showLegendKey val="0"/>
              <c:showVal val="0"/>
              <c:showCatName val="0"/>
              <c:showSerName val="1"/>
              <c:showPercent val="0"/>
              <c:showBubbleSize val="0"/>
              <c:extLst xmlns:c16r2="http://schemas.microsoft.com/office/drawing/2015/06/chart">
                <c:ext xmlns:c16="http://schemas.microsoft.com/office/drawing/2014/chart" uri="{C3380CC4-5D6E-409C-BE32-E72D297353CC}">
                  <c16:uniqueId val="{00000001-DE72-439E-AF4F-F11D45FF86C5}"/>
                </c:ext>
                <c:ext xmlns:c15="http://schemas.microsoft.com/office/drawing/2012/chart" uri="{CE6537A1-D6FC-4f65-9D91-7224C49458BB}">
                  <c15:layout/>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ge_me_hidden!$D$12</c:f>
              <c:numCache>
                <c:formatCode>0.000</c:formatCode>
                <c:ptCount val="1"/>
                <c:pt idx="0">
                  <c:v>0.828125000000003</c:v>
                </c:pt>
              </c:numCache>
            </c:numRef>
          </c:xVal>
          <c:yVal>
            <c:numRef>
              <c:f>ge_me_hidden!$D$13</c:f>
              <c:numCache>
                <c:formatCode>0.000</c:formatCode>
                <c:ptCount val="1"/>
                <c:pt idx="0">
                  <c:v>0.828125000000003</c:v>
                </c:pt>
              </c:numCache>
            </c:numRef>
          </c:yVal>
          <c:bubbleSize>
            <c:numRef>
              <c:f>ge_me_hidden!$D$14</c:f>
              <c:numCache>
                <c:formatCode>General</c:formatCode>
                <c:ptCount val="1"/>
                <c:pt idx="0">
                  <c:v>20.0</c:v>
                </c:pt>
              </c:numCache>
            </c:numRef>
          </c:bubbleSize>
          <c:bubble3D val="1"/>
          <c:extLst xmlns:c16r2="http://schemas.microsoft.com/office/drawing/2015/06/chart">
            <c:ext xmlns:c16="http://schemas.microsoft.com/office/drawing/2014/chart" uri="{C3380CC4-5D6E-409C-BE32-E72D297353CC}">
              <c16:uniqueId val="{00000002-DE72-439E-AF4F-F11D45FF86C5}"/>
            </c:ext>
          </c:extLst>
        </c:ser>
        <c:ser>
          <c:idx val="2"/>
          <c:order val="2"/>
          <c:tx>
            <c:strRef>
              <c:f>ge_me_hidden!$E$11</c:f>
              <c:strCache>
                <c:ptCount val="1"/>
                <c:pt idx="0">
                  <c:v>Busy Manager</c:v>
                </c:pt>
              </c:strCache>
            </c:strRef>
          </c:tx>
          <c:invertIfNegative val="0"/>
          <c:dLbls>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layout/>
                <c15:showLeaderLines val="0"/>
              </c:ext>
            </c:extLst>
          </c:dLbls>
          <c:xVal>
            <c:numRef>
              <c:f>ge_me_hidden!$E$12</c:f>
              <c:numCache>
                <c:formatCode>0.000</c:formatCode>
                <c:ptCount val="1"/>
                <c:pt idx="0">
                  <c:v>0.59375</c:v>
                </c:pt>
              </c:numCache>
            </c:numRef>
          </c:xVal>
          <c:yVal>
            <c:numRef>
              <c:f>ge_me_hidden!$E$13</c:f>
              <c:numCache>
                <c:formatCode>0.000</c:formatCode>
                <c:ptCount val="1"/>
                <c:pt idx="0">
                  <c:v>0.1875</c:v>
                </c:pt>
              </c:numCache>
            </c:numRef>
          </c:yVal>
          <c:bubbleSize>
            <c:numRef>
              <c:f>ge_me_hidden!$E$14</c:f>
              <c:numCache>
                <c:formatCode>General</c:formatCode>
                <c:ptCount val="1"/>
                <c:pt idx="0">
                  <c:v>10.0</c:v>
                </c:pt>
              </c:numCache>
            </c:numRef>
          </c:bubbleSize>
          <c:bubble3D val="1"/>
          <c:extLst xmlns:c16r2="http://schemas.microsoft.com/office/drawing/2015/06/chart">
            <c:ext xmlns:c16="http://schemas.microsoft.com/office/drawing/2014/chart" uri="{C3380CC4-5D6E-409C-BE32-E72D297353CC}">
              <c16:uniqueId val="{00000003-DE72-439E-AF4F-F11D45FF86C5}"/>
            </c:ext>
          </c:extLst>
        </c:ser>
        <c:dLbls>
          <c:showLegendKey val="0"/>
          <c:showVal val="0"/>
          <c:showCatName val="0"/>
          <c:showSerName val="0"/>
          <c:showPercent val="0"/>
          <c:showBubbleSize val="0"/>
        </c:dLbls>
        <c:bubbleScale val="100"/>
        <c:showNegBubbles val="0"/>
        <c:axId val="-1792594656"/>
        <c:axId val="-1792598000"/>
      </c:bubbleChart>
      <c:valAx>
        <c:axId val="-1792594656"/>
        <c:scaling>
          <c:orientation val="minMax"/>
          <c:max val="1.0"/>
          <c:min val="0.0"/>
        </c:scaling>
        <c:delete val="0"/>
        <c:axPos val="b"/>
        <c:majorGridlines/>
        <c:title>
          <c:tx>
            <c:rich>
              <a:bodyPr/>
              <a:lstStyle/>
              <a:p>
                <a:pPr>
                  <a:defRPr/>
                </a:pPr>
                <a:r>
                  <a:rPr lang="en-US"/>
                  <a:t>Competitive Strength</a:t>
                </a:r>
              </a:p>
            </c:rich>
          </c:tx>
          <c:layout/>
          <c:overlay val="0"/>
        </c:title>
        <c:numFmt formatCode="0.000" sourceLinked="1"/>
        <c:majorTickMark val="none"/>
        <c:minorTickMark val="none"/>
        <c:tickLblPos val="none"/>
        <c:crossAx val="-1792598000"/>
        <c:crosses val="autoZero"/>
        <c:crossBetween val="midCat"/>
        <c:majorUnit val="0.333300000000002"/>
        <c:minorUnit val="0.06666"/>
      </c:valAx>
      <c:valAx>
        <c:axId val="-1792598000"/>
        <c:scaling>
          <c:orientation val="minMax"/>
          <c:max val="1.0"/>
          <c:min val="0.0"/>
        </c:scaling>
        <c:delete val="0"/>
        <c:axPos val="l"/>
        <c:majorGridlines/>
        <c:title>
          <c:tx>
            <c:rich>
              <a:bodyPr/>
              <a:lstStyle/>
              <a:p>
                <a:pPr>
                  <a:defRPr/>
                </a:pPr>
                <a:r>
                  <a:rPr lang="en-US"/>
                  <a:t>Segment Attractiveness</a:t>
                </a:r>
              </a:p>
            </c:rich>
          </c:tx>
          <c:layout/>
          <c:overlay val="0"/>
        </c:title>
        <c:numFmt formatCode="0.000" sourceLinked="1"/>
        <c:majorTickMark val="none"/>
        <c:minorTickMark val="none"/>
        <c:tickLblPos val="none"/>
        <c:crossAx val="-1792594656"/>
        <c:crosses val="autoZero"/>
        <c:crossBetween val="midCat"/>
        <c:majorUnit val="0.333300000000002"/>
        <c:minorUnit val="0.06666"/>
      </c:valAx>
      <c:spPr>
        <a:blipFill>
          <a:blip xmlns:r="http://schemas.openxmlformats.org/officeDocument/2006/relationships" r:embed="rId1"/>
          <a:stretch>
            <a:fillRect/>
          </a:stretch>
        </a:blipFill>
        <a:ln w="12700">
          <a:solidFill>
            <a:srgbClr val="808080"/>
          </a:solidFill>
          <a:prstDash val="solid"/>
        </a:ln>
      </c:spPr>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 Selecting Reason for Degree</a:t>
            </a:r>
          </a:p>
        </c:rich>
      </c:tx>
      <c:layout/>
      <c:overlay val="0"/>
    </c:title>
    <c:autoTitleDeleted val="0"/>
    <c:plotArea>
      <c:layout/>
      <c:barChart>
        <c:barDir val="col"/>
        <c:grouping val="clustered"/>
        <c:varyColors val="0"/>
        <c:ser>
          <c:idx val="0"/>
          <c:order val="0"/>
          <c:invertIfNegative val="0"/>
          <c:cat>
            <c:strRef>
              <c:f>ReasonForDegree!$C$10:$C$16</c:f>
              <c:strCache>
                <c:ptCount val="7"/>
                <c:pt idx="0">
                  <c:v>Be Promoted</c:v>
                </c:pt>
                <c:pt idx="1">
                  <c:v>Change Functional Areas</c:v>
                </c:pt>
                <c:pt idx="2">
                  <c:v>Change Fields</c:v>
                </c:pt>
                <c:pt idx="3">
                  <c:v>Start New Company</c:v>
                </c:pt>
                <c:pt idx="4">
                  <c:v>Gain Employment</c:v>
                </c:pt>
                <c:pt idx="5">
                  <c:v>Learn New Skills</c:v>
                </c:pt>
                <c:pt idx="6">
                  <c:v>Other</c:v>
                </c:pt>
              </c:strCache>
            </c:strRef>
          </c:cat>
          <c:val>
            <c:numRef>
              <c:f>ReasonForDegree!$D$10:$D$16</c:f>
              <c:numCache>
                <c:formatCode>0.00</c:formatCode>
                <c:ptCount val="7"/>
                <c:pt idx="0">
                  <c:v>7.412744744613171</c:v>
                </c:pt>
                <c:pt idx="1">
                  <c:v>-3.251416444931751</c:v>
                </c:pt>
                <c:pt idx="2">
                  <c:v>-5.822668030561367</c:v>
                </c:pt>
                <c:pt idx="3">
                  <c:v>-1.778780733911962</c:v>
                </c:pt>
                <c:pt idx="4">
                  <c:v>0.491238026549353</c:v>
                </c:pt>
                <c:pt idx="5">
                  <c:v>1.835777137085532</c:v>
                </c:pt>
                <c:pt idx="6">
                  <c:v>1.113105301157023</c:v>
                </c:pt>
              </c:numCache>
            </c:numRef>
          </c:val>
          <c:extLst xmlns:c16r2="http://schemas.microsoft.com/office/drawing/2015/06/chart">
            <c:ext xmlns:c16="http://schemas.microsoft.com/office/drawing/2014/chart" uri="{C3380CC4-5D6E-409C-BE32-E72D297353CC}">
              <c16:uniqueId val="{00000000-8EC6-4A2C-B389-5DFBEC03C867}"/>
            </c:ext>
          </c:extLst>
        </c:ser>
        <c:dLbls>
          <c:showLegendKey val="0"/>
          <c:showVal val="0"/>
          <c:showCatName val="0"/>
          <c:showSerName val="0"/>
          <c:showPercent val="0"/>
          <c:showBubbleSize val="0"/>
        </c:dLbls>
        <c:gapWidth val="90"/>
        <c:axId val="-1788544496"/>
        <c:axId val="-1650873264"/>
      </c:barChart>
      <c:catAx>
        <c:axId val="-1788544496"/>
        <c:scaling>
          <c:orientation val="minMax"/>
        </c:scaling>
        <c:delete val="0"/>
        <c:axPos val="b"/>
        <c:numFmt formatCode="General" sourceLinked="0"/>
        <c:majorTickMark val="none"/>
        <c:minorTickMark val="none"/>
        <c:tickLblPos val="nextTo"/>
        <c:txPr>
          <a:bodyPr/>
          <a:lstStyle/>
          <a:p>
            <a:pPr>
              <a:defRPr sz="800" b="1"/>
            </a:pPr>
            <a:endParaRPr lang="en-US"/>
          </a:p>
        </c:txPr>
        <c:crossAx val="-1650873264"/>
        <c:crosses val="autoZero"/>
        <c:auto val="1"/>
        <c:lblAlgn val="ctr"/>
        <c:lblOffset val="100"/>
        <c:noMultiLvlLbl val="0"/>
      </c:catAx>
      <c:valAx>
        <c:axId val="-1650873264"/>
        <c:scaling>
          <c:orientation val="minMax"/>
          <c:max val="12.0"/>
          <c:min val="-12.0"/>
        </c:scaling>
        <c:delete val="0"/>
        <c:axPos val="l"/>
        <c:numFmt formatCode="0.00" sourceLinked="1"/>
        <c:majorTickMark val="none"/>
        <c:minorTickMark val="none"/>
        <c:tickLblPos val="nextTo"/>
        <c:crossAx val="-1788544496"/>
        <c:crosses val="autoZero"/>
        <c:crossBetween val="between"/>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Barriers to </a:t>
            </a:r>
            <a:r>
              <a:rPr lang="en-US" baseline="0"/>
              <a:t>Attending UW</a:t>
            </a:r>
            <a:endParaRPr lang="en-US"/>
          </a:p>
        </c:rich>
      </c:tx>
      <c:layout/>
      <c:overlay val="0"/>
    </c:title>
    <c:autoTitleDeleted val="0"/>
    <c:plotArea>
      <c:layout/>
      <c:barChart>
        <c:barDir val="col"/>
        <c:grouping val="clustered"/>
        <c:varyColors val="0"/>
        <c:ser>
          <c:idx val="0"/>
          <c:order val="0"/>
          <c:spPr>
            <a:solidFill>
              <a:schemeClr val="accent1">
                <a:lumMod val="40000"/>
                <a:lumOff val="60000"/>
              </a:schemeClr>
            </a:solidFill>
            <a:ln>
              <a:solidFill>
                <a:schemeClr val="tx1">
                  <a:lumMod val="95000"/>
                  <a:lumOff val="5000"/>
                </a:schemeClr>
              </a:solidFill>
            </a:ln>
          </c:spPr>
          <c:invertIfNegative val="0"/>
          <c:cat>
            <c:strRef>
              <c:f>Sheet2!$C$2:$E$2</c:f>
              <c:strCache>
                <c:ptCount val="3"/>
                <c:pt idx="0">
                  <c:v>Cost is a Barrier</c:v>
                </c:pt>
                <c:pt idx="1">
                  <c:v>Location is a Barrier</c:v>
                </c:pt>
                <c:pt idx="2">
                  <c:v>Eligibility is a Barrier</c:v>
                </c:pt>
              </c:strCache>
            </c:strRef>
          </c:cat>
          <c:val>
            <c:numRef>
              <c:f>Sheet2!$C$4:$E$4</c:f>
              <c:numCache>
                <c:formatCode>####.00</c:formatCode>
                <c:ptCount val="3"/>
                <c:pt idx="0">
                  <c:v>0.346362514028682</c:v>
                </c:pt>
                <c:pt idx="1">
                  <c:v>0.266965716521866</c:v>
                </c:pt>
                <c:pt idx="2">
                  <c:v>0.108295666452771</c:v>
                </c:pt>
              </c:numCache>
            </c:numRef>
          </c:val>
          <c:extLst xmlns:c16r2="http://schemas.microsoft.com/office/drawing/2015/06/chart">
            <c:ext xmlns:c16="http://schemas.microsoft.com/office/drawing/2014/chart" uri="{C3380CC4-5D6E-409C-BE32-E72D297353CC}">
              <c16:uniqueId val="{00000000-A09A-44A5-B126-38EBAE1182BC}"/>
            </c:ext>
          </c:extLst>
        </c:ser>
        <c:dLbls>
          <c:showLegendKey val="0"/>
          <c:showVal val="0"/>
          <c:showCatName val="0"/>
          <c:showSerName val="0"/>
          <c:showPercent val="0"/>
          <c:showBubbleSize val="0"/>
        </c:dLbls>
        <c:gapWidth val="37"/>
        <c:axId val="-1651063168"/>
        <c:axId val="-1651060848"/>
      </c:barChart>
      <c:catAx>
        <c:axId val="-1651063168"/>
        <c:scaling>
          <c:orientation val="minMax"/>
        </c:scaling>
        <c:delete val="0"/>
        <c:axPos val="b"/>
        <c:numFmt formatCode="General" sourceLinked="0"/>
        <c:majorTickMark val="none"/>
        <c:minorTickMark val="none"/>
        <c:tickLblPos val="nextTo"/>
        <c:txPr>
          <a:bodyPr rot="0"/>
          <a:lstStyle/>
          <a:p>
            <a:pPr>
              <a:defRPr sz="1200" b="1"/>
            </a:pPr>
            <a:endParaRPr lang="en-US"/>
          </a:p>
        </c:txPr>
        <c:crossAx val="-1651060848"/>
        <c:crosses val="autoZero"/>
        <c:auto val="1"/>
        <c:lblAlgn val="ctr"/>
        <c:lblOffset val="100"/>
        <c:noMultiLvlLbl val="0"/>
      </c:catAx>
      <c:valAx>
        <c:axId val="-1651060848"/>
        <c:scaling>
          <c:orientation val="minMax"/>
          <c:max val="0.5"/>
          <c:min val="-0.5"/>
        </c:scaling>
        <c:delete val="0"/>
        <c:axPos val="l"/>
        <c:numFmt formatCode="####.00" sourceLinked="1"/>
        <c:majorTickMark val="none"/>
        <c:minorTickMark val="none"/>
        <c:tickLblPos val="nextTo"/>
        <c:crossAx val="-1651063168"/>
        <c:crosses val="autoZero"/>
        <c:crossBetween val="between"/>
        <c:majorUnit val="0.2"/>
      </c:valAx>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invertIfNegative val="0"/>
          <c:cat>
            <c:strRef>
              <c:f>Prefncs!$B$2:$F$2</c:f>
              <c:strCache>
                <c:ptCount val="5"/>
                <c:pt idx="0">
                  <c:v>Convenience</c:v>
                </c:pt>
                <c:pt idx="1">
                  <c:v>Affordability</c:v>
                </c:pt>
                <c:pt idx="2">
                  <c:v>Content Fit</c:v>
                </c:pt>
                <c:pt idx="3">
                  <c:v>Prestige</c:v>
                </c:pt>
                <c:pt idx="4">
                  <c:v>Networking</c:v>
                </c:pt>
              </c:strCache>
            </c:strRef>
          </c:cat>
          <c:val>
            <c:numRef>
              <c:f>Prefncs!$B$4:$F$4</c:f>
              <c:numCache>
                <c:formatCode>####.0</c:formatCode>
                <c:ptCount val="5"/>
                <c:pt idx="0">
                  <c:v>0.457460334174386</c:v>
                </c:pt>
                <c:pt idx="1">
                  <c:v>0.366269672586591</c:v>
                </c:pt>
                <c:pt idx="2">
                  <c:v>0.0918965219361923</c:v>
                </c:pt>
                <c:pt idx="3">
                  <c:v>-0.208509667076141</c:v>
                </c:pt>
                <c:pt idx="4">
                  <c:v>-0.215448557158969</c:v>
                </c:pt>
              </c:numCache>
            </c:numRef>
          </c:val>
          <c:extLst xmlns:c16r2="http://schemas.microsoft.com/office/drawing/2015/06/chart">
            <c:ext xmlns:c16="http://schemas.microsoft.com/office/drawing/2014/chart" uri="{C3380CC4-5D6E-409C-BE32-E72D297353CC}">
              <c16:uniqueId val="{00000000-8909-4F6A-BE6B-87F6A1859223}"/>
            </c:ext>
          </c:extLst>
        </c:ser>
        <c:dLbls>
          <c:showLegendKey val="0"/>
          <c:showVal val="0"/>
          <c:showCatName val="0"/>
          <c:showSerName val="0"/>
          <c:showPercent val="0"/>
          <c:showBubbleSize val="0"/>
        </c:dLbls>
        <c:gapWidth val="65"/>
        <c:axId val="-1787888160"/>
        <c:axId val="-1787885840"/>
      </c:barChart>
      <c:catAx>
        <c:axId val="-1787888160"/>
        <c:scaling>
          <c:orientation val="minMax"/>
        </c:scaling>
        <c:delete val="0"/>
        <c:axPos val="b"/>
        <c:numFmt formatCode="General" sourceLinked="0"/>
        <c:majorTickMark val="none"/>
        <c:minorTickMark val="none"/>
        <c:tickLblPos val="nextTo"/>
        <c:txPr>
          <a:bodyPr/>
          <a:lstStyle/>
          <a:p>
            <a:pPr>
              <a:defRPr b="1"/>
            </a:pPr>
            <a:endParaRPr lang="en-US"/>
          </a:p>
        </c:txPr>
        <c:crossAx val="-1787885840"/>
        <c:crosses val="autoZero"/>
        <c:auto val="1"/>
        <c:lblAlgn val="ctr"/>
        <c:lblOffset val="100"/>
        <c:noMultiLvlLbl val="0"/>
      </c:catAx>
      <c:valAx>
        <c:axId val="-1787885840"/>
        <c:scaling>
          <c:orientation val="minMax"/>
          <c:max val="1.2"/>
          <c:min val="-0.6"/>
        </c:scaling>
        <c:delete val="0"/>
        <c:axPos val="l"/>
        <c:numFmt formatCode="####.0" sourceLinked="1"/>
        <c:majorTickMark val="none"/>
        <c:minorTickMark val="none"/>
        <c:tickLblPos val="nextTo"/>
        <c:crossAx val="-1787888160"/>
        <c:crosses val="autoZero"/>
        <c:crossBetween val="between"/>
      </c:valAx>
    </c:plotArea>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0"/>
    <c:plotArea>
      <c:layout/>
      <c:barChart>
        <c:barDir val="bar"/>
        <c:grouping val="clustered"/>
        <c:varyColors val="0"/>
        <c:ser>
          <c:idx val="0"/>
          <c:order val="0"/>
          <c:spPr>
            <a:solidFill>
              <a:schemeClr val="accent4">
                <a:lumMod val="75000"/>
              </a:schemeClr>
            </a:solidFill>
          </c:spPr>
          <c:invertIfNegative val="0"/>
          <c:cat>
            <c:strRef>
              <c:f>DecCriteria!$B$1:$F$1</c:f>
              <c:strCache>
                <c:ptCount val="5"/>
                <c:pt idx="0">
                  <c:v>Convenience</c:v>
                </c:pt>
                <c:pt idx="1">
                  <c:v>Affordability</c:v>
                </c:pt>
                <c:pt idx="2">
                  <c:v>Relevance</c:v>
                </c:pt>
                <c:pt idx="3">
                  <c:v>Prestige</c:v>
                </c:pt>
                <c:pt idx="4">
                  <c:v>Career Impact</c:v>
                </c:pt>
              </c:strCache>
            </c:strRef>
          </c:cat>
          <c:val>
            <c:numRef>
              <c:f>DecCriteria!$B$2:$F$2</c:f>
              <c:numCache>
                <c:formatCode>General</c:formatCode>
                <c:ptCount val="5"/>
                <c:pt idx="0">
                  <c:v>-0.279280498582897</c:v>
                </c:pt>
                <c:pt idx="1">
                  <c:v>-0.255689310958195</c:v>
                </c:pt>
                <c:pt idx="2">
                  <c:v>-0.138652381198622</c:v>
                </c:pt>
                <c:pt idx="3">
                  <c:v>0.661960801102216</c:v>
                </c:pt>
                <c:pt idx="4">
                  <c:v>-0.0683595744633969</c:v>
                </c:pt>
              </c:numCache>
            </c:numRef>
          </c:val>
          <c:extLst xmlns:c16r2="http://schemas.microsoft.com/office/drawing/2015/06/chart">
            <c:ext xmlns:c16="http://schemas.microsoft.com/office/drawing/2014/chart" uri="{C3380CC4-5D6E-409C-BE32-E72D297353CC}">
              <c16:uniqueId val="{00000000-2017-4D66-9EA1-BBD86BCED8C9}"/>
            </c:ext>
          </c:extLst>
        </c:ser>
        <c:dLbls>
          <c:showLegendKey val="0"/>
          <c:showVal val="0"/>
          <c:showCatName val="0"/>
          <c:showSerName val="0"/>
          <c:showPercent val="0"/>
          <c:showBubbleSize val="0"/>
        </c:dLbls>
        <c:gapWidth val="60"/>
        <c:axId val="-1790547360"/>
        <c:axId val="-1687954064"/>
      </c:barChart>
      <c:catAx>
        <c:axId val="-1790547360"/>
        <c:scaling>
          <c:orientation val="minMax"/>
        </c:scaling>
        <c:delete val="0"/>
        <c:axPos val="l"/>
        <c:numFmt formatCode="General" sourceLinked="0"/>
        <c:majorTickMark val="out"/>
        <c:minorTickMark val="none"/>
        <c:tickLblPos val="nextTo"/>
        <c:txPr>
          <a:bodyPr/>
          <a:lstStyle/>
          <a:p>
            <a:pPr>
              <a:defRPr b="1"/>
            </a:pPr>
            <a:endParaRPr lang="en-US"/>
          </a:p>
        </c:txPr>
        <c:crossAx val="-1687954064"/>
        <c:crosses val="autoZero"/>
        <c:auto val="1"/>
        <c:lblAlgn val="ctr"/>
        <c:lblOffset val="100"/>
        <c:noMultiLvlLbl val="0"/>
      </c:catAx>
      <c:valAx>
        <c:axId val="-1687954064"/>
        <c:scaling>
          <c:orientation val="minMax"/>
          <c:max val="3.0"/>
          <c:min val="-1.5"/>
        </c:scaling>
        <c:delete val="0"/>
        <c:axPos val="b"/>
        <c:numFmt formatCode="General" sourceLinked="1"/>
        <c:majorTickMark val="out"/>
        <c:minorTickMark val="none"/>
        <c:tickLblPos val="nextTo"/>
        <c:crossAx val="-1790547360"/>
        <c:crosses val="autoZero"/>
        <c:crossBetween val="between"/>
      </c:valAx>
    </c:plotArea>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 Selecting Reason for Degree</a:t>
            </a:r>
          </a:p>
        </c:rich>
      </c:tx>
      <c:layout/>
      <c:overlay val="0"/>
    </c:title>
    <c:autoTitleDeleted val="0"/>
    <c:plotArea>
      <c:layout/>
      <c:barChart>
        <c:barDir val="col"/>
        <c:grouping val="clustered"/>
        <c:varyColors val="0"/>
        <c:ser>
          <c:idx val="0"/>
          <c:order val="0"/>
          <c:invertIfNegative val="0"/>
          <c:cat>
            <c:strRef>
              <c:f>ReasonForDegree!$C$3:$C$9</c:f>
              <c:strCache>
                <c:ptCount val="7"/>
                <c:pt idx="0">
                  <c:v>Be Promoted</c:v>
                </c:pt>
                <c:pt idx="1">
                  <c:v>Change Functional Areas</c:v>
                </c:pt>
                <c:pt idx="2">
                  <c:v>Change Fields</c:v>
                </c:pt>
                <c:pt idx="3">
                  <c:v>Start New Company</c:v>
                </c:pt>
                <c:pt idx="4">
                  <c:v>Gain Employment</c:v>
                </c:pt>
                <c:pt idx="5">
                  <c:v>Learn New Skills</c:v>
                </c:pt>
                <c:pt idx="6">
                  <c:v>Other</c:v>
                </c:pt>
              </c:strCache>
            </c:strRef>
          </c:cat>
          <c:val>
            <c:numRef>
              <c:f>ReasonForDegree!$D$3:$D$9</c:f>
              <c:numCache>
                <c:formatCode>0.00</c:formatCode>
                <c:ptCount val="7"/>
                <c:pt idx="0">
                  <c:v>-2.762363261637401</c:v>
                </c:pt>
                <c:pt idx="1">
                  <c:v>4.378880457357035</c:v>
                </c:pt>
                <c:pt idx="2">
                  <c:v>1.873351824204694</c:v>
                </c:pt>
                <c:pt idx="3">
                  <c:v>1.304223218657208</c:v>
                </c:pt>
                <c:pt idx="4">
                  <c:v>-1.122421317140325</c:v>
                </c:pt>
                <c:pt idx="5">
                  <c:v>-4.264048214509284</c:v>
                </c:pt>
                <c:pt idx="6">
                  <c:v>0.592377293068044</c:v>
                </c:pt>
              </c:numCache>
            </c:numRef>
          </c:val>
          <c:extLst xmlns:c16r2="http://schemas.microsoft.com/office/drawing/2015/06/chart">
            <c:ext xmlns:c16="http://schemas.microsoft.com/office/drawing/2014/chart" uri="{C3380CC4-5D6E-409C-BE32-E72D297353CC}">
              <c16:uniqueId val="{00000000-2197-44DE-9E33-58E61780CFC1}"/>
            </c:ext>
          </c:extLst>
        </c:ser>
        <c:dLbls>
          <c:showLegendKey val="0"/>
          <c:showVal val="0"/>
          <c:showCatName val="0"/>
          <c:showSerName val="0"/>
          <c:showPercent val="0"/>
          <c:showBubbleSize val="0"/>
        </c:dLbls>
        <c:gapWidth val="90"/>
        <c:axId val="-1789657904"/>
        <c:axId val="-1687386880"/>
      </c:barChart>
      <c:catAx>
        <c:axId val="-1789657904"/>
        <c:scaling>
          <c:orientation val="minMax"/>
        </c:scaling>
        <c:delete val="0"/>
        <c:axPos val="b"/>
        <c:numFmt formatCode="General" sourceLinked="0"/>
        <c:majorTickMark val="none"/>
        <c:minorTickMark val="none"/>
        <c:tickLblPos val="nextTo"/>
        <c:txPr>
          <a:bodyPr/>
          <a:lstStyle/>
          <a:p>
            <a:pPr>
              <a:defRPr sz="800" b="1"/>
            </a:pPr>
            <a:endParaRPr lang="en-US"/>
          </a:p>
        </c:txPr>
        <c:crossAx val="-1687386880"/>
        <c:crosses val="autoZero"/>
        <c:auto val="1"/>
        <c:lblAlgn val="ctr"/>
        <c:lblOffset val="100"/>
        <c:noMultiLvlLbl val="0"/>
      </c:catAx>
      <c:valAx>
        <c:axId val="-1687386880"/>
        <c:scaling>
          <c:orientation val="minMax"/>
          <c:max val="12.0"/>
          <c:min val="-12.0"/>
        </c:scaling>
        <c:delete val="0"/>
        <c:axPos val="l"/>
        <c:numFmt formatCode="0.00" sourceLinked="1"/>
        <c:majorTickMark val="none"/>
        <c:minorTickMark val="none"/>
        <c:tickLblPos val="nextTo"/>
        <c:crossAx val="-1789657904"/>
        <c:crosses val="autoZero"/>
        <c:crossBetween val="between"/>
      </c:valAx>
    </c:plotArea>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Barriers to </a:t>
            </a:r>
            <a:r>
              <a:rPr lang="en-US" baseline="0"/>
              <a:t>Attending UW</a:t>
            </a:r>
            <a:endParaRPr lang="en-US"/>
          </a:p>
        </c:rich>
      </c:tx>
      <c:layout/>
      <c:overlay val="0"/>
    </c:title>
    <c:autoTitleDeleted val="0"/>
    <c:plotArea>
      <c:layout/>
      <c:barChart>
        <c:barDir val="col"/>
        <c:grouping val="clustered"/>
        <c:varyColors val="0"/>
        <c:ser>
          <c:idx val="0"/>
          <c:order val="0"/>
          <c:spPr>
            <a:solidFill>
              <a:schemeClr val="accent1">
                <a:lumMod val="40000"/>
                <a:lumOff val="60000"/>
              </a:schemeClr>
            </a:solidFill>
            <a:ln>
              <a:solidFill>
                <a:schemeClr val="tx1">
                  <a:lumMod val="95000"/>
                  <a:lumOff val="5000"/>
                </a:schemeClr>
              </a:solidFill>
            </a:ln>
          </c:spPr>
          <c:invertIfNegative val="0"/>
          <c:cat>
            <c:strRef>
              <c:f>Sheet2!$C$2:$E$2</c:f>
              <c:strCache>
                <c:ptCount val="3"/>
                <c:pt idx="0">
                  <c:v>Cost is a Barrier</c:v>
                </c:pt>
                <c:pt idx="1">
                  <c:v>Location is a Barrier</c:v>
                </c:pt>
                <c:pt idx="2">
                  <c:v>Eligibility is a Barrier</c:v>
                </c:pt>
              </c:strCache>
            </c:strRef>
          </c:cat>
          <c:val>
            <c:numRef>
              <c:f>Sheet2!$C$3:$E$3</c:f>
              <c:numCache>
                <c:formatCode>####.00</c:formatCode>
                <c:ptCount val="3"/>
                <c:pt idx="0">
                  <c:v>-0.220490181604952</c:v>
                </c:pt>
                <c:pt idx="1">
                  <c:v>-0.15331162782744</c:v>
                </c:pt>
                <c:pt idx="2">
                  <c:v>-0.0901532435810508</c:v>
                </c:pt>
              </c:numCache>
            </c:numRef>
          </c:val>
          <c:extLst xmlns:c16r2="http://schemas.microsoft.com/office/drawing/2015/06/chart">
            <c:ext xmlns:c16="http://schemas.microsoft.com/office/drawing/2014/chart" uri="{C3380CC4-5D6E-409C-BE32-E72D297353CC}">
              <c16:uniqueId val="{00000000-B96D-4031-AB8D-8121A9C2E053}"/>
            </c:ext>
          </c:extLst>
        </c:ser>
        <c:dLbls>
          <c:showLegendKey val="0"/>
          <c:showVal val="0"/>
          <c:showCatName val="0"/>
          <c:showSerName val="0"/>
          <c:showPercent val="0"/>
          <c:showBubbleSize val="0"/>
        </c:dLbls>
        <c:gapWidth val="37"/>
        <c:axId val="-1687583104"/>
        <c:axId val="-1687815200"/>
      </c:barChart>
      <c:catAx>
        <c:axId val="-1687583104"/>
        <c:scaling>
          <c:orientation val="minMax"/>
        </c:scaling>
        <c:delete val="0"/>
        <c:axPos val="b"/>
        <c:numFmt formatCode="General" sourceLinked="0"/>
        <c:majorTickMark val="none"/>
        <c:minorTickMark val="none"/>
        <c:tickLblPos val="nextTo"/>
        <c:txPr>
          <a:bodyPr rot="0"/>
          <a:lstStyle/>
          <a:p>
            <a:pPr>
              <a:defRPr sz="1200" b="1"/>
            </a:pPr>
            <a:endParaRPr lang="en-US"/>
          </a:p>
        </c:txPr>
        <c:crossAx val="-1687815200"/>
        <c:crosses val="autoZero"/>
        <c:auto val="1"/>
        <c:lblAlgn val="ctr"/>
        <c:lblOffset val="100"/>
        <c:noMultiLvlLbl val="0"/>
      </c:catAx>
      <c:valAx>
        <c:axId val="-1687815200"/>
        <c:scaling>
          <c:orientation val="minMax"/>
          <c:max val="0.5"/>
          <c:min val="-0.5"/>
        </c:scaling>
        <c:delete val="0"/>
        <c:axPos val="l"/>
        <c:numFmt formatCode="####.00" sourceLinked="1"/>
        <c:majorTickMark val="none"/>
        <c:minorTickMark val="none"/>
        <c:tickLblPos val="nextTo"/>
        <c:crossAx val="-1687583104"/>
        <c:crosses val="autoZero"/>
        <c:crossBetween val="between"/>
        <c:majorUnit val="0.2"/>
      </c:valAx>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invertIfNegative val="0"/>
          <c:cat>
            <c:strRef>
              <c:f>Prefncs!$B$2:$F$2</c:f>
              <c:strCache>
                <c:ptCount val="5"/>
                <c:pt idx="0">
                  <c:v>Convenience</c:v>
                </c:pt>
                <c:pt idx="1">
                  <c:v>Affordability</c:v>
                </c:pt>
                <c:pt idx="2">
                  <c:v>Content Fit</c:v>
                </c:pt>
                <c:pt idx="3">
                  <c:v>Prestige</c:v>
                </c:pt>
                <c:pt idx="4">
                  <c:v>Networking</c:v>
                </c:pt>
              </c:strCache>
            </c:strRef>
          </c:cat>
          <c:val>
            <c:numRef>
              <c:f>Prefncs!$B$3:$F$3</c:f>
              <c:numCache>
                <c:formatCode>####.0</c:formatCode>
                <c:ptCount val="5"/>
                <c:pt idx="0">
                  <c:v>-0.259399861443996</c:v>
                </c:pt>
                <c:pt idx="1">
                  <c:v>-0.225052726301499</c:v>
                </c:pt>
                <c:pt idx="2">
                  <c:v>-0.146628023341595</c:v>
                </c:pt>
                <c:pt idx="3">
                  <c:v>0.423893405175971</c:v>
                </c:pt>
                <c:pt idx="4">
                  <c:v>0.198047756432903</c:v>
                </c:pt>
              </c:numCache>
            </c:numRef>
          </c:val>
          <c:extLst xmlns:c16r2="http://schemas.microsoft.com/office/drawing/2015/06/chart">
            <c:ext xmlns:c16="http://schemas.microsoft.com/office/drawing/2014/chart" uri="{C3380CC4-5D6E-409C-BE32-E72D297353CC}">
              <c16:uniqueId val="{00000000-A38B-41C0-94A8-C2795A577A9A}"/>
            </c:ext>
          </c:extLst>
        </c:ser>
        <c:dLbls>
          <c:showLegendKey val="0"/>
          <c:showVal val="0"/>
          <c:showCatName val="0"/>
          <c:showSerName val="0"/>
          <c:showPercent val="0"/>
          <c:showBubbleSize val="0"/>
        </c:dLbls>
        <c:gapWidth val="65"/>
        <c:axId val="-1790116400"/>
        <c:axId val="-1789753664"/>
      </c:barChart>
      <c:catAx>
        <c:axId val="-1790116400"/>
        <c:scaling>
          <c:orientation val="minMax"/>
        </c:scaling>
        <c:delete val="0"/>
        <c:axPos val="b"/>
        <c:numFmt formatCode="General" sourceLinked="0"/>
        <c:majorTickMark val="none"/>
        <c:minorTickMark val="none"/>
        <c:tickLblPos val="nextTo"/>
        <c:txPr>
          <a:bodyPr/>
          <a:lstStyle/>
          <a:p>
            <a:pPr>
              <a:defRPr b="1"/>
            </a:pPr>
            <a:endParaRPr lang="en-US"/>
          </a:p>
        </c:txPr>
        <c:crossAx val="-1789753664"/>
        <c:crosses val="autoZero"/>
        <c:auto val="1"/>
        <c:lblAlgn val="ctr"/>
        <c:lblOffset val="100"/>
        <c:noMultiLvlLbl val="0"/>
      </c:catAx>
      <c:valAx>
        <c:axId val="-1789753664"/>
        <c:scaling>
          <c:orientation val="minMax"/>
          <c:max val="1.2"/>
          <c:min val="-0.6"/>
        </c:scaling>
        <c:delete val="0"/>
        <c:axPos val="l"/>
        <c:numFmt formatCode="####.0" sourceLinked="1"/>
        <c:majorTickMark val="none"/>
        <c:minorTickMark val="none"/>
        <c:tickLblPos val="nextTo"/>
        <c:crossAx val="-1790116400"/>
        <c:crosses val="autoZero"/>
        <c:crossBetween val="between"/>
      </c:valAx>
    </c:plotArea>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CompetitveStrength!$AI$15</c:f>
              <c:strCache>
                <c:ptCount val="1"/>
                <c:pt idx="0">
                  <c:v>Attractive</c:v>
                </c:pt>
              </c:strCache>
            </c:strRef>
          </c:tx>
          <c:spPr>
            <a:ln w="28575">
              <a:noFill/>
            </a:ln>
          </c:spPr>
          <c:xVal>
            <c:numRef>
              <c:f>CompetitveStrength!$AH$27:$AH$32</c:f>
              <c:numCache>
                <c:formatCode>0.00</c:formatCode>
                <c:ptCount val="6"/>
                <c:pt idx="0">
                  <c:v>0.928385</c:v>
                </c:pt>
                <c:pt idx="1">
                  <c:v>0.65</c:v>
                </c:pt>
                <c:pt idx="2">
                  <c:v>0.6</c:v>
                </c:pt>
                <c:pt idx="3">
                  <c:v>0.85897</c:v>
                </c:pt>
                <c:pt idx="4">
                  <c:v>0.0</c:v>
                </c:pt>
                <c:pt idx="5">
                  <c:v>0.283203333333333</c:v>
                </c:pt>
              </c:numCache>
            </c:numRef>
          </c:xVal>
          <c:yVal>
            <c:numRef>
              <c:f>CompetitveStrength!$AI$27:$AI$32</c:f>
              <c:numCache>
                <c:formatCode>General</c:formatCode>
                <c:ptCount val="6"/>
                <c:pt idx="0">
                  <c:v>0.5658575</c:v>
                </c:pt>
                <c:pt idx="1">
                  <c:v>0.43487</c:v>
                </c:pt>
                <c:pt idx="2">
                  <c:v>0.10656125</c:v>
                </c:pt>
                <c:pt idx="3">
                  <c:v>0.2088575</c:v>
                </c:pt>
                <c:pt idx="4">
                  <c:v>0.0</c:v>
                </c:pt>
                <c:pt idx="5">
                  <c:v>0.13333875</c:v>
                </c:pt>
              </c:numCache>
            </c:numRef>
          </c:yVal>
          <c:smooth val="0"/>
          <c:extLst xmlns:c16r2="http://schemas.microsoft.com/office/drawing/2015/06/chart">
            <c:ext xmlns:c16="http://schemas.microsoft.com/office/drawing/2014/chart" uri="{C3380CC4-5D6E-409C-BE32-E72D297353CC}">
              <c16:uniqueId val="{00000000-5CCE-4F24-B344-8FADE604AE9B}"/>
            </c:ext>
          </c:extLst>
        </c:ser>
        <c:dLbls>
          <c:showLegendKey val="0"/>
          <c:showVal val="0"/>
          <c:showCatName val="0"/>
          <c:showSerName val="0"/>
          <c:showPercent val="0"/>
          <c:showBubbleSize val="0"/>
        </c:dLbls>
        <c:axId val="-1793246160"/>
        <c:axId val="-1793109888"/>
      </c:scatterChart>
      <c:valAx>
        <c:axId val="-1793246160"/>
        <c:scaling>
          <c:orientation val="minMax"/>
          <c:max val="1.0"/>
          <c:min val="0.0"/>
        </c:scaling>
        <c:delete val="0"/>
        <c:axPos val="b"/>
        <c:numFmt formatCode="0.00" sourceLinked="1"/>
        <c:majorTickMark val="out"/>
        <c:minorTickMark val="none"/>
        <c:tickLblPos val="nextTo"/>
        <c:crossAx val="-1793109888"/>
        <c:crosses val="autoZero"/>
        <c:crossBetween val="midCat"/>
      </c:valAx>
      <c:valAx>
        <c:axId val="-1793109888"/>
        <c:scaling>
          <c:orientation val="minMax"/>
          <c:max val="0.65"/>
          <c:min val="0.0"/>
        </c:scaling>
        <c:delete val="0"/>
        <c:axPos val="l"/>
        <c:numFmt formatCode="General" sourceLinked="1"/>
        <c:majorTickMark val="out"/>
        <c:minorTickMark val="none"/>
        <c:tickLblPos val="nextTo"/>
        <c:crossAx val="-1793246160"/>
        <c:crosses val="autoZero"/>
        <c:crossBetween val="midCat"/>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4C9470-5748-164B-81D8-F42249190E1F}" type="datetimeFigureOut">
              <a:rPr lang="en-US" smtClean="0"/>
              <a:t>2/4/17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31A4610-95BC-284F-BE00-2B599A48ABC9}" type="slidenum">
              <a:rPr lang="en-US" smtClean="0"/>
              <a:t>‹#›</a:t>
            </a:fld>
            <a:endParaRPr lang="en-US"/>
          </a:p>
        </p:txBody>
      </p:sp>
    </p:spTree>
    <p:extLst>
      <p:ext uri="{BB962C8B-B14F-4D97-AF65-F5344CB8AC3E}">
        <p14:creationId xmlns:p14="http://schemas.microsoft.com/office/powerpoint/2010/main" val="2444496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010346-E64B-B94E-B4E5-AFC6A520BB4A}" type="datetimeFigureOut">
              <a:rPr lang="en-US" smtClean="0"/>
              <a:t>2/4/17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481517-11CD-1043-936A-823C17956EDF}" type="slidenum">
              <a:rPr lang="en-US" smtClean="0"/>
              <a:t>‹#›</a:t>
            </a:fld>
            <a:endParaRPr lang="en-US"/>
          </a:p>
        </p:txBody>
      </p:sp>
    </p:spTree>
    <p:extLst>
      <p:ext uri="{BB962C8B-B14F-4D97-AF65-F5344CB8AC3E}">
        <p14:creationId xmlns:p14="http://schemas.microsoft.com/office/powerpoint/2010/main" val="3497754386"/>
      </p:ext>
    </p:extLst>
  </p:cSld>
  <p:clrMap bg1="lt1" tx1="dk1" bg2="lt2" tx2="dk2" accent1="accent1" accent2="accent2" accent3="accent3" accent4="accent4" accent5="accent5" accent6="accent6" hlink="hlink" folHlink="folHlink"/>
  <p:hf hdr="0" ftr="0" dt="0"/>
  <p:notesStyle>
    <a:lvl1pPr marL="0" algn="l" defTabSz="456827" rtl="0" eaLnBrk="1" latinLnBrk="0" hangingPunct="1">
      <a:defRPr sz="1200" kern="1200">
        <a:solidFill>
          <a:schemeClr val="tx1"/>
        </a:solidFill>
        <a:latin typeface="+mn-lt"/>
        <a:ea typeface="+mn-ea"/>
        <a:cs typeface="+mn-cs"/>
      </a:defRPr>
    </a:lvl1pPr>
    <a:lvl2pPr marL="456827" algn="l" defTabSz="456827" rtl="0" eaLnBrk="1" latinLnBrk="0" hangingPunct="1">
      <a:defRPr sz="1200" kern="1200">
        <a:solidFill>
          <a:schemeClr val="tx1"/>
        </a:solidFill>
        <a:latin typeface="+mn-lt"/>
        <a:ea typeface="+mn-ea"/>
        <a:cs typeface="+mn-cs"/>
      </a:defRPr>
    </a:lvl2pPr>
    <a:lvl3pPr marL="913651" algn="l" defTabSz="456827" rtl="0" eaLnBrk="1" latinLnBrk="0" hangingPunct="1">
      <a:defRPr sz="1200" kern="1200">
        <a:solidFill>
          <a:schemeClr val="tx1"/>
        </a:solidFill>
        <a:latin typeface="+mn-lt"/>
        <a:ea typeface="+mn-ea"/>
        <a:cs typeface="+mn-cs"/>
      </a:defRPr>
    </a:lvl3pPr>
    <a:lvl4pPr marL="1370479" algn="l" defTabSz="456827" rtl="0" eaLnBrk="1" latinLnBrk="0" hangingPunct="1">
      <a:defRPr sz="1200" kern="1200">
        <a:solidFill>
          <a:schemeClr val="tx1"/>
        </a:solidFill>
        <a:latin typeface="+mn-lt"/>
        <a:ea typeface="+mn-ea"/>
        <a:cs typeface="+mn-cs"/>
      </a:defRPr>
    </a:lvl4pPr>
    <a:lvl5pPr marL="1827303" algn="l" defTabSz="456827" rtl="0" eaLnBrk="1" latinLnBrk="0" hangingPunct="1">
      <a:defRPr sz="1200" kern="1200">
        <a:solidFill>
          <a:schemeClr val="tx1"/>
        </a:solidFill>
        <a:latin typeface="+mn-lt"/>
        <a:ea typeface="+mn-ea"/>
        <a:cs typeface="+mn-cs"/>
      </a:defRPr>
    </a:lvl5pPr>
    <a:lvl6pPr marL="2284131" algn="l" defTabSz="456827" rtl="0" eaLnBrk="1" latinLnBrk="0" hangingPunct="1">
      <a:defRPr sz="1200" kern="1200">
        <a:solidFill>
          <a:schemeClr val="tx1"/>
        </a:solidFill>
        <a:latin typeface="+mn-lt"/>
        <a:ea typeface="+mn-ea"/>
        <a:cs typeface="+mn-cs"/>
      </a:defRPr>
    </a:lvl6pPr>
    <a:lvl7pPr marL="2740955" algn="l" defTabSz="456827" rtl="0" eaLnBrk="1" latinLnBrk="0" hangingPunct="1">
      <a:defRPr sz="1200" kern="1200">
        <a:solidFill>
          <a:schemeClr val="tx1"/>
        </a:solidFill>
        <a:latin typeface="+mn-lt"/>
        <a:ea typeface="+mn-ea"/>
        <a:cs typeface="+mn-cs"/>
      </a:defRPr>
    </a:lvl7pPr>
    <a:lvl8pPr marL="3197782" algn="l" defTabSz="456827" rtl="0" eaLnBrk="1" latinLnBrk="0" hangingPunct="1">
      <a:defRPr sz="1200" kern="1200">
        <a:solidFill>
          <a:schemeClr val="tx1"/>
        </a:solidFill>
        <a:latin typeface="+mn-lt"/>
        <a:ea typeface="+mn-ea"/>
        <a:cs typeface="+mn-cs"/>
      </a:defRPr>
    </a:lvl8pPr>
    <a:lvl9pPr marL="3654606" algn="l" defTabSz="45682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llbean.com/" TargetMode="External"/><Relationship Id="rId4" Type="http://schemas.openxmlformats.org/officeDocument/2006/relationships/hyperlink" Target="http://www.orvis.com/" TargetMode="External"/><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481517-11CD-1043-936A-823C17956EDF}" type="slidenum">
              <a:rPr lang="en-US" smtClean="0"/>
              <a:t>2</a:t>
            </a:fld>
            <a:endParaRPr lang="en-US"/>
          </a:p>
        </p:txBody>
      </p:sp>
    </p:spTree>
    <p:extLst>
      <p:ext uri="{BB962C8B-B14F-4D97-AF65-F5344CB8AC3E}">
        <p14:creationId xmlns:p14="http://schemas.microsoft.com/office/powerpoint/2010/main" val="1906988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Segmenting, targeting, and positioning (STP) have been offered as a way to manage customer heterogeneity since the 1950s. However, the mechanics and analyses for executing STP have advanced significantly. In the earliest and most basic form, managers would describe each customer group according to their impressions after meeting potential and existing customers, often with a focus on the most observable customer demographics (segmenting). With this information, managers would select the segment they felt would produce the most sales and profits (targeting), then make product, pricing, channel, and promotion decisions (positioning) in relation to this target segment. </a:t>
            </a:r>
          </a:p>
          <a:p>
            <a:r>
              <a:rPr lang="en-US" sz="1200" kern="1200" dirty="0">
                <a:solidFill>
                  <a:schemeClr val="tx1"/>
                </a:solidFill>
                <a:effectLst/>
                <a:latin typeface="+mn-lt"/>
                <a:ea typeface="+mn-ea"/>
                <a:cs typeface="+mn-cs"/>
              </a:rPr>
              <a:t>This process captures the essence of the STP approach, but it also has several weaknesses. If based on managers’ beliefs rather than empirical analyses, it may be biased: </a:t>
            </a:r>
          </a:p>
          <a:p>
            <a:pPr lvl="0"/>
            <a:r>
              <a:rPr lang="en-US" sz="1200" kern="1200" dirty="0">
                <a:solidFill>
                  <a:schemeClr val="tx1"/>
                </a:solidFill>
                <a:effectLst/>
                <a:latin typeface="+mn-lt"/>
                <a:ea typeface="+mn-ea"/>
                <a:cs typeface="+mn-cs"/>
              </a:rPr>
              <a:t>Often, it is based on what managers want to be true versus what is actually true.</a:t>
            </a:r>
          </a:p>
          <a:p>
            <a:pPr lvl="0"/>
            <a:r>
              <a:rPr lang="en-US" sz="1200" kern="1200" dirty="0">
                <a:solidFill>
                  <a:schemeClr val="tx1"/>
                </a:solidFill>
                <a:effectLst/>
                <a:latin typeface="+mn-lt"/>
                <a:ea typeface="+mn-ea"/>
                <a:cs typeface="+mn-cs"/>
              </a:rPr>
              <a:t>It is weighted more toward past customer preferences, reflecting when managers developed their beliefs, rather than present or trending preferences.</a:t>
            </a:r>
          </a:p>
          <a:p>
            <a:pPr lvl="0"/>
            <a:r>
              <a:rPr lang="en-US" sz="1200" kern="1200" dirty="0">
                <a:solidFill>
                  <a:schemeClr val="tx1"/>
                </a:solidFill>
                <a:effectLst/>
                <a:latin typeface="+mn-lt"/>
                <a:ea typeface="+mn-ea"/>
                <a:cs typeface="+mn-cs"/>
              </a:rPr>
              <a:t>It assumes customers are more similar than is often the case.</a:t>
            </a:r>
          </a:p>
          <a:p>
            <a:pPr lvl="0"/>
            <a:r>
              <a:rPr lang="en-US" sz="1200" kern="1200" dirty="0">
                <a:solidFill>
                  <a:schemeClr val="tx1"/>
                </a:solidFill>
                <a:effectLst/>
                <a:latin typeface="+mn-lt"/>
                <a:ea typeface="+mn-ea"/>
                <a:cs typeface="+mn-cs"/>
              </a:rPr>
              <a:t>It focuses on firms’ own customers while ignoring large, untapped groups of customers who the managers encounter less often.</a:t>
            </a:r>
          </a:p>
          <a:p>
            <a:pPr lvl="0"/>
            <a:r>
              <a:rPr lang="en-US" sz="1200" kern="1200" dirty="0">
                <a:solidFill>
                  <a:schemeClr val="tx1"/>
                </a:solidFill>
                <a:effectLst/>
                <a:latin typeface="+mn-lt"/>
                <a:ea typeface="+mn-ea"/>
                <a:cs typeface="+mn-cs"/>
              </a:rPr>
              <a:t>It uses customer demographics (gender, age, income) or purchase history as primary segmentation variables, because these data are more readily observable by marketers. </a:t>
            </a:r>
          </a:p>
        </p:txBody>
      </p:sp>
      <p:sp>
        <p:nvSpPr>
          <p:cNvPr id="4" name="Slide Number Placeholder 3"/>
          <p:cNvSpPr>
            <a:spLocks noGrp="1"/>
          </p:cNvSpPr>
          <p:nvPr>
            <p:ph type="sldNum" sz="quarter" idx="10"/>
          </p:nvPr>
        </p:nvSpPr>
        <p:spPr/>
        <p:txBody>
          <a:bodyPr/>
          <a:lstStyle/>
          <a:p>
            <a:fld id="{99481517-11CD-1043-936A-823C17956EDF}" type="slidenum">
              <a:rPr lang="en-US" smtClean="0"/>
              <a:t>14</a:t>
            </a:fld>
            <a:endParaRPr lang="en-US"/>
          </a:p>
        </p:txBody>
      </p:sp>
    </p:spTree>
    <p:extLst>
      <p:ext uri="{BB962C8B-B14F-4D97-AF65-F5344CB8AC3E}">
        <p14:creationId xmlns:p14="http://schemas.microsoft.com/office/powerpoint/2010/main" val="3635809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 time, techniques have evolved to deal with many of these potential sources of bias across each step in the STP process. </a:t>
            </a:r>
            <a:r>
              <a:rPr lang="en-US" sz="1200" i="1" kern="1200" dirty="0">
                <a:solidFill>
                  <a:schemeClr val="tx1"/>
                </a:solidFill>
                <a:effectLst/>
                <a:latin typeface="+mn-lt"/>
                <a:ea typeface="+mn-ea"/>
                <a:cs typeface="+mn-cs"/>
              </a:rPr>
              <a:t>Segmenting </a:t>
            </a:r>
            <a:r>
              <a:rPr lang="en-US" sz="1200" kern="1200" dirty="0">
                <a:solidFill>
                  <a:schemeClr val="tx1"/>
                </a:solidFill>
                <a:effectLst/>
                <a:latin typeface="+mn-lt"/>
                <a:ea typeface="+mn-ea"/>
                <a:cs typeface="+mn-cs"/>
              </a:rPr>
              <a:t>is the process of dividing the overall market into groups, such that potential customers in each group have similar needs and desires for a particular product or service category (e.g., high preference for quality and service warranties, low need for large assortments), but the differences across groups are maximal. The importance of segmentation is rarely questioned, but the mechanics of conducting a useful segmentation study also are poorly understood. The common use of demographic characteristics to describe customer segments (e.g., “that show captures the desirable 21- to 45-year-old viewer,” large versus small industrial customers) makes it easy to assume, mistakenly, that demographic groups </a:t>
            </a:r>
            <a:r>
              <a:rPr lang="en-US" sz="1200" i="1" kern="1200" dirty="0">
                <a:solidFill>
                  <a:schemeClr val="tx1"/>
                </a:solidFill>
                <a:effectLst/>
                <a:latin typeface="+mn-lt"/>
                <a:ea typeface="+mn-ea"/>
                <a:cs typeface="+mn-cs"/>
              </a:rPr>
              <a:t>are </a:t>
            </a:r>
            <a:r>
              <a:rPr lang="en-US" sz="1200" kern="1200" dirty="0">
                <a:solidFill>
                  <a:schemeClr val="tx1"/>
                </a:solidFill>
                <a:effectLst/>
                <a:latin typeface="+mn-lt"/>
                <a:ea typeface="+mn-ea"/>
                <a:cs typeface="+mn-cs"/>
              </a:rPr>
              <a:t>segments, rather than descriptors of the customers within those segments. </a:t>
            </a:r>
          </a:p>
          <a:p>
            <a:r>
              <a:rPr lang="en-US" sz="1200" kern="1200" dirty="0">
                <a:solidFill>
                  <a:schemeClr val="tx1"/>
                </a:solidFill>
                <a:effectLst/>
                <a:latin typeface="+mn-lt"/>
                <a:ea typeface="+mn-ea"/>
                <a:cs typeface="+mn-cs"/>
              </a:rPr>
              <a:t>It important never to lose sight of a key point though: The core goal of segmentation is to identify groups of customers who have similar needs, desires, and subsequent behaviors. These customers are similar enough that marketers can design a solution targeted to win them. For some markets, customer needs align closely with demographic characteristics; if you sell baby formula, a simple lifecycle stage segmentation likely will be useful. But for most products, any single demographic characteristic fails to clarify who does or does not have the need or desire for that product. Customers in a specific age group thus might share some preferences for clothing, but the differences in their preferences—driven by personal tastes, experiences, functional goals, and so on—so far outweigh the shared preferences that age alone is of little use as a segmentation variable. In the same way, business customers (i.e., firms) in the same industry share some common preferences, due to industry standards and similar end-customer expectations. But one business customer’s unique strategy and context might cause it to emphasize cost control over all other attributes, whereas a second firm might make choices based on customer service, and a third focuses on the depth of its supplier relationship. Again, it is not that industry is unimportant, but the differences in preferences across firms within an industry far outweigh their similarities. The </a:t>
            </a:r>
            <a:r>
              <a:rPr lang="en-US" sz="1200" i="1" kern="1200" dirty="0">
                <a:solidFill>
                  <a:schemeClr val="tx1"/>
                </a:solidFill>
                <a:effectLst/>
                <a:latin typeface="+mn-lt"/>
                <a:ea typeface="+mn-ea"/>
                <a:cs typeface="+mn-cs"/>
              </a:rPr>
              <a:t>initial </a:t>
            </a:r>
            <a:r>
              <a:rPr lang="en-US" sz="1200" kern="1200" dirty="0">
                <a:solidFill>
                  <a:schemeClr val="tx1"/>
                </a:solidFill>
                <a:effectLst/>
                <a:latin typeface="+mn-lt"/>
                <a:ea typeface="+mn-ea"/>
                <a:cs typeface="+mn-cs"/>
              </a:rPr>
              <a:t>focus of segmentation therefore should be differentiating consumers according to their unique needs and desires (basis of segmentation), not demographic characteristics (the descriptor of a segment).</a:t>
            </a:r>
          </a:p>
          <a:p>
            <a:r>
              <a:rPr lang="en-US" sz="1200" kern="1200" dirty="0">
                <a:solidFill>
                  <a:schemeClr val="tx1"/>
                </a:solidFill>
                <a:effectLst/>
                <a:latin typeface="+mn-lt"/>
                <a:ea typeface="+mn-ea"/>
                <a:cs typeface="+mn-cs"/>
              </a:rPr>
              <a:t>But how can firms that recognize this demand go to market through media and distribution channels that are structured to reach and serve demographically defined slices of the customer population? The ideal process follows a sequential set of steps. True customer segments are groups of customers with similar preferences (needs, desires, behaviors). Customer research thus might identify segments according to these preferences, such as through cluster analysis (i.e., a data-driven partitioning technique to segment large sets of heterogeneous customers into a few homogeneous groups). However, in the real world, firms rarely have the luxury, prior to making a sales pitch, of surveying every customer to determine their individual preferences. Instead, they might be able to capture a range of potentially relevant demographic characteristics. Once the “true” segment membership of each customer is known, a multivariate discriminant analysis can often predict segment membership reliably using just a few demographic characteristics. </a:t>
            </a:r>
          </a:p>
          <a:p>
            <a:r>
              <a:rPr lang="en-US" sz="1200" kern="1200" dirty="0">
                <a:solidFill>
                  <a:schemeClr val="tx1"/>
                </a:solidFill>
                <a:effectLst/>
                <a:latin typeface="+mn-lt"/>
                <a:ea typeface="+mn-ea"/>
                <a:cs typeface="+mn-cs"/>
              </a:rPr>
              <a:t>Although a single, demographic variable alone cannot predict segment membership, a small set of variables might be able to do so, at least better than chance. If a useful model can be developed to classify respondents into the correct segment using only demographic factors, a little bit of magic can happen. If the research study is based on a sample of customers who truly represent the market, the researcher can have confidence applying the classification formula to real customers who were not part of the original research study. Demographic characteristics often can be observed or obtained from research vendors. With such data, firms can predict true segmentation membership, </a:t>
            </a:r>
            <a:r>
              <a:rPr lang="en-US" sz="1200" i="1" kern="1200" dirty="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surveying or reading the minds of their customers.</a:t>
            </a:r>
          </a:p>
        </p:txBody>
      </p:sp>
      <p:sp>
        <p:nvSpPr>
          <p:cNvPr id="4" name="Slide Number Placeholder 3"/>
          <p:cNvSpPr>
            <a:spLocks noGrp="1"/>
          </p:cNvSpPr>
          <p:nvPr>
            <p:ph type="sldNum" sz="quarter" idx="10"/>
          </p:nvPr>
        </p:nvSpPr>
        <p:spPr/>
        <p:txBody>
          <a:bodyPr/>
          <a:lstStyle/>
          <a:p>
            <a:fld id="{99481517-11CD-1043-936A-823C17956EDF}" type="slidenum">
              <a:rPr lang="en-US" smtClean="0"/>
              <a:t>15</a:t>
            </a:fld>
            <a:endParaRPr lang="en-US"/>
          </a:p>
        </p:txBody>
      </p:sp>
    </p:spTree>
    <p:extLst>
      <p:ext uri="{BB962C8B-B14F-4D97-AF65-F5344CB8AC3E}">
        <p14:creationId xmlns:p14="http://schemas.microsoft.com/office/powerpoint/2010/main" val="2429696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Several key points in this process need to be highlighted. First, segmentation must start with a random sample of </a:t>
            </a:r>
            <a:r>
              <a:rPr lang="en-US" sz="1200" i="1" kern="1200">
                <a:solidFill>
                  <a:schemeClr val="tx1"/>
                </a:solidFill>
                <a:effectLst/>
                <a:latin typeface="+mn-lt"/>
                <a:ea typeface="+mn-ea"/>
                <a:cs typeface="+mn-cs"/>
              </a:rPr>
              <a:t>potential customers </a:t>
            </a:r>
            <a:r>
              <a:rPr lang="en-US" sz="1200" kern="1200">
                <a:solidFill>
                  <a:schemeClr val="tx1"/>
                </a:solidFill>
                <a:effectLst/>
                <a:latin typeface="+mn-lt"/>
                <a:ea typeface="+mn-ea"/>
                <a:cs typeface="+mn-cs"/>
              </a:rPr>
              <a:t>in the market, not just the firm’s </a:t>
            </a:r>
            <a:r>
              <a:rPr lang="en-US" sz="1200" i="1" kern="1200">
                <a:solidFill>
                  <a:schemeClr val="tx1"/>
                </a:solidFill>
                <a:effectLst/>
                <a:latin typeface="+mn-lt"/>
                <a:ea typeface="+mn-ea"/>
                <a:cs typeface="+mn-cs"/>
              </a:rPr>
              <a:t>existing customers</a:t>
            </a:r>
            <a:r>
              <a:rPr lang="en-US" sz="1200" kern="1200">
                <a:solidFill>
                  <a:schemeClr val="tx1"/>
                </a:solidFill>
                <a:effectLst/>
                <a:latin typeface="+mn-lt"/>
                <a:ea typeface="+mn-ea"/>
                <a:cs typeface="+mn-cs"/>
              </a:rPr>
              <a:t>, because that is the only way to understand what customers in the overall market for this product or service category want, and it is key to uncovering emerging or untapped markets. Second, customers should be divided into groups on the basis of their </a:t>
            </a:r>
            <a:r>
              <a:rPr lang="en-US" sz="1200" i="1" kern="1200">
                <a:solidFill>
                  <a:schemeClr val="tx1"/>
                </a:solidFill>
                <a:effectLst/>
                <a:latin typeface="+mn-lt"/>
                <a:ea typeface="+mn-ea"/>
                <a:cs typeface="+mn-cs"/>
              </a:rPr>
              <a:t>needs and desires</a:t>
            </a:r>
            <a:r>
              <a:rPr lang="en-US" sz="1200" kern="1200">
                <a:solidFill>
                  <a:schemeClr val="tx1"/>
                </a:solidFill>
                <a:effectLst/>
                <a:latin typeface="+mn-lt"/>
                <a:ea typeface="+mn-ea"/>
                <a:cs typeface="+mn-cs"/>
              </a:rPr>
              <a:t> in the product category, not demographic variables (age, gender) or size (annual sales revenue). Knowing customers’ preferences is critical to matching their needs to a solution. In many cases, demographics provide a poor indicator of a customer’s true preferences and are used only because they are readily observable. Third, it is important to ensure that customers in one group have similar preferences, but it is also ideal to</a:t>
            </a:r>
            <a:r>
              <a:rPr lang="en-US" sz="1200" i="1" kern="1200">
                <a:solidFill>
                  <a:schemeClr val="tx1"/>
                </a:solidFill>
                <a:effectLst/>
                <a:latin typeface="+mn-lt"/>
                <a:ea typeface="+mn-ea"/>
                <a:cs typeface="+mn-cs"/>
              </a:rPr>
              <a:t> maximize the differences between segments</a:t>
            </a:r>
            <a:r>
              <a:rPr lang="en-US" sz="1200" kern="1200">
                <a:solidFill>
                  <a:schemeClr val="tx1"/>
                </a:solidFill>
                <a:effectLst/>
                <a:latin typeface="+mn-lt"/>
                <a:ea typeface="+mn-ea"/>
                <a:cs typeface="+mn-cs"/>
              </a:rPr>
              <a:t>, to help the firm offer more clearly differentiated products, without facing spillover competition from other firms that are targeting neighboring segments. </a:t>
            </a:r>
            <a:endParaRPr lang="en-US" dirty="0"/>
          </a:p>
        </p:txBody>
      </p:sp>
      <p:sp>
        <p:nvSpPr>
          <p:cNvPr id="4" name="Slide Number Placeholder 3"/>
          <p:cNvSpPr>
            <a:spLocks noGrp="1"/>
          </p:cNvSpPr>
          <p:nvPr>
            <p:ph type="sldNum" sz="quarter" idx="10"/>
          </p:nvPr>
        </p:nvSpPr>
        <p:spPr/>
        <p:txBody>
          <a:bodyPr/>
          <a:lstStyle/>
          <a:p>
            <a:fld id="{99481517-11CD-1043-936A-823C17956EDF}" type="slidenum">
              <a:rPr lang="en-US" smtClean="0"/>
              <a:t>16</a:t>
            </a:fld>
            <a:endParaRPr lang="en-US"/>
          </a:p>
        </p:txBody>
      </p:sp>
    </p:spTree>
    <p:extLst>
      <p:ext uri="{BB962C8B-B14F-4D97-AF65-F5344CB8AC3E}">
        <p14:creationId xmlns:p14="http://schemas.microsoft.com/office/powerpoint/2010/main" val="1386905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Statisticians will point out that the results of any cluster analysis are in </a:t>
            </a:r>
            <a:r>
              <a:rPr lang="en-US" sz="1200" kern="1200" dirty="0" err="1">
                <a:solidFill>
                  <a:schemeClr val="tx1"/>
                </a:solidFill>
                <a:effectLst/>
                <a:latin typeface="+mn-lt"/>
                <a:ea typeface="+mn-ea"/>
                <a:cs typeface="+mn-cs"/>
              </a:rPr>
              <a:t>uenced</a:t>
            </a:r>
            <a:r>
              <a:rPr lang="en-US" sz="1200" kern="1200" dirty="0">
                <a:solidFill>
                  <a:schemeClr val="tx1"/>
                </a:solidFill>
                <a:effectLst/>
                <a:latin typeface="+mn-lt"/>
                <a:ea typeface="+mn-ea"/>
                <a:cs typeface="+mn-cs"/>
              </a:rPr>
              <a:t>(i.e., weighted more heavily) by the inclusion of multiple attributes that capture the same underlying factor. Thus, an important preceding step for any cluster analysis, depending on the number of items included in a research study, is to conduct a </a:t>
            </a:r>
            <a:r>
              <a:rPr lang="en-US" sz="1200" b="1" kern="1200" dirty="0">
                <a:solidFill>
                  <a:schemeClr val="tx1"/>
                </a:solidFill>
                <a:effectLst/>
                <a:latin typeface="+mn-lt"/>
                <a:ea typeface="+mn-ea"/>
                <a:cs typeface="+mn-cs"/>
              </a:rPr>
              <a:t>factor analysis </a:t>
            </a:r>
            <a:r>
              <a:rPr lang="en-US" sz="1200" kern="1200" dirty="0">
                <a:solidFill>
                  <a:schemeClr val="tx1"/>
                </a:solidFill>
                <a:effectLst/>
                <a:latin typeface="+mn-lt"/>
                <a:ea typeface="+mn-ea"/>
                <a:cs typeface="+mn-cs"/>
              </a:rPr>
              <a:t>of all measures of customer preferences. For example, potential customers of a new shopping center may respond to survey questions about the importance of several factors, such as the number of parking spaces, distance from their homes, late shopping hours, and the number of retailers in the shopping center. If the results of all four questions were included in the cluster analysis, more weight might be given to the higher level factor of “</a:t>
            </a:r>
            <a:r>
              <a:rPr lang="en-US" sz="1200" kern="1200" dirty="0" err="1">
                <a:solidFill>
                  <a:schemeClr val="tx1"/>
                </a:solidFill>
                <a:effectLst/>
                <a:latin typeface="+mn-lt"/>
                <a:ea typeface="+mn-ea"/>
                <a:cs typeface="+mn-cs"/>
              </a:rPr>
              <a:t>conveni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ence</a:t>
            </a:r>
            <a:r>
              <a:rPr lang="en-US" sz="1200" kern="1200" dirty="0">
                <a:solidFill>
                  <a:schemeClr val="tx1"/>
                </a:solidFill>
                <a:effectLst/>
                <a:latin typeface="+mn-lt"/>
                <a:ea typeface="+mn-ea"/>
                <a:cs typeface="+mn-cs"/>
              </a:rPr>
              <a:t>,” as captured in the </a:t>
            </a:r>
            <a:r>
              <a:rPr lang="en-US" sz="1200" kern="1200" dirty="0" err="1">
                <a:solidFill>
                  <a:schemeClr val="tx1"/>
                </a:solidFill>
                <a:effectLst/>
                <a:latin typeface="+mn-lt"/>
                <a:ea typeface="+mn-ea"/>
                <a:cs typeface="+mn-cs"/>
              </a:rPr>
              <a:t>rst</a:t>
            </a:r>
            <a:r>
              <a:rPr lang="en-US" sz="1200" kern="1200" dirty="0">
                <a:solidFill>
                  <a:schemeClr val="tx1"/>
                </a:solidFill>
                <a:effectLst/>
                <a:latin typeface="+mn-lt"/>
                <a:ea typeface="+mn-ea"/>
                <a:cs typeface="+mn-cs"/>
              </a:rPr>
              <a:t> three questions, relative to the number of retailers. However, if the marketer </a:t>
            </a:r>
            <a:r>
              <a:rPr lang="en-US" sz="1200" kern="1200" dirty="0" err="1">
                <a:solidFill>
                  <a:schemeClr val="tx1"/>
                </a:solidFill>
                <a:effectLst/>
                <a:latin typeface="+mn-lt"/>
                <a:ea typeface="+mn-ea"/>
                <a:cs typeface="+mn-cs"/>
              </a:rPr>
              <a:t>rst</a:t>
            </a:r>
            <a:r>
              <a:rPr lang="en-US" sz="1200" kern="1200" dirty="0">
                <a:solidFill>
                  <a:schemeClr val="tx1"/>
                </a:solidFill>
                <a:effectLst/>
                <a:latin typeface="+mn-lt"/>
                <a:ea typeface="+mn-ea"/>
                <a:cs typeface="+mn-cs"/>
              </a:rPr>
              <a:t> performed a factor analysis on all the attributes, the results might show that the </a:t>
            </a:r>
            <a:r>
              <a:rPr lang="en-US" sz="1200" kern="1200" dirty="0" err="1">
                <a:solidFill>
                  <a:schemeClr val="tx1"/>
                </a:solidFill>
                <a:effectLst/>
                <a:latin typeface="+mn-lt"/>
                <a:ea typeface="+mn-ea"/>
                <a:cs typeface="+mn-cs"/>
              </a:rPr>
              <a:t>rst</a:t>
            </a:r>
            <a:r>
              <a:rPr lang="en-US" sz="1200" kern="1200" dirty="0">
                <a:solidFill>
                  <a:schemeClr val="tx1"/>
                </a:solidFill>
                <a:effectLst/>
                <a:latin typeface="+mn-lt"/>
                <a:ea typeface="+mn-ea"/>
                <a:cs typeface="+mn-cs"/>
              </a:rPr>
              <a:t> three questions are really capturing just one independent factor: convenience. In this case, just the two factors of convenience and number of retailers can be used in the cluster analysis to group potential customers into segments. The value of reducing potential customer preferences into smaller sets of independent factors, prior to conducting additional analyses, is that this step removes a potential source of bias by combining similar questions. It also makes the results more useful to managers, because the key factors become clear and are unlikely to be redundant. </a:t>
            </a:r>
            <a:endParaRPr lang="en-US" sz="1200" kern="120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a:t>
            </a:r>
            <a:r>
              <a:rPr lang="en-US" sz="1200" b="1" kern="1200" dirty="0">
                <a:solidFill>
                  <a:schemeClr val="tx1"/>
                </a:solidFill>
                <a:effectLst/>
                <a:latin typeface="+mn-lt"/>
                <a:ea typeface="+mn-ea"/>
                <a:cs typeface="+mn-cs"/>
              </a:rPr>
              <a:t>multiple discriminant analysis (MDA) </a:t>
            </a:r>
            <a:r>
              <a:rPr lang="en-US" sz="1200" kern="1200" dirty="0">
                <a:solidFill>
                  <a:schemeClr val="tx1"/>
                </a:solidFill>
                <a:effectLst/>
                <a:latin typeface="+mn-lt"/>
                <a:ea typeface="+mn-ea"/>
                <a:cs typeface="+mn-cs"/>
              </a:rPr>
              <a:t>can classify respondents into appropriate segments, using a set of demographic characteristics as predictors. If a prediction formula of </a:t>
            </a:r>
            <a:r>
              <a:rPr lang="en-US" sz="1200" kern="1200" dirty="0" err="1">
                <a:solidFill>
                  <a:schemeClr val="tx1"/>
                </a:solidFill>
                <a:effectLst/>
                <a:latin typeface="+mn-lt"/>
                <a:ea typeface="+mn-ea"/>
                <a:cs typeface="+mn-cs"/>
              </a:rPr>
              <a:t>suf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cient</a:t>
            </a:r>
            <a:r>
              <a:rPr lang="en-US" sz="1200" kern="1200" dirty="0">
                <a:solidFill>
                  <a:schemeClr val="tx1"/>
                </a:solidFill>
                <a:effectLst/>
                <a:latin typeface="+mn-lt"/>
                <a:ea typeface="+mn-ea"/>
                <a:cs typeface="+mn-cs"/>
              </a:rPr>
              <a:t> accuracy can be developed, this </a:t>
            </a:r>
            <a:r>
              <a:rPr lang="en-US" sz="1200" kern="1200" dirty="0" err="1">
                <a:solidFill>
                  <a:schemeClr val="tx1"/>
                </a:solidFill>
                <a:effectLst/>
                <a:latin typeface="+mn-lt"/>
                <a:ea typeface="+mn-ea"/>
                <a:cs typeface="+mn-cs"/>
              </a:rPr>
              <a:t>classi</a:t>
            </a:r>
            <a:r>
              <a:rPr lang="en-US" sz="1200" kern="1200" dirty="0">
                <a:solidFill>
                  <a:schemeClr val="tx1"/>
                </a:solidFill>
                <a:effectLst/>
                <a:latin typeface="+mn-lt"/>
                <a:ea typeface="+mn-ea"/>
                <a:cs typeface="+mn-cs"/>
              </a:rPr>
              <a:t> cation process increases the overall utility of the segmentation exercise, because prospects–about whom the researcher only knows demographic characteristics–can be </a:t>
            </a:r>
            <a:r>
              <a:rPr lang="en-US" sz="1200" kern="1200" dirty="0" err="1">
                <a:solidFill>
                  <a:schemeClr val="tx1"/>
                </a:solidFill>
                <a:effectLst/>
                <a:latin typeface="+mn-lt"/>
                <a:ea typeface="+mn-ea"/>
                <a:cs typeface="+mn-cs"/>
              </a:rPr>
              <a:t>classi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a:t>
            </a:r>
            <a:r>
              <a:rPr lang="en-US" sz="1200" kern="1200" dirty="0">
                <a:solidFill>
                  <a:schemeClr val="tx1"/>
                </a:solidFill>
                <a:effectLst/>
                <a:latin typeface="+mn-lt"/>
                <a:ea typeface="+mn-ea"/>
                <a:cs typeface="+mn-cs"/>
              </a:rPr>
              <a:t> into appropriate need-based segments, using more visible demographic data. In turn, a more effective, likely to be chosen solution can be presented to the targeted customer. </a:t>
            </a:r>
          </a:p>
          <a:p>
            <a:r>
              <a:rPr lang="en-US" sz="1200" kern="1200" dirty="0">
                <a:solidFill>
                  <a:schemeClr val="tx1"/>
                </a:solidFill>
                <a:effectLst/>
                <a:latin typeface="+mn-lt"/>
                <a:ea typeface="+mn-ea"/>
                <a:cs typeface="+mn-cs"/>
              </a:rPr>
              <a:t>In summary, the factor analysis groups similar questions (purchase attributes) together to avoid biasing the further analyses; the cluster analysis groups similar customers together into segments; and the </a:t>
            </a:r>
            <a:r>
              <a:rPr lang="en-US" sz="1200" kern="1200" dirty="0" err="1">
                <a:solidFill>
                  <a:schemeClr val="tx1"/>
                </a:solidFill>
                <a:effectLst/>
                <a:latin typeface="+mn-lt"/>
                <a:ea typeface="+mn-ea"/>
                <a:cs typeface="+mn-cs"/>
              </a:rPr>
              <a:t>classi</a:t>
            </a:r>
            <a:r>
              <a:rPr lang="en-US" sz="1200" kern="1200" dirty="0">
                <a:solidFill>
                  <a:schemeClr val="tx1"/>
                </a:solidFill>
                <a:effectLst/>
                <a:latin typeface="+mn-lt"/>
                <a:ea typeface="+mn-ea"/>
                <a:cs typeface="+mn-cs"/>
              </a:rPr>
              <a:t> cation analysis (MDA) predicts true segment membership using demographic variables to facilitate targeting and positioning decisions. Data Analytics Technique 2.1 offers more details about the factor analysis; Data Analytics Technique 2.2 gives a more detailed description of cluster analysis.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481517-11CD-1043-936A-823C17956EDF}" type="slidenum">
              <a:rPr lang="en-US" smtClean="0"/>
              <a:t>17</a:t>
            </a:fld>
            <a:endParaRPr lang="en-US"/>
          </a:p>
        </p:txBody>
      </p:sp>
    </p:spTree>
    <p:extLst>
      <p:ext uri="{BB962C8B-B14F-4D97-AF65-F5344CB8AC3E}">
        <p14:creationId xmlns:p14="http://schemas.microsoft.com/office/powerpoint/2010/main" val="1345674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8AA1-A6FC-460B-80E1-B9C6669BD174}" type="slidenum">
              <a:rPr lang="en-US" smtClean="0"/>
              <a:t>18</a:t>
            </a:fld>
            <a:endParaRPr lang="en-US"/>
          </a:p>
        </p:txBody>
      </p:sp>
    </p:spTree>
    <p:extLst>
      <p:ext uri="{BB962C8B-B14F-4D97-AF65-F5344CB8AC3E}">
        <p14:creationId xmlns:p14="http://schemas.microsoft.com/office/powerpoint/2010/main" val="1512314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Cluster analysis </a:t>
            </a:r>
            <a:r>
              <a:rPr lang="en-US" sz="1200" kern="1200" dirty="0" smtClean="0">
                <a:solidFill>
                  <a:schemeClr val="tx1"/>
                </a:solidFill>
                <a:effectLst/>
                <a:latin typeface="+mn-lt"/>
                <a:ea typeface="+mn-ea"/>
                <a:cs typeface="+mn-cs"/>
              </a:rPr>
              <a:t>refers to the primary, data-driven partitioning technique that can identify and </a:t>
            </a:r>
            <a:endParaRPr lang="en-US" dirty="0" smtClean="0">
              <a:effectLst/>
            </a:endParaRPr>
          </a:p>
          <a:p>
            <a:r>
              <a:rPr lang="en-US" sz="1200" kern="1200" dirty="0" smtClean="0">
                <a:solidFill>
                  <a:schemeClr val="tx1"/>
                </a:solidFill>
                <a:effectLst/>
                <a:latin typeface="+mn-lt"/>
                <a:ea typeface="+mn-ea"/>
                <a:cs typeface="+mn-cs"/>
              </a:rPr>
              <a:t>classify a large set of heterogeneous consumers or companies into a few homogeneous segments. Although cluster analysis can rely on various attributes, here we can imagine a two-dimensional space. Let’s say a sports nutrition company determines that customers of nutrition bars care about protein content and taste. Some customers trade off taste for better performance; others prioritize taste over performance, and still others prefer to balance the two. Cluster analysis uses customer preferences to cluster individual customers into a given number of groups within this two-dimensional space by simultaneously minimizing the distance from each individual customer to the center of a cluster and maximizing the distance between the centers of all clusters. In the real, more complex world, the grouping process occurs in a multidimensional space, determined by the number of purchase </a:t>
            </a:r>
            <a:r>
              <a:rPr lang="en-US" sz="1200" kern="1200" dirty="0" err="1" smtClean="0">
                <a:solidFill>
                  <a:schemeClr val="tx1"/>
                </a:solidFill>
                <a:effectLst/>
                <a:latin typeface="+mn-lt"/>
                <a:ea typeface="+mn-ea"/>
                <a:cs typeface="+mn-cs"/>
              </a:rPr>
              <a:t>attrib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utes</a:t>
            </a:r>
            <a:r>
              <a:rPr lang="en-US" sz="1200" kern="1200" dirty="0" smtClean="0">
                <a:solidFill>
                  <a:schemeClr val="tx1"/>
                </a:solidFill>
                <a:effectLst/>
                <a:latin typeface="+mn-lt"/>
                <a:ea typeface="+mn-ea"/>
                <a:cs typeface="+mn-cs"/>
              </a:rPr>
              <a:t> or preferences used (price, quality, size). With a completed cluster analysis, we can consider the segmentation results, to determine whether the derived clusters make intuitive sense. </a:t>
            </a:r>
            <a:endParaRPr lang="en-US" dirty="0"/>
          </a:p>
        </p:txBody>
      </p:sp>
      <p:sp>
        <p:nvSpPr>
          <p:cNvPr id="4" name="Slide Number Placeholder 3"/>
          <p:cNvSpPr>
            <a:spLocks noGrp="1"/>
          </p:cNvSpPr>
          <p:nvPr>
            <p:ph type="sldNum" sz="quarter" idx="10"/>
          </p:nvPr>
        </p:nvSpPr>
        <p:spPr/>
        <p:txBody>
          <a:bodyPr/>
          <a:lstStyle/>
          <a:p>
            <a:fld id="{F9968AA1-A6FC-460B-80E1-B9C6669BD174}" type="slidenum">
              <a:rPr lang="en-US" smtClean="0"/>
              <a:t>19</a:t>
            </a:fld>
            <a:endParaRPr lang="en-US"/>
          </a:p>
        </p:txBody>
      </p:sp>
    </p:spTree>
    <p:extLst>
      <p:ext uri="{BB962C8B-B14F-4D97-AF65-F5344CB8AC3E}">
        <p14:creationId xmlns:p14="http://schemas.microsoft.com/office/powerpoint/2010/main" val="1512314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8AA1-A6FC-460B-80E1-B9C6669BD174}" type="slidenum">
              <a:rPr lang="en-US" smtClean="0"/>
              <a:t>20</a:t>
            </a:fld>
            <a:endParaRPr lang="en-US"/>
          </a:p>
        </p:txBody>
      </p:sp>
    </p:spTree>
    <p:extLst>
      <p:ext uri="{BB962C8B-B14F-4D97-AF65-F5344CB8AC3E}">
        <p14:creationId xmlns:p14="http://schemas.microsoft.com/office/powerpoint/2010/main" val="1512314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8AA1-A6FC-460B-80E1-B9C6669BD174}" type="slidenum">
              <a:rPr lang="en-US" smtClean="0"/>
              <a:t>21</a:t>
            </a:fld>
            <a:endParaRPr lang="en-US"/>
          </a:p>
        </p:txBody>
      </p:sp>
    </p:spTree>
    <p:extLst>
      <p:ext uri="{BB962C8B-B14F-4D97-AF65-F5344CB8AC3E}">
        <p14:creationId xmlns:p14="http://schemas.microsoft.com/office/powerpoint/2010/main" val="1512314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Clustering refers to the primary, data-driven partitioning technique that can identify and classify a large set of heterogeneous consumers or companies into a few homogeneous segments. Although cluster analysis can rely on various attributes, here we can imagine a two-dimensional space. Let’s say a sports nutrition company determines that customers of nutrition bars care about protein content and taste. Some customers trade off taste for better performance; others prioritize taste over performance, and still others prefer to balance the two. Cluster analysis uses customer preferences to cluster individual customers into a given number of groups within this two-dimensional space by simultaneously minimizing the distance from each individual customer to the center of a cluster and maximizing the distance between the centers of all clusters. In the real, more complex world, the grouping process occurs in a multidimensional space, determined by the number of purchase attributes or preferences used (price, quality, size). With a completed cluster analysis, we can consider the segmentation results, to determine whether the derived clusters make intuitive sense. </a:t>
            </a:r>
          </a:p>
        </p:txBody>
      </p:sp>
      <p:sp>
        <p:nvSpPr>
          <p:cNvPr id="4" name="Slide Number Placeholder 3"/>
          <p:cNvSpPr>
            <a:spLocks noGrp="1"/>
          </p:cNvSpPr>
          <p:nvPr>
            <p:ph type="sldNum" sz="quarter" idx="10"/>
          </p:nvPr>
        </p:nvSpPr>
        <p:spPr/>
        <p:txBody>
          <a:bodyPr/>
          <a:lstStyle/>
          <a:p>
            <a:fld id="{99481517-11CD-1043-936A-823C17956EDF}" type="slidenum">
              <a:rPr lang="en-US" smtClean="0"/>
              <a:t>22</a:t>
            </a:fld>
            <a:endParaRPr lang="en-US"/>
          </a:p>
        </p:txBody>
      </p:sp>
    </p:spTree>
    <p:extLst>
      <p:ext uri="{BB962C8B-B14F-4D97-AF65-F5344CB8AC3E}">
        <p14:creationId xmlns:p14="http://schemas.microsoft.com/office/powerpoint/2010/main" val="3827277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Clustering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refers to the primary, data-driven partitioning technique that can identify and classify a large set of heterogeneous consumers or companies into a few homogeneous segments. Although cluster analysis can rely on various attributes, here we can imagine a two-dimensional space. Let’s say a sports nutrition company determines that customers of nutrition bars care about protein content and taste. Some customers trade off taste for better performance; others prioritize taste over performance, and still others prefer to balance the two. Cluster analysis uses customer preferences to cluster individual customers into a given number of groups within this two-dimensional space by simultaneously minimizing the distance from each individual customer to the center of a cluster and maximizing the distance between the centers of all clusters. In the real, more complex world, the grouping process occurs in a multidimensional space, determined by the number of purchase attributes or preferences used (price, quality, size). With a completed cluster analysis, we can consider the segmentation results, to determine whether the derived clusters make intuitive sense. </a:t>
            </a:r>
          </a:p>
        </p:txBody>
      </p:sp>
      <p:sp>
        <p:nvSpPr>
          <p:cNvPr id="4" name="Slide Number Placeholder 3"/>
          <p:cNvSpPr>
            <a:spLocks noGrp="1"/>
          </p:cNvSpPr>
          <p:nvPr>
            <p:ph type="sldNum" sz="quarter" idx="10"/>
          </p:nvPr>
        </p:nvSpPr>
        <p:spPr/>
        <p:txBody>
          <a:bodyPr/>
          <a:lstStyle/>
          <a:p>
            <a:fld id="{99481517-11CD-1043-936A-823C17956EDF}" type="slidenum">
              <a:rPr lang="en-US" smtClean="0"/>
              <a:t>23</a:t>
            </a:fld>
            <a:endParaRPr lang="en-US"/>
          </a:p>
        </p:txBody>
      </p:sp>
    </p:spTree>
    <p:extLst>
      <p:ext uri="{BB962C8B-B14F-4D97-AF65-F5344CB8AC3E}">
        <p14:creationId xmlns:p14="http://schemas.microsoft.com/office/powerpoint/2010/main" val="3827277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and most basic issue facing managers, as they make strategic marketing decisions for their firms is that </a:t>
            </a:r>
            <a:r>
              <a:rPr lang="en-US" sz="1200" i="1" kern="1200" dirty="0">
                <a:solidFill>
                  <a:schemeClr val="tx1"/>
                </a:solidFill>
                <a:effectLst/>
                <a:latin typeface="+mn-lt"/>
                <a:ea typeface="+mn-ea"/>
                <a:cs typeface="+mn-cs"/>
              </a:rPr>
              <a:t>all customers differ.</a:t>
            </a:r>
            <a:r>
              <a:rPr lang="en-US" sz="1200" kern="1200" dirty="0">
                <a:solidFill>
                  <a:schemeClr val="tx1"/>
                </a:solidFill>
                <a:effectLst/>
                <a:latin typeface="+mn-lt"/>
                <a:ea typeface="+mn-ea"/>
                <a:cs typeface="+mn-cs"/>
              </a:rPr>
              <a:t> It is a foundational assumption that customers vary widely in their needs and preferences, whether real or perceived. This may seem </a:t>
            </a:r>
            <a:r>
              <a:rPr lang="en-US" sz="1200" i="1" kern="1200" dirty="0">
                <a:solidFill>
                  <a:schemeClr val="tx1"/>
                </a:solidFill>
                <a:effectLst/>
                <a:latin typeface="+mn-lt"/>
                <a:ea typeface="+mn-ea"/>
                <a:cs typeface="+mn-cs"/>
              </a:rPr>
              <a:t>too</a:t>
            </a:r>
            <a:r>
              <a:rPr lang="en-US" sz="1200" kern="1200" dirty="0">
                <a:solidFill>
                  <a:schemeClr val="tx1"/>
                </a:solidFill>
                <a:effectLst/>
                <a:latin typeface="+mn-lt"/>
                <a:ea typeface="+mn-ea"/>
                <a:cs typeface="+mn-cs"/>
              </a:rPr>
              <a:t> basic to warrant mention, but consider the magnitude of the effects of this issue. From product or service categories in which customers exhibit careful choice process (e.g., there are over 19,000 mutual fund offerings for investors) to more routine purchases (e.g., a grocery store may offer over 50,000 different stock-keeping units), firms try to match their offerings to different customers’ preferences. Consumers’ desires vary even for so-called commodity products, such as bottled water, as evidenced by the dozens of configurations on store shelves involving different brands, sizes, bottle types, fizzy versus still, and so on. </a:t>
            </a:r>
          </a:p>
          <a:p>
            <a:r>
              <a:rPr lang="en-US" sz="1200" kern="1200" dirty="0">
                <a:solidFill>
                  <a:schemeClr val="tx1"/>
                </a:solidFill>
                <a:effectLst/>
                <a:latin typeface="+mn-lt"/>
                <a:ea typeface="+mn-ea"/>
                <a:cs typeface="+mn-cs"/>
              </a:rPr>
              <a:t>Some firms assume away customer differences by offering a single product to the entire target market. This approach may work in peculiar circumstances, particularly if competition is weak or scarce, but it rarely works in the long run. Consider a stalwart model from the early days of the automotive industry. Ford found great success with the one-size-fits-all Model T, with its philosophy of “you can have any color you want, as long as it is black.” This approach worked at the beginning stages of the automobile’s product lifecycle, but as demand soared, competitors began offering differentiated products that better matched fragmenting customer desires, and it became obvious that Ford had to adapt. </a:t>
            </a:r>
          </a:p>
          <a:p>
            <a:r>
              <a:rPr lang="en-US" sz="1200" kern="1200" dirty="0">
                <a:solidFill>
                  <a:schemeClr val="tx1"/>
                </a:solidFill>
                <a:effectLst/>
                <a:latin typeface="+mn-lt"/>
                <a:ea typeface="+mn-ea"/>
                <a:cs typeface="+mn-cs"/>
              </a:rPr>
              <a:t>Ford’s experience with the Model T is not unique. Across industries, as a category grows in size, competitors recognize untapped opportunity, identify niches of customers whose needs are poorly served by an incumbent product, and then target those customers with a tailored offering that is better aligned with those needs. Moreover, customers begin to express unique preferences for various forms of the product, after they come to understand its value. If the incumbent company fails to respond with new or refined offerings, then customers have a compelling reason to migrate to the competitor’s product. Would Ford still be a successful automotive manufacturer if it offered only black cars?</a:t>
            </a:r>
          </a:p>
          <a:p>
            <a:r>
              <a:rPr lang="en-US" sz="1200" b="0" i="0" u="none" strike="noStrike" kern="1200" baseline="0" dirty="0">
                <a:solidFill>
                  <a:schemeClr val="tx1"/>
                </a:solidFill>
                <a:latin typeface="+mn-lt"/>
                <a:ea typeface="+mn-ea"/>
                <a:cs typeface="+mn-cs"/>
              </a:rPr>
              <a:t>Thus, firms’ marketing strategies must cater to differences in customers’ preferences in a product</a:t>
            </a:r>
          </a:p>
          <a:p>
            <a:r>
              <a:rPr lang="en-US" sz="1200" b="0" i="0" u="none" strike="noStrike" kern="1200" baseline="0" dirty="0">
                <a:solidFill>
                  <a:schemeClr val="tx1"/>
                </a:solidFill>
                <a:latin typeface="+mn-lt"/>
                <a:ea typeface="+mn-ea"/>
                <a:cs typeface="+mn-cs"/>
              </a:rPr>
              <a:t>category, or else a competitor ultimately will take these customers away by satisfying their unmet</a:t>
            </a:r>
          </a:p>
          <a:p>
            <a:r>
              <a:rPr lang="en-US" sz="1200" b="0" i="0" u="none" strike="noStrike" kern="1200" baseline="0" dirty="0">
                <a:solidFill>
                  <a:schemeClr val="tx1"/>
                </a:solidFill>
                <a:latin typeface="+mn-lt"/>
                <a:ea typeface="+mn-ea"/>
                <a:cs typeface="+mn-cs"/>
              </a:rPr>
              <a:t>needs, at least for some valuable customer segments (i.e., those that are large, growing, and profitable).</a:t>
            </a:r>
          </a:p>
          <a:p>
            <a:r>
              <a:rPr lang="en-US" sz="1200" b="0" i="0" u="none" strike="noStrike" kern="1200" baseline="0" dirty="0">
                <a:solidFill>
                  <a:schemeClr val="tx1"/>
                </a:solidFill>
                <a:latin typeface="+mn-lt"/>
                <a:ea typeface="+mn-ea"/>
                <a:cs typeface="+mn-cs"/>
              </a:rPr>
              <a:t>However, a key question emerges from these examples: Why are customer preferences so</a:t>
            </a:r>
          </a:p>
          <a:p>
            <a:r>
              <a:rPr lang="en-US" sz="1200" b="0" i="0" u="none" strike="noStrike" kern="1200" baseline="0" dirty="0">
                <a:solidFill>
                  <a:schemeClr val="tx1"/>
                </a:solidFill>
                <a:latin typeface="+mn-lt"/>
                <a:ea typeface="+mn-ea"/>
                <a:cs typeface="+mn-cs"/>
              </a:rPr>
              <a:t>different? Why doesn’t every customer want the same coffee, car, or clothes? Understanding the</a:t>
            </a:r>
          </a:p>
          <a:p>
            <a:r>
              <a:rPr lang="en-US" sz="1200" b="0" i="0" u="none" strike="noStrike" kern="1200" baseline="0" dirty="0">
                <a:solidFill>
                  <a:schemeClr val="tx1"/>
                </a:solidFill>
                <a:latin typeface="+mn-lt"/>
                <a:ea typeface="+mn-ea"/>
                <a:cs typeface="+mn-cs"/>
              </a:rPr>
              <a:t>underlying sources of customer heterogeneity is important, because it provides compelling insights</a:t>
            </a:r>
          </a:p>
          <a:p>
            <a:r>
              <a:rPr lang="en-US" sz="1200" b="0" i="0" u="none" strike="noStrike" kern="1200" baseline="0" dirty="0">
                <a:solidFill>
                  <a:schemeClr val="tx1"/>
                </a:solidFill>
                <a:latin typeface="+mn-lt"/>
                <a:ea typeface="+mn-ea"/>
                <a:cs typeface="+mn-cs"/>
              </a:rPr>
              <a:t>into the ways that customers differ in their real and perceived preferences. Identifying and exploiting</a:t>
            </a:r>
          </a:p>
          <a:p>
            <a:r>
              <a:rPr lang="en-US" sz="1200" b="0" i="0" u="none" strike="noStrike" kern="1200" baseline="0" dirty="0">
                <a:solidFill>
                  <a:schemeClr val="tx1"/>
                </a:solidFill>
                <a:latin typeface="+mn-lt"/>
                <a:ea typeface="+mn-ea"/>
                <a:cs typeface="+mn-cs"/>
              </a:rPr>
              <a:t>customer heterogeneity is key to developing effective marketing strategies.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481517-11CD-1043-936A-823C17956EDF}" type="slidenum">
              <a:rPr lang="en-US" smtClean="0"/>
              <a:t>3</a:t>
            </a:fld>
            <a:endParaRPr lang="en-US"/>
          </a:p>
        </p:txBody>
      </p:sp>
    </p:spTree>
    <p:extLst>
      <p:ext uri="{BB962C8B-B14F-4D97-AF65-F5344CB8AC3E}">
        <p14:creationId xmlns:p14="http://schemas.microsoft.com/office/powerpoint/2010/main" val="1280577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that accuracy level is acceptable, the discriminant function can be applied to the same demographic variables among other, non-surveyed customers to predict their segment in a </a:t>
            </a:r>
            <a:r>
              <a:rPr lang="en-US" sz="1200" b="1" i="1" kern="1200" dirty="0">
                <a:solidFill>
                  <a:schemeClr val="tx1"/>
                </a:solidFill>
                <a:effectLst/>
                <a:latin typeface="+mn-lt"/>
                <a:ea typeface="+mn-ea"/>
                <a:cs typeface="+mn-cs"/>
              </a:rPr>
              <a:t>classification analysis</a:t>
            </a:r>
            <a:r>
              <a:rPr lang="en-US" sz="1200" kern="1200" dirty="0">
                <a:solidFill>
                  <a:schemeClr val="tx1"/>
                </a:solidFill>
                <a:effectLst/>
                <a:latin typeface="+mn-lt"/>
                <a:ea typeface="+mn-ea"/>
                <a:cs typeface="+mn-cs"/>
              </a:rPr>
              <a:t>. This process is critical to effective acquisition strategies (see Chapter 3). Sidebar 2.4 provides an overview of discriminant and classification analysis techniques.</a:t>
            </a:r>
          </a:p>
        </p:txBody>
      </p:sp>
      <p:sp>
        <p:nvSpPr>
          <p:cNvPr id="4" name="Slide Number Placeholder 3"/>
          <p:cNvSpPr>
            <a:spLocks noGrp="1"/>
          </p:cNvSpPr>
          <p:nvPr>
            <p:ph type="sldNum" sz="quarter" idx="10"/>
          </p:nvPr>
        </p:nvSpPr>
        <p:spPr/>
        <p:txBody>
          <a:bodyPr/>
          <a:lstStyle/>
          <a:p>
            <a:fld id="{99481517-11CD-1043-936A-823C17956EDF}" type="slidenum">
              <a:rPr lang="en-US" smtClean="0"/>
              <a:t>24</a:t>
            </a:fld>
            <a:endParaRPr lang="en-US"/>
          </a:p>
        </p:txBody>
      </p:sp>
    </p:spTree>
    <p:extLst>
      <p:ext uri="{BB962C8B-B14F-4D97-AF65-F5344CB8AC3E}">
        <p14:creationId xmlns:p14="http://schemas.microsoft.com/office/powerpoint/2010/main" val="570037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Targeting.</a:t>
            </a:r>
            <a:r>
              <a:rPr lang="en-US" sz="1200" kern="1200" dirty="0">
                <a:solidFill>
                  <a:schemeClr val="tx1"/>
                </a:solidFill>
                <a:effectLst/>
                <a:latin typeface="+mn-lt"/>
                <a:ea typeface="+mn-ea"/>
                <a:cs typeface="+mn-cs"/>
              </a:rPr>
              <a:t> After segmenting potential customers into homogenous groups on the basis of their purchase preferences for a specific product or service category, a marketer needs to select segments to </a:t>
            </a:r>
            <a:r>
              <a:rPr lang="en-US" sz="1200" i="1" kern="1200" dirty="0">
                <a:solidFill>
                  <a:schemeClr val="tx1"/>
                </a:solidFill>
                <a:effectLst/>
                <a:latin typeface="+mn-lt"/>
                <a:ea typeface="+mn-ea"/>
                <a:cs typeface="+mn-cs"/>
              </a:rPr>
              <a:t>target</a:t>
            </a:r>
            <a:r>
              <a:rPr lang="en-US" sz="1200" kern="1200" dirty="0">
                <a:solidFill>
                  <a:schemeClr val="tx1"/>
                </a:solidFill>
                <a:effectLst/>
                <a:latin typeface="+mn-lt"/>
                <a:ea typeface="+mn-ea"/>
                <a:cs typeface="+mn-cs"/>
              </a:rPr>
              <a:t>. If segmenting is like cutting the market into slices of pie, then targeting is deciding which slice you want to eat. Specifically, each market segment is rated on two dimensions to aid the choice: market attractiveness and competitive strength. </a:t>
            </a:r>
            <a:r>
              <a:rPr lang="en-US" sz="1200" b="1" i="1" kern="1200" dirty="0">
                <a:solidFill>
                  <a:schemeClr val="tx1"/>
                </a:solidFill>
                <a:effectLst/>
                <a:latin typeface="+mn-lt"/>
                <a:ea typeface="+mn-ea"/>
                <a:cs typeface="+mn-cs"/>
              </a:rPr>
              <a:t>Market attractiveness</a:t>
            </a:r>
            <a:r>
              <a:rPr lang="en-US" sz="1200" kern="1200" dirty="0">
                <a:solidFill>
                  <a:schemeClr val="tx1"/>
                </a:solidFill>
                <a:effectLst/>
                <a:latin typeface="+mn-lt"/>
                <a:ea typeface="+mn-ea"/>
                <a:cs typeface="+mn-cs"/>
              </a:rPr>
              <a:t> captures external market characteristics that make a given segment strategically and financially valuable to serve, such as size, growth rate, and price sensitivity. Generally speaking, an attractive segment is equally appealing to all firms competing in that market. </a:t>
            </a:r>
            <a:r>
              <a:rPr lang="en-US" sz="1200" b="1" i="1" kern="1200" dirty="0">
                <a:solidFill>
                  <a:schemeClr val="tx1"/>
                </a:solidFill>
                <a:effectLst/>
                <a:latin typeface="+mn-lt"/>
                <a:ea typeface="+mn-ea"/>
                <a:cs typeface="+mn-cs"/>
              </a:rPr>
              <a:t>Competitive strength</a:t>
            </a:r>
            <a:r>
              <a:rPr lang="en-US" sz="1200" kern="1200" dirty="0">
                <a:solidFill>
                  <a:schemeClr val="tx1"/>
                </a:solidFill>
                <a:effectLst/>
                <a:latin typeface="+mn-lt"/>
                <a:ea typeface="+mn-ea"/>
                <a:cs typeface="+mn-cs"/>
              </a:rPr>
              <a:t> captures the relative strength of a firm, versus competitors, at securing and maintaining market share in a given segment. Thus, this dimension is specific to each firm’s competitive situation. The two dimensions account for three key Cs (customers, competitors, and company), which are central to a situational analysis. By evaluating the market attractiveness and competitive strength of each segment of potential customers, a manager can weigh their desirability against the firm’s ability to win them, then select the segment or segments to target. An ideal target segment should meet six criteria:</a:t>
            </a:r>
          </a:p>
          <a:p>
            <a:pPr lvl="0"/>
            <a:r>
              <a:rPr lang="en-US" sz="1200" kern="1200" dirty="0">
                <a:solidFill>
                  <a:schemeClr val="tx1"/>
                </a:solidFill>
                <a:effectLst/>
                <a:latin typeface="+mn-lt"/>
                <a:ea typeface="+mn-ea"/>
                <a:cs typeface="+mn-cs"/>
              </a:rPr>
              <a:t>Based on customer needs (customers care).</a:t>
            </a:r>
          </a:p>
          <a:p>
            <a:pPr lvl="0"/>
            <a:r>
              <a:rPr lang="en-US" sz="1200" kern="1200" dirty="0">
                <a:solidFill>
                  <a:schemeClr val="tx1"/>
                </a:solidFill>
                <a:effectLst/>
                <a:latin typeface="+mn-lt"/>
                <a:ea typeface="+mn-ea"/>
                <a:cs typeface="+mn-cs"/>
              </a:rPr>
              <a:t>Different than other segments (little crossover competition).</a:t>
            </a:r>
          </a:p>
          <a:p>
            <a:pPr lvl="0"/>
            <a:r>
              <a:rPr lang="en-US" sz="1200" kern="1200" dirty="0">
                <a:solidFill>
                  <a:schemeClr val="tx1"/>
                </a:solidFill>
                <a:effectLst/>
                <a:latin typeface="+mn-lt"/>
                <a:ea typeface="+mn-ea"/>
                <a:cs typeface="+mn-cs"/>
              </a:rPr>
              <a:t>Differences match firm’s competences (firm can execute within resource constraints).</a:t>
            </a:r>
          </a:p>
          <a:p>
            <a:pPr lvl="0"/>
            <a:r>
              <a:rPr lang="en-US" sz="1200" kern="1200" dirty="0">
                <a:solidFill>
                  <a:schemeClr val="tx1"/>
                </a:solidFill>
                <a:effectLst/>
                <a:latin typeface="+mn-lt"/>
                <a:ea typeface="+mn-ea"/>
                <a:cs typeface="+mn-cs"/>
              </a:rPr>
              <a:t>Sustainable (can keep customers).</a:t>
            </a:r>
          </a:p>
          <a:p>
            <a:pPr lvl="0"/>
            <a:r>
              <a:rPr lang="en-US" sz="1200" kern="1200" dirty="0">
                <a:solidFill>
                  <a:schemeClr val="tx1"/>
                </a:solidFill>
                <a:effectLst/>
                <a:latin typeface="+mn-lt"/>
                <a:ea typeface="+mn-ea"/>
                <a:cs typeface="+mn-cs"/>
              </a:rPr>
              <a:t>Customers are identifiable (can find targeted customers).</a:t>
            </a:r>
          </a:p>
          <a:p>
            <a:pPr lvl="0"/>
            <a:r>
              <a:rPr lang="en-US" sz="1200" kern="1200" dirty="0">
                <a:solidFill>
                  <a:schemeClr val="tx1"/>
                </a:solidFill>
                <a:effectLst/>
                <a:latin typeface="+mn-lt"/>
                <a:ea typeface="+mn-ea"/>
                <a:cs typeface="+mn-cs"/>
              </a:rPr>
              <a:t>Financially valuable (valuable in the long term).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Firms often target multiple segments simultaneously with different offerings to match different customer preferences and gain access to a larger market space. In some cases, a firm can use similar or related brands with different offerings and price points. For example, Marriot targets price-sensitive, frequent business travellers with Courtyard Marriott properties but goes after high-income vacationers with Marriott Resort Club properties. In other situations, two segments might be mutually exclusive, making it difficult for one firm or brand to address them, as the failed example of Gallo Winery’s attempt to enter the high-end wine segment showed. Targeting helps a firm manage customer heterogeneity by purposely focusing its efforts on customers that are more similar and aligned with its own capabilities. </a:t>
            </a:r>
          </a:p>
          <a:p>
            <a:r>
              <a:rPr lang="en-US" sz="1200"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GE matrix</a:t>
            </a:r>
            <a:r>
              <a:rPr lang="en-US" sz="1200" kern="1200" dirty="0">
                <a:solidFill>
                  <a:schemeClr val="tx1"/>
                </a:solidFill>
                <a:effectLst/>
                <a:latin typeface="+mn-lt"/>
                <a:ea typeface="+mn-ea"/>
                <a:cs typeface="+mn-cs"/>
              </a:rPr>
              <a:t> is one analysis tool designed to helps managers visualize and select target segments. Figure 2.2 provides an example of an analysis by an athletic wear firm, in which the y-axis indicates market attractiveness, the x-axis indicates the competitive strength of each segment, and the size of each “bubble” reflects the size of the market segment. Large segments in the upper-right corner of the graph are the “best,” and those in the lower-left corner represent the “worst” segments for this firm.</a:t>
            </a:r>
          </a:p>
        </p:txBody>
      </p:sp>
      <p:sp>
        <p:nvSpPr>
          <p:cNvPr id="4" name="Slide Number Placeholder 3"/>
          <p:cNvSpPr>
            <a:spLocks noGrp="1"/>
          </p:cNvSpPr>
          <p:nvPr>
            <p:ph type="sldNum" sz="quarter" idx="10"/>
          </p:nvPr>
        </p:nvSpPr>
        <p:spPr/>
        <p:txBody>
          <a:bodyPr/>
          <a:lstStyle/>
          <a:p>
            <a:fld id="{99481517-11CD-1043-936A-823C17956EDF}" type="slidenum">
              <a:rPr lang="en-US" smtClean="0"/>
              <a:t>25</a:t>
            </a:fld>
            <a:endParaRPr lang="en-US"/>
          </a:p>
        </p:txBody>
      </p:sp>
    </p:spTree>
    <p:extLst>
      <p:ext uri="{BB962C8B-B14F-4D97-AF65-F5344CB8AC3E}">
        <p14:creationId xmlns:p14="http://schemas.microsoft.com/office/powerpoint/2010/main" val="316724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Positioning.</a:t>
            </a:r>
            <a:r>
              <a:rPr lang="en-US" sz="1200" kern="1200" dirty="0">
                <a:solidFill>
                  <a:schemeClr val="tx1"/>
                </a:solidFill>
                <a:effectLst/>
                <a:latin typeface="+mn-lt"/>
                <a:ea typeface="+mn-ea"/>
                <a:cs typeface="+mn-cs"/>
              </a:rPr>
              <a:t> The last step in the STP approach involves the process of improving a firm’s relative advantage in the minds of its targeted customers. Positioning entails changing both the actual (innovating products or reducing manufacturing costs) and the perceived (building a new brand image) offering. Nearly every </a:t>
            </a:r>
            <a:r>
              <a:rPr lang="en-US" sz="1200" b="1" i="1" kern="1200" dirty="0">
                <a:solidFill>
                  <a:schemeClr val="tx1"/>
                </a:solidFill>
                <a:effectLst/>
                <a:latin typeface="+mn-lt"/>
                <a:ea typeface="+mn-ea"/>
                <a:cs typeface="+mn-cs"/>
              </a:rPr>
              <a:t>marketing mix</a:t>
            </a:r>
            <a:r>
              <a:rPr lang="en-US" sz="1200" kern="1200" dirty="0">
                <a:solidFill>
                  <a:schemeClr val="tx1"/>
                </a:solidFill>
                <a:effectLst/>
                <a:latin typeface="+mn-lt"/>
                <a:ea typeface="+mn-ea"/>
                <a:cs typeface="+mn-cs"/>
              </a:rPr>
              <a:t> decision, including product, price, place (channel), and product activities (often termed the 4Ps), that managers make affects the positioning of the firm’s offering in customers’ minds. </a:t>
            </a:r>
          </a:p>
          <a:p>
            <a:r>
              <a:rPr lang="en-US" sz="1200" kern="1200" dirty="0">
                <a:solidFill>
                  <a:schemeClr val="tx1"/>
                </a:solidFill>
                <a:effectLst/>
                <a:latin typeface="+mn-lt"/>
                <a:ea typeface="+mn-ea"/>
                <a:cs typeface="+mn-cs"/>
              </a:rPr>
              <a:t>Product design and performance represent perhaps the most straightforward way to change an offering’s position. Firms like Apple and Bose have large R&amp;D budgets to achieve the high-performance, cool images they strive for and that their target customers prefer. When Samsung wanted to shift the image of its electronics upmarket, it removed its products from Kmart stores, because its target customers’ perceptions of Kmart likely were inconsistent with the desired positioning strategy. Many high-end retailers (Gucci, Tiffany) never or infrequently have sales on their products; they want to maintain a brand image of exclusivity. Although they are often less tangible, promotional activities (e.g., advertising, public relations) also can change an offering’s position in customers’ minds, by informing customers of specific product attributes and changing customer perceptions of the product. For example, a tagline for an advertising campaign that Clairol ran years ago asked, “Does she … or doesn’t she? Hair color so natural only her hairdresser knows for sure.” The campaign not only expanded the hair coloring market significantly (eight-fold sales growth in a short period) and changed people’s perceptions about their own and others’ hair color, but it also positioned Clairol strongly in customers’ minds, a dominant position it continues to enjoy today. </a:t>
            </a:r>
          </a:p>
          <a:p>
            <a:r>
              <a:rPr lang="en-US" sz="1200" kern="1200" dirty="0">
                <a:solidFill>
                  <a:schemeClr val="tx1"/>
                </a:solidFill>
                <a:effectLst/>
                <a:latin typeface="+mn-lt"/>
                <a:ea typeface="+mn-ea"/>
                <a:cs typeface="+mn-cs"/>
              </a:rPr>
              <a:t>Positioning also helps a firm manage customer heterogeneity because it can use the marketing mix variables to position or reposition both tangible and intangible elements of its offering to align with the target segment’s preferences. A well-positioned product should offer target customers the best fitting solution, relative to competitors; in many cases, it therefore provides a robust barrier to future competitive attacks. In essence, targeting is a coarse selection process: Firms select a customer segment that roughly matches their offering and existing brand image. But positioning is the fine-tuning adjustment process that firms can use to adjust perceptions of their own offering and change customers’ actual preferences or decision criteria to best align their offerings with the target segment’s preferences. Positioning strategies are implemented over time and may take years to achieve.</a:t>
            </a:r>
          </a:p>
          <a:p>
            <a:r>
              <a:rPr lang="en-US" sz="1200" kern="1200" dirty="0">
                <a:solidFill>
                  <a:schemeClr val="tx1"/>
                </a:solidFill>
                <a:effectLst/>
                <a:latin typeface="+mn-lt"/>
                <a:ea typeface="+mn-ea"/>
                <a:cs typeface="+mn-cs"/>
              </a:rPr>
              <a:t>To visualize and develop effective positioning strategies, many marketers use </a:t>
            </a:r>
            <a:r>
              <a:rPr lang="en-US" sz="1200" b="1" i="1" kern="1200" dirty="0">
                <a:solidFill>
                  <a:schemeClr val="tx1"/>
                </a:solidFill>
                <a:effectLst/>
                <a:latin typeface="+mn-lt"/>
                <a:ea typeface="+mn-ea"/>
                <a:cs typeface="+mn-cs"/>
              </a:rPr>
              <a:t>perceptual maps</a:t>
            </a:r>
            <a:r>
              <a:rPr lang="en-US" sz="1200" kern="1200" dirty="0">
                <a:solidFill>
                  <a:schemeClr val="tx1"/>
                </a:solidFill>
                <a:effectLst/>
                <a:latin typeface="+mn-lt"/>
                <a:ea typeface="+mn-ea"/>
                <a:cs typeface="+mn-cs"/>
              </a:rPr>
              <a:t>, which depict customer segments, competitors, and a firm’s own position in a multidimensional space, defined by the purchase attributes identified during the segmentation process. Figure 2.3 is an example of a firm’s perceptual map, before and after a repositioning effort. </a:t>
            </a:r>
            <a:r>
              <a:rPr lang="en-US" sz="1200" b="1" i="1" kern="1200" dirty="0">
                <a:solidFill>
                  <a:schemeClr val="tx1"/>
                </a:solidFill>
                <a:effectLst/>
                <a:latin typeface="+mn-lt"/>
                <a:ea typeface="+mn-ea"/>
                <a:cs typeface="+mn-cs"/>
              </a:rPr>
              <a:t>Repositioning</a:t>
            </a:r>
            <a:r>
              <a:rPr lang="en-US" sz="1200" kern="1200" dirty="0">
                <a:solidFill>
                  <a:schemeClr val="tx1"/>
                </a:solidFill>
                <a:effectLst/>
                <a:latin typeface="+mn-lt"/>
                <a:ea typeface="+mn-ea"/>
                <a:cs typeface="+mn-cs"/>
              </a:rPr>
              <a:t> refers to the process by which a firm shifts its target market. Consider, for example, how Abercrombie &amp; Fitch repositioned itself: “As a baby boomer, I remember Abercrombie &amp; Fitch. It was a very traditional, outdoorsy, hunt club oriented brand. It felt a little bit like </a:t>
            </a:r>
            <a:r>
              <a:rPr lang="en-US" sz="1200" u="none" strike="noStrike" kern="1200" dirty="0">
                <a:solidFill>
                  <a:schemeClr val="tx1"/>
                </a:solidFill>
                <a:effectLst/>
                <a:latin typeface="+mn-lt"/>
                <a:ea typeface="+mn-ea"/>
                <a:cs typeface="+mn-cs"/>
                <a:hlinkClick r:id="rId3"/>
              </a:rPr>
              <a:t>L.L. Bean</a:t>
            </a:r>
            <a:r>
              <a:rPr lang="en-US" sz="1200" kern="1200" dirty="0">
                <a:solidFill>
                  <a:schemeClr val="tx1"/>
                </a:solidFill>
                <a:effectLst/>
                <a:latin typeface="+mn-lt"/>
                <a:ea typeface="+mn-ea"/>
                <a:cs typeface="+mn-cs"/>
              </a:rPr>
              <a:t> or </a:t>
            </a:r>
            <a:r>
              <a:rPr lang="en-US" sz="1200" u="none" strike="noStrike" kern="1200" dirty="0">
                <a:solidFill>
                  <a:schemeClr val="tx1"/>
                </a:solidFill>
                <a:effectLst/>
                <a:latin typeface="+mn-lt"/>
                <a:ea typeface="+mn-ea"/>
                <a:cs typeface="+mn-cs"/>
                <a:hlinkClick r:id="rId4"/>
              </a:rPr>
              <a:t>Orvis</a:t>
            </a:r>
            <a:r>
              <a:rPr lang="en-US" sz="1200" kern="1200" dirty="0">
                <a:solidFill>
                  <a:schemeClr val="tx1"/>
                </a:solidFill>
                <a:effectLst/>
                <a:latin typeface="+mn-lt"/>
                <a:ea typeface="+mn-ea"/>
                <a:cs typeface="+mn-cs"/>
              </a:rPr>
              <a:t>. Today, it is a completely different brand. It is hot and sexy and targets teens. In fact, not too long ago it was in the news for the controversy around its featuring semi-nude models at the entrances to its mall stores.” Faced with more recent sales declines, this retailer again is repositioning: removing logos from its clothing, turning up the lights in stores, and putting more clothing on models.    </a:t>
            </a:r>
          </a:p>
          <a:p>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99481517-11CD-1043-936A-823C17956EDF}" type="slidenum">
              <a:rPr lang="en-US" smtClean="0"/>
              <a:t>27</a:t>
            </a:fld>
            <a:endParaRPr lang="en-US"/>
          </a:p>
        </p:txBody>
      </p:sp>
    </p:spTree>
    <p:extLst>
      <p:ext uri="{BB962C8B-B14F-4D97-AF65-F5344CB8AC3E}">
        <p14:creationId xmlns:p14="http://schemas.microsoft.com/office/powerpoint/2010/main" val="419966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124019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Firms often find it helpful to write a </a:t>
            </a:r>
            <a:r>
              <a:rPr lang="en-US" sz="1200" b="1" i="1" kern="1200" dirty="0">
                <a:solidFill>
                  <a:schemeClr val="tx1"/>
                </a:solidFill>
                <a:effectLst/>
                <a:latin typeface="+mn-lt"/>
                <a:ea typeface="+mn-ea"/>
                <a:cs typeface="+mn-cs"/>
              </a:rPr>
              <a:t>positioning statement</a:t>
            </a:r>
            <a:r>
              <a:rPr lang="en-US" sz="1200" kern="1200" dirty="0">
                <a:solidFill>
                  <a:schemeClr val="tx1"/>
                </a:solidFill>
                <a:effectLst/>
                <a:latin typeface="+mn-lt"/>
                <a:ea typeface="+mn-ea"/>
                <a:cs typeface="+mn-cs"/>
              </a:rPr>
              <a:t>, to capture the key marketing decisions to appeal to customers in the firm’s target segment. Three questions should be addressed in a positioning statement:</a:t>
            </a:r>
          </a:p>
          <a:p>
            <a:pPr lvl="0"/>
            <a:r>
              <a:rPr lang="en-US" sz="1200" b="1" kern="1200" dirty="0">
                <a:solidFill>
                  <a:schemeClr val="tx1"/>
                </a:solidFill>
                <a:effectLst/>
                <a:latin typeface="+mn-lt"/>
                <a:ea typeface="+mn-ea"/>
                <a:cs typeface="+mn-cs"/>
              </a:rPr>
              <a:t>Who</a:t>
            </a:r>
            <a:r>
              <a:rPr lang="en-US" sz="1200" kern="1200" dirty="0">
                <a:solidFill>
                  <a:schemeClr val="tx1"/>
                </a:solidFill>
                <a:effectLst/>
                <a:latin typeface="+mn-lt"/>
                <a:ea typeface="+mn-ea"/>
                <a:cs typeface="+mn-cs"/>
              </a:rPr>
              <a:t> are the customers?</a:t>
            </a:r>
          </a:p>
          <a:p>
            <a:pPr lvl="0"/>
            <a:r>
              <a:rPr lang="en-US" sz="1200" b="1" kern="1200" dirty="0">
                <a:solidFill>
                  <a:schemeClr val="tx1"/>
                </a:solidFill>
                <a:effectLst/>
                <a:latin typeface="+mn-lt"/>
                <a:ea typeface="+mn-ea"/>
                <a:cs typeface="+mn-cs"/>
              </a:rPr>
              <a:t>What</a:t>
            </a:r>
            <a:r>
              <a:rPr lang="en-US" sz="1200" kern="1200" dirty="0">
                <a:solidFill>
                  <a:schemeClr val="tx1"/>
                </a:solidFill>
                <a:effectLst/>
                <a:latin typeface="+mn-lt"/>
                <a:ea typeface="+mn-ea"/>
                <a:cs typeface="+mn-cs"/>
              </a:rPr>
              <a:t> is the set of needs that the product or service fulfills?</a:t>
            </a:r>
          </a:p>
          <a:p>
            <a:pPr lvl="0"/>
            <a:r>
              <a:rPr lang="en-US" sz="1200" b="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is this product/service the best option to satisfy customer needs (relative to the competition or a substitute)?</a:t>
            </a:r>
          </a:p>
          <a:p>
            <a:r>
              <a:rPr lang="en-US" sz="1200" kern="1200" dirty="0">
                <a:solidFill>
                  <a:schemeClr val="tx1"/>
                </a:solidFill>
                <a:effectLst/>
                <a:latin typeface="+mn-lt"/>
                <a:ea typeface="+mn-ea"/>
                <a:cs typeface="+mn-cs"/>
              </a:rPr>
              <a:t>Thus a succinct template for a positioning statement might be, “</a:t>
            </a:r>
            <a:r>
              <a:rPr lang="en-US" sz="1200" i="1" kern="1200" dirty="0">
                <a:solidFill>
                  <a:schemeClr val="tx1"/>
                </a:solidFill>
                <a:effectLst/>
                <a:latin typeface="+mn-lt"/>
                <a:ea typeface="+mn-ea"/>
                <a:cs typeface="+mn-cs"/>
              </a:rPr>
              <a:t>For [target segment] the [product/concept] provides [benefit], which [compelling reasons for buying versus competition].</a:t>
            </a:r>
            <a:r>
              <a:rPr lang="en-US" sz="1200" kern="1200" dirty="0">
                <a:solidFill>
                  <a:schemeClr val="tx1"/>
                </a:solidFill>
                <a:effectLst/>
                <a:latin typeface="+mn-lt"/>
                <a:ea typeface="+mn-ea"/>
                <a:cs typeface="+mn-cs"/>
              </a:rPr>
              <a:t>” This statement then becomes the roadmap for a plethora of implementation decisions involved in marketing a product or service, both inside and outside the company. In larger firms, different groups of employees design, implement, or affect customer perceptions, so a clear positioning statement is critical to aligning everyone’s decisions and actions. Inconsistency across sales organizations, advertising materials, channel members, and product management has the potential to undermine the effectiveness of an otherwise well-designed positioning strategy. As a powerful external and internal communication tool, the positioning statement instead provides clear guidance to everyone involved, thereby minimizing the potential that any employee or outside vendor will make decisions incongruent with the firm’s positioning strategy. </a:t>
            </a:r>
          </a:p>
          <a:p>
            <a:r>
              <a:rPr lang="en-US" sz="1200" kern="1200" dirty="0">
                <a:solidFill>
                  <a:schemeClr val="tx1"/>
                </a:solidFill>
                <a:effectLst/>
                <a:latin typeface="+mn-lt"/>
                <a:ea typeface="+mn-ea"/>
                <a:cs typeface="+mn-cs"/>
              </a:rPr>
              <a:t>For Kellogg’s </a:t>
            </a:r>
            <a:r>
              <a:rPr lang="en-US" sz="1200" kern="1200" dirty="0" err="1">
                <a:solidFill>
                  <a:schemeClr val="tx1"/>
                </a:solidFill>
                <a:effectLst/>
                <a:latin typeface="+mn-lt"/>
                <a:ea typeface="+mn-ea"/>
                <a:cs typeface="+mn-cs"/>
              </a:rPr>
              <a:t>Nutri</a:t>
            </a:r>
            <a:r>
              <a:rPr lang="en-US" sz="1200" kern="1200" dirty="0">
                <a:solidFill>
                  <a:schemeClr val="tx1"/>
                </a:solidFill>
                <a:effectLst/>
                <a:latin typeface="+mn-lt"/>
                <a:ea typeface="+mn-ea"/>
                <a:cs typeface="+mn-cs"/>
              </a:rPr>
              <a:t>-Grain cereal bars, the positioning statement reads, “For people on the go who want to eat healthy, </a:t>
            </a:r>
            <a:r>
              <a:rPr lang="en-US" sz="1200" kern="1200" dirty="0" err="1">
                <a:solidFill>
                  <a:schemeClr val="tx1"/>
                </a:solidFill>
                <a:effectLst/>
                <a:latin typeface="+mn-lt"/>
                <a:ea typeface="+mn-ea"/>
                <a:cs typeface="+mn-cs"/>
              </a:rPr>
              <a:t>Nutri</a:t>
            </a:r>
            <a:r>
              <a:rPr lang="en-US" sz="1200" kern="1200" dirty="0">
                <a:solidFill>
                  <a:schemeClr val="tx1"/>
                </a:solidFill>
                <a:effectLst/>
                <a:latin typeface="+mn-lt"/>
                <a:ea typeface="+mn-ea"/>
                <a:cs typeface="+mn-cs"/>
              </a:rPr>
              <a:t>-Grain is the cereal bar that is a healthy snack you can eat on the run. That’s because </a:t>
            </a:r>
            <a:r>
              <a:rPr lang="en-US" sz="1200" kern="1200" dirty="0" err="1">
                <a:solidFill>
                  <a:schemeClr val="tx1"/>
                </a:solidFill>
                <a:effectLst/>
                <a:latin typeface="+mn-lt"/>
                <a:ea typeface="+mn-ea"/>
                <a:cs typeface="+mn-cs"/>
              </a:rPr>
              <a:t>Nutri</a:t>
            </a:r>
            <a:r>
              <a:rPr lang="en-US" sz="1200" kern="1200" dirty="0">
                <a:solidFill>
                  <a:schemeClr val="tx1"/>
                </a:solidFill>
                <a:effectLst/>
                <a:latin typeface="+mn-lt"/>
                <a:ea typeface="+mn-ea"/>
                <a:cs typeface="+mn-cs"/>
              </a:rPr>
              <a:t>-Grain is made with real fruit and more of the whole grains your body needs and comes in individually wrapped packages that you can eat anywhere.” It addresses the three key questions: who, “For people on the go who want to eat healthy,” what, “</a:t>
            </a:r>
            <a:r>
              <a:rPr lang="en-US" sz="1200" kern="1200" dirty="0" err="1">
                <a:solidFill>
                  <a:schemeClr val="tx1"/>
                </a:solidFill>
                <a:effectLst/>
                <a:latin typeface="+mn-lt"/>
                <a:ea typeface="+mn-ea"/>
                <a:cs typeface="+mn-cs"/>
              </a:rPr>
              <a:t>Nutri</a:t>
            </a:r>
            <a:r>
              <a:rPr lang="en-US" sz="1200" kern="1200" dirty="0">
                <a:solidFill>
                  <a:schemeClr val="tx1"/>
                </a:solidFill>
                <a:effectLst/>
                <a:latin typeface="+mn-lt"/>
                <a:ea typeface="+mn-ea"/>
                <a:cs typeface="+mn-cs"/>
              </a:rPr>
              <a:t>-Grain is the cereal bar that is a healthy snack you can eat on the run,” and why, “</a:t>
            </a:r>
            <a:r>
              <a:rPr lang="en-US" sz="1200" kern="1200" dirty="0" err="1">
                <a:solidFill>
                  <a:schemeClr val="tx1"/>
                </a:solidFill>
                <a:effectLst/>
                <a:latin typeface="+mn-lt"/>
                <a:ea typeface="+mn-ea"/>
                <a:cs typeface="+mn-cs"/>
              </a:rPr>
              <a:t>Nutri</a:t>
            </a:r>
            <a:r>
              <a:rPr lang="en-US" sz="1200" kern="1200" dirty="0">
                <a:solidFill>
                  <a:schemeClr val="tx1"/>
                </a:solidFill>
                <a:effectLst/>
                <a:latin typeface="+mn-lt"/>
                <a:ea typeface="+mn-ea"/>
                <a:cs typeface="+mn-cs"/>
              </a:rPr>
              <a:t>-Grain is made with real fruit and more of the whole grains your body needs and comes in individually wrapped packages that you can eat anywhere.”</a:t>
            </a:r>
          </a:p>
          <a:p>
            <a:r>
              <a:rPr lang="en-US" sz="1200" kern="1200" dirty="0">
                <a:solidFill>
                  <a:schemeClr val="tx1"/>
                </a:solidFill>
                <a:effectLst/>
                <a:latin typeface="+mn-lt"/>
                <a:ea typeface="+mn-ea"/>
                <a:cs typeface="+mn-cs"/>
              </a:rPr>
              <a:t>Thus, the STP approach allows a firm to address MP#1 by first segmenting potential customers into relatively homogenous groups based on individual preferences. In so doing, firms understand how customers’ preferences vary in the marketplace and develop a map of customer heterogeneity. The number and size of customer segments determines the precision of and resulting complexity of this map. The firm then selects segment(s) that are attractive to target, because the firm can build a strong position there. The selection of this relatively homogenous segment to target means the firm does not need to address customer preferences in other, non-targeted segments. Such focus enables the firm to deal effectively with customer variability. As an alternative, the firm could group all potential customers together and try to develop and launch an offering that matches the average needs of all customers’ preferences, though in this case, no single customer segment is well served. Finally, the firm develops and executes a positioning strategy that aligns all marketing activities surrounding the offering to match customers’ preferences and influence customers’ decision criteria. This final refinement ensures that the firm’s offering is the best fitting solution for targeted customers. Firms often start with relatively simple maps, which then become more precise and complex over time. The Royal Bank of Canada (RBC) started with just three segments in 1992. Today, it has more than 80 segments that are updated monthly and that guide nearly all marketing and business decisions. </a:t>
            </a:r>
          </a:p>
          <a:p>
            <a:r>
              <a:rPr lang="en-US" sz="1200" kern="1200" dirty="0">
                <a:solidFill>
                  <a:schemeClr val="tx1"/>
                </a:solidFill>
                <a:effectLst/>
                <a:latin typeface="+mn-lt"/>
                <a:ea typeface="+mn-ea"/>
                <a:cs typeface="+mn-cs"/>
              </a:rPr>
              <a:t>The STP process also can be conducted at different levels of analysis within a firm. For example, a firm can undertake the process to define its position in the overall marketplace. It also can perform it for each of the firm’s major products or service categories, though these more detailed, lower-level STP analyses must be consistent and supportive of the firm’s overall position. For example, Honda should have an overall positioning strategy relative to all other automotive manufacturers, and it should have a positioning strategy for its minivan lines. </a:t>
            </a:r>
          </a:p>
        </p:txBody>
      </p:sp>
      <p:sp>
        <p:nvSpPr>
          <p:cNvPr id="4" name="Slide Number Placeholder 3"/>
          <p:cNvSpPr>
            <a:spLocks noGrp="1"/>
          </p:cNvSpPr>
          <p:nvPr>
            <p:ph type="sldNum" sz="quarter" idx="10"/>
          </p:nvPr>
        </p:nvSpPr>
        <p:spPr/>
        <p:txBody>
          <a:bodyPr/>
          <a:lstStyle/>
          <a:p>
            <a:fld id="{99481517-11CD-1043-936A-823C17956EDF}" type="slidenum">
              <a:rPr lang="en-US" smtClean="0"/>
              <a:t>30</a:t>
            </a:fld>
            <a:endParaRPr lang="en-US"/>
          </a:p>
        </p:txBody>
      </p:sp>
    </p:spTree>
    <p:extLst>
      <p:ext uri="{BB962C8B-B14F-4D97-AF65-F5344CB8AC3E}">
        <p14:creationId xmlns:p14="http://schemas.microsoft.com/office/powerpoint/2010/main" val="1323231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38D4A3-4510-4549-8CED-04816AD7EA4B}" type="slidenum">
              <a:rPr lang="en-US"/>
              <a:pPr/>
              <a:t>31</a:t>
            </a:fld>
            <a:endParaRPr lang="en-US"/>
          </a:p>
        </p:txBody>
      </p:sp>
      <p:sp>
        <p:nvSpPr>
          <p:cNvPr id="1056770" name="Rectangle 2"/>
          <p:cNvSpPr>
            <a:spLocks noGrp="1" noRot="1" noChangeAspect="1" noChangeArrowheads="1" noTextEdit="1"/>
          </p:cNvSpPr>
          <p:nvPr>
            <p:ph type="sldImg"/>
          </p:nvPr>
        </p:nvSpPr>
        <p:spPr>
          <a:xfrm>
            <a:off x="1152525" y="692150"/>
            <a:ext cx="4552950" cy="3414713"/>
          </a:xfrm>
          <a:ln/>
          <a:extLst>
            <a:ext uri="{FAA26D3D-D897-4be2-8F04-BA451C77F1D7}">
              <ma14:placeholderFlag xmlns:ma14="http://schemas.microsoft.com/office/mac/drawingml/2011/main" val="1"/>
            </a:ext>
          </a:extLst>
        </p:spPr>
      </p:sp>
      <p:sp>
        <p:nvSpPr>
          <p:cNvPr id="1056771" name="Rectangle 3"/>
          <p:cNvSpPr>
            <a:spLocks noGrp="1" noChangeArrowheads="1"/>
          </p:cNvSpPr>
          <p:nvPr>
            <p:ph type="body" idx="1"/>
          </p:nvPr>
        </p:nvSpPr>
        <p:spPr>
          <a:xfrm>
            <a:off x="913805" y="4342191"/>
            <a:ext cx="5030391" cy="4113893"/>
          </a:xfrm>
        </p:spPr>
        <p:txBody>
          <a:bodyPr/>
          <a:lstStyle/>
          <a:p>
            <a:endParaRPr lang="en-US"/>
          </a:p>
        </p:txBody>
      </p:sp>
    </p:spTree>
    <p:extLst>
      <p:ext uri="{BB962C8B-B14F-4D97-AF65-F5344CB8AC3E}">
        <p14:creationId xmlns:p14="http://schemas.microsoft.com/office/powerpoint/2010/main" val="1734746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r>
              <a:rPr lang="en-US" b="1">
                <a:solidFill>
                  <a:srgbClr val="333367"/>
                </a:solidFill>
              </a:rPr>
              <a:t>Most segmentation efforts fail due to segmenting on </a:t>
            </a:r>
            <a:r>
              <a:rPr lang="en-US" b="1" u="sng">
                <a:solidFill>
                  <a:srgbClr val="333367"/>
                </a:solidFill>
              </a:rPr>
              <a:t>descriptors versus needs</a:t>
            </a:r>
            <a:endParaRPr lang="en-US"/>
          </a:p>
          <a:p>
            <a:pPr eaLnBrk="1" hangingPunct="1"/>
            <a:endParaRPr lang="en-US"/>
          </a:p>
        </p:txBody>
      </p:sp>
    </p:spTree>
    <p:extLst>
      <p:ext uri="{BB962C8B-B14F-4D97-AF65-F5344CB8AC3E}">
        <p14:creationId xmlns:p14="http://schemas.microsoft.com/office/powerpoint/2010/main" val="883685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ndParaRPr>
          </a:p>
        </p:txBody>
      </p:sp>
      <p:sp>
        <p:nvSpPr>
          <p:cNvPr id="4" name="Slide Number Placeholder 3"/>
          <p:cNvSpPr>
            <a:spLocks noGrp="1"/>
          </p:cNvSpPr>
          <p:nvPr>
            <p:ph type="sldNum" sz="quarter" idx="10"/>
          </p:nvPr>
        </p:nvSpPr>
        <p:spPr/>
        <p:txBody>
          <a:bodyPr/>
          <a:lstStyle/>
          <a:p>
            <a:fld id="{99481517-11CD-1043-936A-823C17956EDF}" type="slidenum">
              <a:rPr lang="en-US" smtClean="0"/>
              <a:t>41</a:t>
            </a:fld>
            <a:endParaRPr lang="en-US"/>
          </a:p>
        </p:txBody>
      </p:sp>
    </p:spTree>
    <p:extLst>
      <p:ext uri="{BB962C8B-B14F-4D97-AF65-F5344CB8AC3E}">
        <p14:creationId xmlns:p14="http://schemas.microsoft.com/office/powerpoint/2010/main" val="1392914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more continuous, ongoing approach for managing customer heterogeneity, compared with conducting an STP analysis, is the </a:t>
            </a:r>
            <a:r>
              <a:rPr lang="en-US" sz="1200" b="1" i="1" kern="1200" dirty="0">
                <a:solidFill>
                  <a:schemeClr val="tx1"/>
                </a:solidFill>
                <a:effectLst/>
                <a:latin typeface="+mn-lt"/>
                <a:ea typeface="+mn-ea"/>
                <a:cs typeface="+mn-cs"/>
              </a:rPr>
              <a:t>customer-centric approach</a:t>
            </a:r>
            <a:r>
              <a:rPr lang="en-US" sz="1200" kern="1200" dirty="0">
                <a:solidFill>
                  <a:schemeClr val="tx1"/>
                </a:solidFill>
                <a:effectLst/>
                <a:latin typeface="+mn-lt"/>
                <a:ea typeface="+mn-ea"/>
                <a:cs typeface="+mn-cs"/>
              </a:rPr>
              <a:t>. The customer-centric approach is a company-wide philosophy that places customers’ needs at the center of an organization’s strategic process and uses the insights to make decisions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99481517-11CD-1043-936A-823C17956EDF}" type="slidenum">
              <a:rPr lang="en-US" smtClean="0"/>
              <a:t>42</a:t>
            </a:fld>
            <a:endParaRPr lang="en-US"/>
          </a:p>
        </p:txBody>
      </p:sp>
    </p:spTree>
    <p:extLst>
      <p:ext uri="{BB962C8B-B14F-4D97-AF65-F5344CB8AC3E}">
        <p14:creationId xmlns:p14="http://schemas.microsoft.com/office/powerpoint/2010/main" val="3456861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r>
              <a:rPr lang="en-US" sz="1200" kern="1200" dirty="0">
                <a:solidFill>
                  <a:schemeClr val="tx1"/>
                </a:solidFill>
                <a:effectLst/>
                <a:latin typeface="+mn-lt"/>
                <a:ea typeface="+mn-ea"/>
                <a:cs typeface="+mn-cs"/>
              </a:rPr>
              <a:t>Being customer centric requires a firm to align multiple aspects of its organization to be consistent with this philosophy, including leadership, structure, culture, metrics, processes, and strategy. The critical first step is for senior leadership to adopt this perspective and make customer-centric decisions. Next, the firm organizes around homogenous customer groups (i.e., customer-centric structure) and uses the relatively homogenous input from customers to drive marketing decisions within each customer-centric business unit. </a:t>
            </a:r>
          </a:p>
          <a:p>
            <a:r>
              <a:rPr lang="en-US" sz="1200" kern="1200" dirty="0">
                <a:solidFill>
                  <a:schemeClr val="tx1"/>
                </a:solidFill>
                <a:effectLst/>
                <a:latin typeface="+mn-lt"/>
                <a:ea typeface="+mn-ea"/>
                <a:cs typeface="+mn-cs"/>
              </a:rPr>
              <a:t>Whereas the STP approach promotes the notion that firms’ offerings should match customer preferences (external alignment), it does not address whether the firm’s internal organizational design enables or supports actions that align with target segments’ needs or positioning strategies. In essence, the customer-centric approach constitutes an enabler or execution step, promoting customer preferences throughout the organization in the aftermath of the STP process. It promotes </a:t>
            </a:r>
            <a:r>
              <a:rPr lang="en-US" sz="1200" i="1" kern="1200" dirty="0">
                <a:solidFill>
                  <a:schemeClr val="tx1"/>
                </a:solidFill>
                <a:effectLst/>
                <a:latin typeface="+mn-lt"/>
                <a:ea typeface="+mn-ea"/>
                <a:cs typeface="+mn-cs"/>
              </a:rPr>
              <a:t>internal</a:t>
            </a:r>
            <a:r>
              <a:rPr lang="en-US" sz="1200" kern="1200" dirty="0">
                <a:solidFill>
                  <a:schemeClr val="tx1"/>
                </a:solidFill>
                <a:effectLst/>
                <a:latin typeface="+mn-lt"/>
                <a:ea typeface="+mn-ea"/>
                <a:cs typeface="+mn-cs"/>
              </a:rPr>
              <a:t> alignment after the STP approach has established </a:t>
            </a:r>
            <a:r>
              <a:rPr lang="en-US" sz="1200" i="1" kern="1200" dirty="0">
                <a:solidFill>
                  <a:schemeClr val="tx1"/>
                </a:solidFill>
                <a:effectLst/>
                <a:latin typeface="+mn-lt"/>
                <a:ea typeface="+mn-ea"/>
                <a:cs typeface="+mn-cs"/>
              </a:rPr>
              <a:t>external </a:t>
            </a:r>
            <a:r>
              <a:rPr lang="en-US" sz="1200" kern="1200" dirty="0">
                <a:solidFill>
                  <a:schemeClr val="tx1"/>
                </a:solidFill>
                <a:effectLst/>
                <a:latin typeface="+mn-lt"/>
                <a:ea typeface="+mn-ea"/>
                <a:cs typeface="+mn-cs"/>
              </a:rPr>
              <a:t>alignment. The benefits from linking these two approaches—that is, aligning external and internal perspectives—is captured by an RBC executive: “While lots of companies claim they’re customer-centric, RBC is one of just a handful of organizations that segment customers based on customer needs, not their own. And by focusing its operations on addressing those needs, RBC has grown its market capitalization from $18 billion almost six years ago to close to $50 billion today.” </a:t>
            </a:r>
          </a:p>
          <a:p>
            <a:r>
              <a:rPr lang="en-US" sz="1200" kern="1200" dirty="0">
                <a:solidFill>
                  <a:schemeClr val="tx1"/>
                </a:solidFill>
                <a:effectLst/>
                <a:latin typeface="+mn-lt"/>
                <a:ea typeface="+mn-ea"/>
                <a:cs typeface="+mn-cs"/>
              </a:rPr>
              <a:t>Accordingly, the use of customer-centric structures among </a:t>
            </a:r>
            <a:r>
              <a:rPr lang="en-US" sz="1200" i="1" kern="1200" dirty="0">
                <a:solidFill>
                  <a:schemeClr val="tx1"/>
                </a:solidFill>
                <a:effectLst/>
                <a:latin typeface="+mn-lt"/>
                <a:ea typeface="+mn-ea"/>
                <a:cs typeface="+mn-cs"/>
              </a:rPr>
              <a:t>Fortune </a:t>
            </a:r>
            <a:r>
              <a:rPr lang="en-US" sz="1200" kern="1200" dirty="0">
                <a:solidFill>
                  <a:schemeClr val="tx1"/>
                </a:solidFill>
                <a:effectLst/>
                <a:latin typeface="+mn-lt"/>
                <a:ea typeface="+mn-ea"/>
                <a:cs typeface="+mn-cs"/>
              </a:rPr>
              <a:t>500 firms has grown by more than half. As shown in Figure 2.4 Intel made the shift in 2005, with the promise that “rather than relying on a structure focused on the company’s discrete product lines, Intel's reorganization will bring together engineers, software writers, and marketers into five market-focused units: corporate computing, the digital home, mobile computing, health care, and channel products—PCs for small manufacturers.” Customer-centric firms not only structure themselves around customers but also use customer-focused metrics (e.g., net promoter score, customer satisfaction) and seek to build processes to link customer data to all aspects of the firm. Andy Taylor, the CEO of Enterprise Rent-A-Car, argues that by measuring and reporting monthly net promoter scores (NPS) across the company’s 5000 branches and regions, it maintains a customer-centric focus.</a:t>
            </a:r>
          </a:p>
          <a:p>
            <a:r>
              <a:rPr lang="en-US" sz="1200" kern="1200" dirty="0">
                <a:solidFill>
                  <a:schemeClr val="tx1"/>
                </a:solidFill>
                <a:effectLst/>
                <a:latin typeface="+mn-lt"/>
                <a:ea typeface="+mn-ea"/>
                <a:cs typeface="+mn-cs"/>
              </a:rPr>
              <a:t>Customer centricity offers both benefits and some disadvantages. A customer-centric approach aligns each business entity with a specific customer group, which increases the firm’s knowledge of and commitment to each customer segment. Shared customer-specific knowledge positions the firm favorably to identify any unmet needs and enables it to adapt quickly and effectively to changing needs. In contrast, organizations that lack alignment find it difficult to sense changes that might affect a targeted customer segment, which can reduce their speed in responding to emerging trends. Because customer-centric organizations develop richer customer knowledge and greater commitment to each targeted customer segment, they achieve improved customer satisfaction and loyalty. However, customer-centric organizations also need more resources to support their communication and decision-making processes, because of the complex relationships they enter into and the loss of economies of scale. Furthermore, the detrimental effects of duplication and complexity in customer-centric organizations usually lead to higher internal costs.</a:t>
            </a:r>
          </a:p>
          <a:p>
            <a:r>
              <a:rPr lang="en-US" sz="1200" kern="1200" dirty="0">
                <a:solidFill>
                  <a:schemeClr val="tx1"/>
                </a:solidFill>
                <a:effectLst/>
                <a:latin typeface="+mn-lt"/>
                <a:ea typeface="+mn-ea"/>
                <a:cs typeface="+mn-cs"/>
              </a:rPr>
              <a:t>Successful customer centricity depends on a strong </a:t>
            </a:r>
            <a:r>
              <a:rPr lang="en-US" sz="1200" b="1" i="1" kern="1200" dirty="0">
                <a:solidFill>
                  <a:schemeClr val="tx1"/>
                </a:solidFill>
                <a:effectLst/>
                <a:latin typeface="+mn-lt"/>
                <a:ea typeface="+mn-ea"/>
                <a:cs typeface="+mn-cs"/>
              </a:rPr>
              <a:t>market orientation</a:t>
            </a:r>
            <a:r>
              <a:rPr lang="en-US" sz="1200" kern="1200" dirty="0">
                <a:solidFill>
                  <a:schemeClr val="tx1"/>
                </a:solidFill>
                <a:effectLst/>
                <a:latin typeface="+mn-lt"/>
                <a:ea typeface="+mn-ea"/>
                <a:cs typeface="+mn-cs"/>
              </a:rPr>
              <a:t>, or “the organization-wide generation of market intelligence, dissemination of the intelligence across departments and organization-wide responsiveness to it.” Market orientation is a popular way to capture an aspect of a firm’s customer centricity that enhances firm performance. According to one conceptualization, a market orientation comprises three dimensions: (1) intelligence generation (“We often meet with customers to understand their future needs”), (2) intelligence dissemination (“There is a high level of communication among our employees about customers”), and (3) responsiveness (“We respond quickly to customer needs”). Thus, a market orientation implies that a firm can capture customer preferences, communicate these needs throughout the organization, and use the information to target their needs, all of which allows the firm to match customer needs better.</a:t>
            </a:r>
          </a:p>
          <a:p>
            <a:r>
              <a:rPr lang="en-US" sz="1200" kern="1200" dirty="0">
                <a:solidFill>
                  <a:schemeClr val="tx1"/>
                </a:solidFill>
                <a:effectLst/>
                <a:latin typeface="+mn-lt"/>
                <a:ea typeface="+mn-ea"/>
                <a:cs typeface="+mn-cs"/>
              </a:rPr>
              <a:t>In summary, customer centricity grants an organization deep knowledge about and commitment to a relatively homogenous group of customers, supporting faster detection and responses to changing market conditions. This continuous and real-time responsiveness is built into the organization’s structure, culture, and processes, and customer-centric metrics provide quick feedback to any misalignments. But focusing on a narrow customer group means that other changes, beyond this customer segment, often are not visible. A customer-centric organization even may grow so committed to a market segment that it becomes unable to evaluate alternative customer segments objectively. Along with the higher internal costs, these aspects constitute the clear weaknesses of this approach. With the STP approach, the firm instead gains a more holistic view and can better weight the pros and cons of targeted versus non-targeted market segments. Conducting an externally focused STP analysis every few years across customers and non-customers, then allowing for continuous and rapid internal adjustments by a customer-centric organization, represents a balanced way to manage customer heterogeneity. </a:t>
            </a:r>
          </a:p>
        </p:txBody>
      </p:sp>
    </p:spTree>
    <p:extLst>
      <p:ext uri="{BB962C8B-B14F-4D97-AF65-F5344CB8AC3E}">
        <p14:creationId xmlns:p14="http://schemas.microsoft.com/office/powerpoint/2010/main" val="1575043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Sears &amp; Roebuck once had a very successful broad-line catalog operation, printing 75 million catalogs every year that resulted in more than 180,000 daily orders at a peak moment, totaling annual sales of over $250 million. Through the iconic Sears “Big Book,” the company offered seeds and tools to rural farmers, household appliances to families, sports equipment and toys to kids, as well as clothing and shoes for virtually everyone. However, over subsequent years, other firms identified and attacked profitable </a:t>
            </a:r>
            <a:r>
              <a:rPr lang="en-US" sz="1200" kern="1200" dirty="0" err="1">
                <a:solidFill>
                  <a:schemeClr val="tx1"/>
                </a:solidFill>
                <a:effectLst/>
                <a:latin typeface="+mn-lt"/>
                <a:ea typeface="+mn-ea"/>
                <a:cs typeface="+mn-cs"/>
              </a:rPr>
              <a:t>subsegments</a:t>
            </a:r>
            <a:r>
              <a:rPr lang="en-US" sz="1200" kern="1200" dirty="0">
                <a:solidFill>
                  <a:schemeClr val="tx1"/>
                </a:solidFill>
                <a:effectLst/>
                <a:latin typeface="+mn-lt"/>
                <a:ea typeface="+mn-ea"/>
                <a:cs typeface="+mn-cs"/>
              </a:rPr>
              <a:t> of Sears’ customer base with more narrowly focused catalogs that were well-targeted to smaller, more homogenous customer groups, undermining Sears’ business. For example, </a:t>
            </a:r>
            <a:r>
              <a:rPr lang="en-US" sz="1200" kern="1200" dirty="0" err="1">
                <a:solidFill>
                  <a:schemeClr val="tx1"/>
                </a:solidFill>
                <a:effectLst/>
                <a:latin typeface="+mn-lt"/>
                <a:ea typeface="+mn-ea"/>
                <a:cs typeface="+mn-cs"/>
              </a:rPr>
              <a:t>Hammacher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Schlemmer</a:t>
            </a:r>
            <a:r>
              <a:rPr lang="en-US" sz="1200" kern="1200" dirty="0">
                <a:solidFill>
                  <a:schemeClr val="tx1"/>
                </a:solidFill>
                <a:effectLst/>
                <a:latin typeface="+mn-lt"/>
                <a:ea typeface="+mn-ea"/>
                <a:cs typeface="+mn-cs"/>
              </a:rPr>
              <a:t> offered a catalog that specialized in tools and other innovative home products, Spiegel sold fashionable women’s clothes and accessories for stay-at-home moms and later businesswomen, and L.L. Bean sold clothes and supplies to outdoors enthusiasts. Not only did Sears lose sales revenue in these segments, but the competitors often went after the best and most profitable customer segments. This left Sears with a broad portfolio of diverse customers in less desirable segments that were often slow growing and less profitable. Furthermore, Sears found it hard to serve the remaining unprofitable customers, whose lower sales volume also prompted higher inventory and acquisition costs. </a:t>
            </a:r>
          </a:p>
          <a:p>
            <a:r>
              <a:rPr lang="en-US" sz="1200" kern="1200" dirty="0">
                <a:solidFill>
                  <a:schemeClr val="tx1"/>
                </a:solidFill>
                <a:effectLst/>
                <a:latin typeface="+mn-lt"/>
                <a:ea typeface="+mn-ea"/>
                <a:cs typeface="+mn-cs"/>
              </a:rPr>
              <a:t>Thus, Sears found itself stuck between a rock and a hard place: If it stopped serving a category, it lost even more revenue, but if it continued to serve that category, it often had to do so at a net loss. This no-win situation, similar to situations faced by many firms, arose because Sears did not effectively manage its </a:t>
            </a:r>
            <a:r>
              <a:rPr lang="en-US" sz="1200" b="1" i="1" kern="1200" dirty="0">
                <a:solidFill>
                  <a:schemeClr val="tx1"/>
                </a:solidFill>
                <a:effectLst/>
                <a:latin typeface="+mn-lt"/>
                <a:ea typeface="+mn-ea"/>
                <a:cs typeface="+mn-cs"/>
              </a:rPr>
              <a:t>customer heterogeneity</a:t>
            </a:r>
            <a:r>
              <a:rPr lang="en-US" sz="1200" kern="1200" dirty="0">
                <a:solidFill>
                  <a:schemeClr val="tx1"/>
                </a:solidFill>
                <a:effectLst/>
                <a:latin typeface="+mn-lt"/>
                <a:ea typeface="+mn-ea"/>
                <a:cs typeface="+mn-cs"/>
              </a:rPr>
              <a:t>, or variation among customers in terms of their needs, desires, and subsequent behaviors. Ultimately, Sears stopped issuing its “Big Book” catalog, which was no longer profitable. Although this example focused on Sears’ catalog business, the situation parallels what has happened in its retail stores too.</a:t>
            </a:r>
          </a:p>
          <a:p>
            <a:r>
              <a:rPr lang="en-US" sz="1200" kern="1200" dirty="0">
                <a:solidFill>
                  <a:schemeClr val="tx1"/>
                </a:solidFill>
                <a:effectLst/>
                <a:latin typeface="+mn-lt"/>
                <a:ea typeface="+mn-ea"/>
                <a:cs typeface="+mn-cs"/>
              </a:rPr>
              <a:t>Thus, firms’ marketing strategies must cater to differences in customers’ preferences in a product category, or else a competitor ultimately will take these customers away by satisfying their unmet needs, at least for some valuable customer segments (i.e., those that are large, growing, and profitable). However, a key question emerges from these examples: Why are customer preferences so different? Why doesn’t every customer want the same coffee, car, or clothes? Understanding the underlying sources of customer heterogeneity is important, because it provides compelling insights into the ways that customers differ in their real and perceived preferences. Identifying and exploiting customer heterogeneity is key to developing effective marketing strategies.</a:t>
            </a:r>
            <a:endParaRPr lang="en-US" dirty="0"/>
          </a:p>
        </p:txBody>
      </p:sp>
      <p:sp>
        <p:nvSpPr>
          <p:cNvPr id="4" name="Slide Number Placeholder 3"/>
          <p:cNvSpPr>
            <a:spLocks noGrp="1"/>
          </p:cNvSpPr>
          <p:nvPr>
            <p:ph type="sldNum" sz="quarter" idx="10"/>
          </p:nvPr>
        </p:nvSpPr>
        <p:spPr/>
        <p:txBody>
          <a:bodyPr/>
          <a:lstStyle/>
          <a:p>
            <a:fld id="{99481517-11CD-1043-936A-823C17956EDF}" type="slidenum">
              <a:rPr lang="en-US" smtClean="0"/>
              <a:t>4</a:t>
            </a:fld>
            <a:endParaRPr lang="en-US"/>
          </a:p>
        </p:txBody>
      </p:sp>
    </p:spTree>
    <p:extLst>
      <p:ext uri="{BB962C8B-B14F-4D97-AF65-F5344CB8AC3E}">
        <p14:creationId xmlns:p14="http://schemas.microsoft.com/office/powerpoint/2010/main" val="1526399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By talking to customers and employees, Sainsbury’s, the UK’s second largest supermarket, realized that customers’ purchase decisions were based on three key factors: product quality, ease of shopping, and access to multichannel interfaces. The supermarket was then able to respond appropriately, by investing in R&amp;D to improve product quality, store location as a key driver to shopping convenience, and IT infrastructure to improve customers’ seamless transition across channels</a:t>
            </a:r>
            <a:endParaRPr lang="en-US" dirty="0"/>
          </a:p>
        </p:txBody>
      </p:sp>
      <p:sp>
        <p:nvSpPr>
          <p:cNvPr id="4" name="Slide Number Placeholder 3"/>
          <p:cNvSpPr>
            <a:spLocks noGrp="1"/>
          </p:cNvSpPr>
          <p:nvPr>
            <p:ph type="sldNum" sz="quarter" idx="10"/>
          </p:nvPr>
        </p:nvSpPr>
        <p:spPr/>
        <p:txBody>
          <a:bodyPr/>
          <a:lstStyle/>
          <a:p>
            <a:fld id="{99481517-11CD-1043-936A-823C17956EDF}" type="slidenum">
              <a:rPr lang="en-US" smtClean="0"/>
              <a:t>44</a:t>
            </a:fld>
            <a:endParaRPr lang="en-US"/>
          </a:p>
        </p:txBody>
      </p:sp>
    </p:spTree>
    <p:extLst>
      <p:ext uri="{BB962C8B-B14F-4D97-AF65-F5344CB8AC3E}">
        <p14:creationId xmlns:p14="http://schemas.microsoft.com/office/powerpoint/2010/main" val="2273559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096F41-E68B-47CB-A34B-EA0050A36D79}" type="slidenum">
              <a:rPr lang="en-US" smtClean="0"/>
              <a:t>46</a:t>
            </a:fld>
            <a:endParaRPr lang="en-US"/>
          </a:p>
        </p:txBody>
      </p:sp>
    </p:spTree>
    <p:extLst>
      <p:ext uri="{BB962C8B-B14F-4D97-AF65-F5344CB8AC3E}">
        <p14:creationId xmlns:p14="http://schemas.microsoft.com/office/powerpoint/2010/main" val="1734544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096F41-E68B-47CB-A34B-EA0050A36D79}" type="slidenum">
              <a:rPr lang="en-US" smtClean="0"/>
              <a:t>47</a:t>
            </a:fld>
            <a:endParaRPr lang="en-US"/>
          </a:p>
        </p:txBody>
      </p:sp>
    </p:spTree>
    <p:extLst>
      <p:ext uri="{BB962C8B-B14F-4D97-AF65-F5344CB8AC3E}">
        <p14:creationId xmlns:p14="http://schemas.microsoft.com/office/powerpoint/2010/main" val="3438973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096F41-E68B-47CB-A34B-EA0050A36D79}" type="slidenum">
              <a:rPr lang="en-US" smtClean="0"/>
              <a:t>48</a:t>
            </a:fld>
            <a:endParaRPr lang="en-US"/>
          </a:p>
        </p:txBody>
      </p:sp>
    </p:spTree>
    <p:extLst>
      <p:ext uri="{BB962C8B-B14F-4D97-AF65-F5344CB8AC3E}">
        <p14:creationId xmlns:p14="http://schemas.microsoft.com/office/powerpoint/2010/main" val="1339820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Figure 2.5 contains an organizing framework for managing customer heterogeneity, which integrates the preceding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approaches and analyses. Three key inputs to the framework are needed to conduct segmentation, targeting, and positioning on potential customers. The framework also generates three outputs, which then are used as inputs to the last two marketing principles. Specifically, this framework maps out the key customer segments for an industry or product category based on customer preferences, the firm’s selected target segments, and the positioning statement that defines its positioning strategy for each target segment. Finally, this section outlines a step-by-step process and example for using this framework to transform inputs into outputs.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99481517-11CD-1043-936A-823C17956EDF}" type="slidenum">
              <a:rPr lang="en-US" smtClean="0"/>
              <a:t>50</a:t>
            </a:fld>
            <a:endParaRPr lang="en-US"/>
          </a:p>
        </p:txBody>
      </p:sp>
    </p:spTree>
    <p:extLst>
      <p:ext uri="{BB962C8B-B14F-4D97-AF65-F5344CB8AC3E}">
        <p14:creationId xmlns:p14="http://schemas.microsoft.com/office/powerpoint/2010/main" val="380705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input refers to </a:t>
            </a:r>
            <a:r>
              <a:rPr lang="en-US" sz="1200" i="1" kern="1200" dirty="0">
                <a:solidFill>
                  <a:schemeClr val="tx1"/>
                </a:solidFill>
                <a:effectLst/>
                <a:latin typeface="+mn-lt"/>
                <a:ea typeface="+mn-ea"/>
                <a:cs typeface="+mn-cs"/>
              </a:rPr>
              <a:t>needs, desires, and preferences across customers</a:t>
            </a:r>
            <a:r>
              <a:rPr lang="en-US" sz="1200" kern="1200" dirty="0">
                <a:solidFill>
                  <a:schemeClr val="tx1"/>
                </a:solidFill>
                <a:effectLst/>
                <a:latin typeface="+mn-lt"/>
                <a:ea typeface="+mn-ea"/>
                <a:cs typeface="+mn-cs"/>
              </a:rPr>
              <a:t> in an industry, geographic region, market segment, or product category. Firms often survey potential customers to capture customer preferences across relevant purchase attributes (basis for segmentation). When entering new markets or after dramatic market turbulence, firms should start with qualitative approaches (focus groups, interviews, market observations) to identify all relevant decision attributes, before capturing more detailed input about the importance of the various attributes. </a:t>
            </a:r>
            <a:r>
              <a:rPr lang="en-US" sz="1200" i="1" kern="1200" dirty="0">
                <a:solidFill>
                  <a:schemeClr val="tx1"/>
                </a:solidFill>
                <a:effectLst/>
                <a:latin typeface="+mn-lt"/>
                <a:ea typeface="+mn-ea"/>
                <a:cs typeface="+mn-cs"/>
              </a:rPr>
              <a:t>Demographic information</a:t>
            </a:r>
            <a:r>
              <a:rPr lang="en-US" sz="1200" kern="1200" dirty="0">
                <a:solidFill>
                  <a:schemeClr val="tx1"/>
                </a:solidFill>
                <a:effectLst/>
                <a:latin typeface="+mn-lt"/>
                <a:ea typeface="+mn-ea"/>
                <a:cs typeface="+mn-cs"/>
              </a:rPr>
              <a:t> (gender, age, income, zip codes) and descriptors of a segment then can identify targeted customers during the implementation of acquisition strategies (see Chapter 3). In larger markets or industries (e.g., cell phones, automotive, retail), market research consultants conduct generic segmentation analyses and sell the results to multiple industry participants. </a:t>
            </a:r>
          </a:p>
          <a:p>
            <a:r>
              <a:rPr lang="en-US" sz="1200" kern="1200" dirty="0">
                <a:solidFill>
                  <a:schemeClr val="tx1"/>
                </a:solidFill>
                <a:effectLst/>
                <a:latin typeface="+mn-lt"/>
                <a:ea typeface="+mn-ea"/>
                <a:cs typeface="+mn-cs"/>
              </a:rPr>
              <a:t>Customers also might provide their </a:t>
            </a:r>
            <a:r>
              <a:rPr lang="en-US" sz="1200" i="1" kern="1200" dirty="0">
                <a:solidFill>
                  <a:schemeClr val="tx1"/>
                </a:solidFill>
                <a:effectLst/>
                <a:latin typeface="+mn-lt"/>
                <a:ea typeface="+mn-ea"/>
                <a:cs typeface="+mn-cs"/>
              </a:rPr>
              <a:t>perceptions of specific firms and brands in the marketplace across key attributes, </a:t>
            </a:r>
            <a:r>
              <a:rPr lang="en-US" sz="1200" kern="1200" dirty="0">
                <a:solidFill>
                  <a:schemeClr val="tx1"/>
                </a:solidFill>
                <a:effectLst/>
                <a:latin typeface="+mn-lt"/>
                <a:ea typeface="+mn-ea"/>
                <a:cs typeface="+mn-cs"/>
              </a:rPr>
              <a:t>for use in perceptual maps. Segmentation focuses on customer preferences for attributes, independent of specific firms or brands; perceptual maps capture customers’ perceptions of existing brands on the same key attributes. Finally, customer input helps the firm determine segment attractiveness, such as growth rate and price sensitivity information. Such attractiveness information often comes from multiple sources, including customer surveys, marketing industry reports, and other secondary sources.</a:t>
            </a:r>
          </a:p>
          <a:p>
            <a:r>
              <a:rPr lang="en-US" sz="1200" kern="1200" dirty="0">
                <a:solidFill>
                  <a:schemeClr val="tx1"/>
                </a:solidFill>
                <a:effectLst/>
                <a:latin typeface="+mn-lt"/>
                <a:ea typeface="+mn-ea"/>
                <a:cs typeface="+mn-cs"/>
              </a:rPr>
              <a:t>The next sets of inputs are similar, but whereas one focuses on the focal company, the other pertains to its competitors in the relevant category or industry. In both cases, an </a:t>
            </a:r>
            <a:r>
              <a:rPr lang="en-US" sz="1200" i="1" kern="1200" dirty="0">
                <a:solidFill>
                  <a:schemeClr val="tx1"/>
                </a:solidFill>
                <a:effectLst/>
                <a:latin typeface="+mn-lt"/>
                <a:ea typeface="+mn-ea"/>
                <a:cs typeface="+mn-cs"/>
              </a:rPr>
              <a:t>inventory of the company’s and competitors’ strengths and weaknesses</a:t>
            </a:r>
            <a:r>
              <a:rPr lang="en-US" sz="1200" kern="1200" dirty="0">
                <a:solidFill>
                  <a:schemeClr val="tx1"/>
                </a:solidFill>
                <a:effectLst/>
                <a:latin typeface="+mn-lt"/>
                <a:ea typeface="+mn-ea"/>
                <a:cs typeface="+mn-cs"/>
              </a:rPr>
              <a:t> is needed to evaluate the firm’s relative competitive strength, in support of the targeting and positioning processes. Company and competitor strengths and weaknesses should span all relevant domains—manufacturing, technical, financial, marketing, sales, research, legal, or any other domain that could be leveraged as a relative competitive advantage. Company and competitor strengths and weaknesses should be collected together with </a:t>
            </a:r>
            <a:r>
              <a:rPr lang="en-US" sz="1200" i="1" kern="1200" dirty="0">
                <a:solidFill>
                  <a:schemeClr val="tx1"/>
                </a:solidFill>
                <a:effectLst/>
                <a:latin typeface="+mn-lt"/>
                <a:ea typeface="+mn-ea"/>
                <a:cs typeface="+mn-cs"/>
              </a:rPr>
              <a:t>opportunities and threats in a classic </a:t>
            </a:r>
            <a:r>
              <a:rPr lang="en-US" sz="1200" b="1" i="1" kern="1200" dirty="0">
                <a:solidFill>
                  <a:schemeClr val="tx1"/>
                </a:solidFill>
                <a:effectLst/>
                <a:latin typeface="+mn-lt"/>
                <a:ea typeface="+mn-ea"/>
                <a:cs typeface="+mn-cs"/>
              </a:rPr>
              <a:t>SWOT analysis</a:t>
            </a:r>
            <a:r>
              <a:rPr lang="en-US" sz="1200" kern="1200" dirty="0">
                <a:solidFill>
                  <a:schemeClr val="tx1"/>
                </a:solidFill>
                <a:effectLst/>
                <a:latin typeface="+mn-lt"/>
                <a:ea typeface="+mn-ea"/>
                <a:cs typeface="+mn-cs"/>
              </a:rPr>
              <a:t> (strengths, weaknesses, opportunities, and threats). All four factors can inform a firm’s targeting and positioning efforts. (Sidebar 2.3 describes the SWOTs and 3Cs analysis frameworks.) For example, if a firm sells in the consumer package goods (CPG) market, it may prefer to rate market segments smaller than $250 million higher than larger segments in the targeting process, recognizing the increased threat posed by the market leader P&amp;G if it were to enter the larger segments.</a:t>
            </a:r>
          </a:p>
          <a:p>
            <a:r>
              <a:rPr lang="en-US" sz="1200" kern="1200" dirty="0">
                <a:solidFill>
                  <a:schemeClr val="tx1"/>
                </a:solidFill>
                <a:effectLst/>
                <a:latin typeface="+mn-lt"/>
                <a:ea typeface="+mn-ea"/>
                <a:cs typeface="+mn-cs"/>
              </a:rPr>
              <a:t>Overall, the inputs to the managing customer heterogeneity framework represent the </a:t>
            </a:r>
            <a:r>
              <a:rPr lang="en-US" sz="1200" i="1" kern="1200" dirty="0">
                <a:solidFill>
                  <a:schemeClr val="tx1"/>
                </a:solidFill>
                <a:effectLst/>
                <a:latin typeface="+mn-lt"/>
                <a:ea typeface="+mn-ea"/>
                <a:cs typeface="+mn-cs"/>
              </a:rPr>
              <a:t>3Cs of situation analysis</a:t>
            </a:r>
            <a:r>
              <a:rPr lang="en-US" sz="1200" kern="1200" dirty="0">
                <a:solidFill>
                  <a:schemeClr val="tx1"/>
                </a:solidFill>
                <a:effectLst/>
                <a:latin typeface="+mn-lt"/>
                <a:ea typeface="+mn-ea"/>
                <a:cs typeface="+mn-cs"/>
              </a:rPr>
              <a:t>. Customers, company, and competitors together represent the key contextual background in which a firm’s strategy must operate. A firm’s marketing strategy is embedded in this background and must both “fit” and “leverage” customers’ preferences and perceptions, market trends, and the firm’s relative strengths to be effective.</a:t>
            </a:r>
          </a:p>
        </p:txBody>
      </p:sp>
      <p:sp>
        <p:nvSpPr>
          <p:cNvPr id="4" name="Slide Number Placeholder 3"/>
          <p:cNvSpPr>
            <a:spLocks noGrp="1"/>
          </p:cNvSpPr>
          <p:nvPr>
            <p:ph type="sldNum" sz="quarter" idx="10"/>
          </p:nvPr>
        </p:nvSpPr>
        <p:spPr/>
        <p:txBody>
          <a:bodyPr/>
          <a:lstStyle/>
          <a:p>
            <a:fld id="{99481517-11CD-1043-936A-823C17956EDF}" type="slidenum">
              <a:rPr lang="en-US" smtClean="0"/>
              <a:t>51</a:t>
            </a:fld>
            <a:endParaRPr lang="en-US"/>
          </a:p>
        </p:txBody>
      </p:sp>
    </p:spTree>
    <p:extLst>
      <p:ext uri="{BB962C8B-B14F-4D97-AF65-F5344CB8AC3E}">
        <p14:creationId xmlns:p14="http://schemas.microsoft.com/office/powerpoint/2010/main" val="568488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8AA1-A6FC-460B-80E1-B9C6669BD174}" type="slidenum">
              <a:rPr lang="en-US" smtClean="0"/>
              <a:t>52</a:t>
            </a:fld>
            <a:endParaRPr lang="en-US"/>
          </a:p>
        </p:txBody>
      </p:sp>
    </p:spTree>
    <p:extLst>
      <p:ext uri="{BB962C8B-B14F-4D97-AF65-F5344CB8AC3E}">
        <p14:creationId xmlns:p14="http://schemas.microsoft.com/office/powerpoint/2010/main" val="1512314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8AA1-A6FC-460B-80E1-B9C6669BD174}" type="slidenum">
              <a:rPr lang="en-US" smtClean="0"/>
              <a:t>53</a:t>
            </a:fld>
            <a:endParaRPr lang="en-US"/>
          </a:p>
        </p:txBody>
      </p:sp>
    </p:spTree>
    <p:extLst>
      <p:ext uri="{BB962C8B-B14F-4D97-AF65-F5344CB8AC3E}">
        <p14:creationId xmlns:p14="http://schemas.microsoft.com/office/powerpoint/2010/main" val="1512314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managing customer heterogeneity framework applies one or more different approaches to the three inputs to generate three outputs (see Figure 2.5). The first output, </a:t>
            </a:r>
            <a:r>
              <a:rPr lang="en-US" sz="1200" i="1" kern="1200" dirty="0">
                <a:solidFill>
                  <a:schemeClr val="tx1"/>
                </a:solidFill>
                <a:effectLst/>
                <a:latin typeface="+mn-lt"/>
                <a:ea typeface="+mn-ea"/>
                <a:cs typeface="+mn-cs"/>
              </a:rPr>
              <a:t>industry segmentation</a:t>
            </a:r>
            <a:r>
              <a:rPr lang="en-US" sz="1200" kern="1200" dirty="0">
                <a:solidFill>
                  <a:schemeClr val="tx1"/>
                </a:solidFill>
                <a:effectLst/>
                <a:latin typeface="+mn-lt"/>
                <a:ea typeface="+mn-ea"/>
                <a:cs typeface="+mn-cs"/>
              </a:rPr>
              <a:t>, describes industry segments and includes, for each named segment, salient purchase preferences, demographic variables, and potential demand opportunities. This output is critical; it maps the potential customer landscape according to two key questions: </a:t>
            </a:r>
          </a:p>
          <a:p>
            <a:pPr lvl="0"/>
            <a:r>
              <a:rPr lang="en-US" sz="1200" kern="1200" dirty="0">
                <a:solidFill>
                  <a:schemeClr val="tx1"/>
                </a:solidFill>
                <a:effectLst/>
                <a:latin typeface="+mn-lt"/>
                <a:ea typeface="+mn-ea"/>
                <a:cs typeface="+mn-cs"/>
              </a:rPr>
              <a:t>How can the marketplace be described using homogenous groups?</a:t>
            </a:r>
          </a:p>
          <a:p>
            <a:pPr lvl="0"/>
            <a:r>
              <a:rPr lang="en-US" sz="1200" kern="1200" dirty="0">
                <a:solidFill>
                  <a:schemeClr val="tx1"/>
                </a:solidFill>
                <a:effectLst/>
                <a:latin typeface="+mn-lt"/>
                <a:ea typeface="+mn-ea"/>
                <a:cs typeface="+mn-cs"/>
              </a:rPr>
              <a:t>What does each group of potential customers want?</a:t>
            </a:r>
          </a:p>
          <a:p>
            <a:r>
              <a:rPr lang="en-US" sz="1200" kern="1200" dirty="0">
                <a:solidFill>
                  <a:schemeClr val="tx1"/>
                </a:solidFill>
                <a:effectLst/>
                <a:latin typeface="+mn-lt"/>
                <a:ea typeface="+mn-ea"/>
                <a:cs typeface="+mn-cs"/>
              </a:rPr>
              <a:t>The second output moves from the overall market landscape to the specific segment(s) of interest, such that it extends the first output by providing a very detailed description of each </a:t>
            </a:r>
            <a:r>
              <a:rPr lang="en-US" sz="1200" i="1" kern="1200" dirty="0">
                <a:solidFill>
                  <a:schemeClr val="tx1"/>
                </a:solidFill>
                <a:effectLst/>
                <a:latin typeface="+mn-lt"/>
                <a:ea typeface="+mn-ea"/>
                <a:cs typeface="+mn-cs"/>
              </a:rPr>
              <a:t>target segment</a:t>
            </a:r>
            <a:r>
              <a:rPr lang="en-US" sz="1200" kern="1200" dirty="0">
                <a:solidFill>
                  <a:schemeClr val="tx1"/>
                </a:solidFill>
                <a:effectLst/>
                <a:latin typeface="+mn-lt"/>
                <a:ea typeface="+mn-ea"/>
                <a:cs typeface="+mn-cs"/>
              </a:rPr>
              <a:t>. In so doing, it provides insight into the value or attractiveness of the focal segment and the firm’s relative strength, as well as how each target group perceives the firm and its competitors. Targeted customers can be identified on the basis of a detailed description of preferences and demographics, and this “story” transforms the customer segment into more than a list of statistics. Thus, the second output addresses two additional questions: </a:t>
            </a:r>
          </a:p>
          <a:p>
            <a:pPr lvl="0"/>
            <a:r>
              <a:rPr lang="en-US" sz="1200" kern="1200" dirty="0">
                <a:solidFill>
                  <a:schemeClr val="tx1"/>
                </a:solidFill>
                <a:effectLst/>
                <a:latin typeface="+mn-lt"/>
                <a:ea typeface="+mn-ea"/>
                <a:cs typeface="+mn-cs"/>
              </a:rPr>
              <a:t>What set of segments will the firm pursue?</a:t>
            </a:r>
          </a:p>
          <a:p>
            <a:pPr lvl="0"/>
            <a:r>
              <a:rPr lang="en-US" sz="1200" kern="1200" dirty="0">
                <a:solidFill>
                  <a:schemeClr val="tx1"/>
                </a:solidFill>
                <a:effectLst/>
                <a:latin typeface="+mn-lt"/>
                <a:ea typeface="+mn-ea"/>
                <a:cs typeface="+mn-cs"/>
              </a:rPr>
              <a:t>How does the firm identify each group of target customers? </a:t>
            </a:r>
          </a:p>
          <a:p>
            <a:r>
              <a:rPr lang="en-US" sz="1200" kern="1200" dirty="0">
                <a:solidFill>
                  <a:schemeClr val="tx1"/>
                </a:solidFill>
                <a:effectLst/>
                <a:latin typeface="+mn-lt"/>
                <a:ea typeface="+mn-ea"/>
                <a:cs typeface="+mn-cs"/>
              </a:rPr>
              <a:t>Discriminant and classification analyses provide an empirical approach for identifying target customers, using publicly available data versus surveys or other techniques that are not viable for acquiring new customers (due to their lack of purchase history). Discriminant analysis uses the same segmentation sample to build a model and evaluate the firm’s ability to identify a customer’s cluster or segment on the basis of accessible demographic variables. Segmentation relies on customer purchase preferences; discriminant analysis tries to identify a customer’s segment according to a model of demographic variables. The technique produces an estimate percentage of accuracy for predicting a customer segment with a given set of demographic variables. </a:t>
            </a:r>
          </a:p>
          <a:p>
            <a:r>
              <a:rPr lang="en-US" sz="1200" kern="1200" dirty="0">
                <a:solidFill>
                  <a:schemeClr val="tx1"/>
                </a:solidFill>
                <a:effectLst/>
                <a:latin typeface="+mn-lt"/>
                <a:ea typeface="+mn-ea"/>
                <a:cs typeface="+mn-cs"/>
              </a:rPr>
              <a:t>The third output is </a:t>
            </a:r>
            <a:r>
              <a:rPr lang="en-US" sz="1200" i="1" kern="1200" dirty="0">
                <a:solidFill>
                  <a:schemeClr val="tx1"/>
                </a:solidFill>
                <a:effectLst/>
                <a:latin typeface="+mn-lt"/>
                <a:ea typeface="+mn-ea"/>
                <a:cs typeface="+mn-cs"/>
              </a:rPr>
              <a:t>positioning statements</a:t>
            </a:r>
            <a:r>
              <a:rPr lang="en-US" sz="1200" kern="1200" dirty="0">
                <a:solidFill>
                  <a:schemeClr val="tx1"/>
                </a:solidFill>
                <a:effectLst/>
                <a:latin typeface="+mn-lt"/>
                <a:ea typeface="+mn-ea"/>
                <a:cs typeface="+mn-cs"/>
              </a:rPr>
              <a:t>, which encapsulate the three key questions into one concise statement that firms use to direct their internal and external marketing activities: who should the firm target, what needs and benefits are being fulfilled, and why does this offering provide a relative advantage over competitive offerings? Position statements should be developed for the firm overall, as well as for each key target segment it addresses. A positioning statement captures the essence of the firm’s positioning strategy for a target segment.</a:t>
            </a:r>
          </a:p>
          <a:p>
            <a:r>
              <a:rPr lang="en-US" sz="1200" kern="1200" dirty="0">
                <a:solidFill>
                  <a:schemeClr val="tx1"/>
                </a:solidFill>
                <a:effectLst/>
                <a:latin typeface="+mn-lt"/>
                <a:ea typeface="+mn-ea"/>
                <a:cs typeface="+mn-cs"/>
              </a:rPr>
              <a:t>The process of converting the customer, company, and competitor (3Cs) input into industry segmentation, target segments, and positioning statement (STP) outputs is critical for developing a marketing strategy. It allows firms to make sense of the customer landscape by identifying a manageable number of homogenous customer groups, such that the firm can meaningfully evaluate its relative strengths and make strategically critical decisions about how to win these customers. Almost all subsequent decisions build on this first step, because it accounts for customer heterogeneity, customer attractiveness, and the company’s relative advantage. </a:t>
            </a:r>
          </a:p>
          <a:p>
            <a:r>
              <a:rPr lang="en-US" sz="1200" kern="1200" dirty="0">
                <a:solidFill>
                  <a:schemeClr val="tx1"/>
                </a:solidFill>
                <a:effectLst/>
                <a:latin typeface="+mn-lt"/>
                <a:ea typeface="+mn-ea"/>
                <a:cs typeface="+mn-cs"/>
              </a:rPr>
              <a:t>The STP approach mirrors Sun Tzu’s ancient guidance in the </a:t>
            </a:r>
            <a:r>
              <a:rPr lang="en-US" sz="1200" i="1" kern="1200" dirty="0">
                <a:solidFill>
                  <a:schemeClr val="tx1"/>
                </a:solidFill>
                <a:effectLst/>
                <a:latin typeface="+mn-lt"/>
                <a:ea typeface="+mn-ea"/>
                <a:cs typeface="+mn-cs"/>
              </a:rPr>
              <a:t>Art of War</a:t>
            </a:r>
            <a:r>
              <a:rPr lang="en-US" sz="1200" kern="1200" dirty="0">
                <a:solidFill>
                  <a:schemeClr val="tx1"/>
                </a:solidFill>
                <a:effectLst/>
                <a:latin typeface="+mn-lt"/>
                <a:ea typeface="+mn-ea"/>
                <a:cs typeface="+mn-cs"/>
              </a:rPr>
              <a:t>: Segmenting, targeting, and positioning is the process for “finding” the best approach (target segment) to navigate the terrain (all customer segments) to fight the enemy (competitors) and gain relative advantage (differential advantage).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9481517-11CD-1043-936A-823C17956EDF}" type="slidenum">
              <a:rPr lang="en-US" smtClean="0"/>
              <a:t>54</a:t>
            </a:fld>
            <a:endParaRPr lang="en-US"/>
          </a:p>
        </p:txBody>
      </p:sp>
    </p:spTree>
    <p:extLst>
      <p:ext uri="{BB962C8B-B14F-4D97-AF65-F5344CB8AC3E}">
        <p14:creationId xmlns:p14="http://schemas.microsoft.com/office/powerpoint/2010/main" val="2868756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Discriminant and classification analyses provide an empirical approach for identifying target customers, using publicly available data versus surveys or other techniques that are not viable for acquiring new customers (due to their lack of purchase history). </a:t>
            </a:r>
            <a:endParaRPr lang="en-US" dirty="0" smtClean="0"/>
          </a:p>
          <a:p>
            <a:pPr marL="0" marR="0" indent="0" algn="l" defTabSz="456827"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Discriminant analysis uses the same segmentation sample to build a model and evaluate the firm’s ability to identify a customer’s cluster or segment on the basis of accessible demographic variables. Segmentation relies on customer purchase preferences; discriminant analysis tries to identify a customer’s segment according to a model of demographic variables. The technique produces an estimated percentage of accuracy for predicting a customer segment with a given set of demographic variables. If that accuracy level is acceptable, the discriminant function can be applied to the same demographic variables among other, non-surveyed customers to predict their segment in a </a:t>
            </a:r>
            <a:r>
              <a:rPr lang="en-US" sz="1200" b="1" kern="1200" dirty="0" smtClean="0">
                <a:solidFill>
                  <a:schemeClr val="tx1"/>
                </a:solidFill>
                <a:effectLst/>
                <a:latin typeface="+mn-lt"/>
                <a:ea typeface="+mn-ea"/>
                <a:cs typeface="+mn-cs"/>
              </a:rPr>
              <a:t>classification analysis</a:t>
            </a:r>
            <a:r>
              <a:rPr lang="en-US" sz="1200" kern="1200" dirty="0" smtClean="0">
                <a:solidFill>
                  <a:schemeClr val="tx1"/>
                </a:solidFill>
                <a:effectLst/>
                <a:latin typeface="+mn-lt"/>
                <a:ea typeface="+mn-ea"/>
                <a:cs typeface="+mn-cs"/>
              </a:rPr>
              <a:t>. This process is critical to effective acquisition strategies (see Chapter 3). Data Analytics Technique 2.4 provides an overview of discriminant and classification analysis techniques.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9968AA1-A6FC-460B-80E1-B9C6669BD174}" type="slidenum">
              <a:rPr lang="en-US" smtClean="0"/>
              <a:t>55</a:t>
            </a:fld>
            <a:endParaRPr lang="en-US"/>
          </a:p>
        </p:txBody>
      </p:sp>
    </p:spTree>
    <p:extLst>
      <p:ext uri="{BB962C8B-B14F-4D97-AF65-F5344CB8AC3E}">
        <p14:creationId xmlns:p14="http://schemas.microsoft.com/office/powerpoint/2010/main" val="1512314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Customer preferences for one among multiple competing products or services is usually driven by the aggregation of that customer’s desires across various product or service attributes (e.g., price, time savings, durability). Customers make trade-off decisions (consciously or not) across differentially important attributes, resulting in a purchase choice. Variations in preferences (needs, desires, and subsequent choices) across customers for any product or service stem from several underlying sources. The different sources of customer heterogeneity combine and interact to generate widely diverging preferences across consumers, as summarized in Table 2.1. </a:t>
            </a:r>
          </a:p>
          <a:p>
            <a:r>
              <a:rPr lang="en-US" sz="1200" kern="1200" dirty="0">
                <a:solidFill>
                  <a:schemeClr val="tx1"/>
                </a:solidFill>
                <a:effectLst/>
                <a:latin typeface="+mn-lt"/>
                <a:ea typeface="+mn-ea"/>
                <a:cs typeface="+mn-cs"/>
              </a:rPr>
              <a:t>First, probably the most fundamental source of customer heterogeneity is basic </a:t>
            </a:r>
            <a:r>
              <a:rPr lang="en-US" sz="1200" b="1" i="1" kern="1200" dirty="0">
                <a:solidFill>
                  <a:schemeClr val="tx1"/>
                </a:solidFill>
                <a:effectLst/>
                <a:latin typeface="+mn-lt"/>
                <a:ea typeface="+mn-ea"/>
                <a:cs typeface="+mn-cs"/>
              </a:rPr>
              <a:t>individual differences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across people,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defined as each person’s stable and consistent way of responding to the environment in a specific domain. There are innumerable ways in which people differ psychologically; one popular typology sums up these differences as the “Big 5” traits: openness, conscientiousness, extraversion, agreeableness, and neuroticism. Another example is consumers’ preference for color, a basic design feature of many products. Research shows that men’s favorite colors break down as 45% blue, 19% green, 12% black, and 12% red, while women’s favorite colors are 28% green, 25% blue, 12% purple, and 12% red. Ford thus could not maintain its cost-effective black-only color strategy: It would be matching the preferences of only 12% of all men and not even rank among the top five colors for women. Similarly, people vary in their favorite flavors, textures, sounds, and smells. Many individual difference preferences are ingrained at birth, due to random or genetic variation, such that this key source of customer heterogeneity applies even to the most homogenous of product offerings. </a:t>
            </a:r>
          </a:p>
          <a:p>
            <a:r>
              <a:rPr lang="en-US" sz="1200" kern="1200" dirty="0">
                <a:solidFill>
                  <a:schemeClr val="tx1"/>
                </a:solidFill>
                <a:effectLst/>
                <a:latin typeface="+mn-lt"/>
                <a:ea typeface="+mn-ea"/>
                <a:cs typeface="+mn-cs"/>
              </a:rPr>
              <a:t>Second, a person’s </a:t>
            </a:r>
            <a:r>
              <a:rPr lang="en-US" sz="1200" b="1" i="1" kern="1200" dirty="0">
                <a:solidFill>
                  <a:schemeClr val="tx1"/>
                </a:solidFill>
                <a:effectLst/>
                <a:latin typeface="+mn-lt"/>
                <a:ea typeface="+mn-ea"/>
                <a:cs typeface="+mn-cs"/>
              </a:rPr>
              <a:t>life experiences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capture events and experiences that are unique to her or his life and that have lasting impact on the value and preference the person places on products and services, affecting preferences independently of the individual differences. Some geographic and cultural environmental factors have systematic impacts; other factors have an impact but unclear directional effects. For example, a person’s exposure to certain television shows, events in the local neighborhood, or books by certain authors at an early life stage could have dramatic impacts on her world view, propensity to take risk, or proclivity for consuming certain luxury goods. Furthermore, some individual difference–based psychological factors likely interact with characteristics of an individual’s environment to cause varying reactions. Thus, life experiences are a source of customer heterogeneity, but their actual linkages to preferences are often difficult to predict.</a:t>
            </a:r>
          </a:p>
          <a:p>
            <a:r>
              <a:rPr lang="en-US" sz="1200" kern="1200" dirty="0">
                <a:solidFill>
                  <a:schemeClr val="tx1"/>
                </a:solidFill>
                <a:effectLst/>
                <a:latin typeface="+mn-lt"/>
                <a:ea typeface="+mn-ea"/>
                <a:cs typeface="+mn-cs"/>
              </a:rPr>
              <a:t>Third, perhaps the most straightforward source of heterogeneity in preferences is an individual’s</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functional needs</a:t>
            </a:r>
            <a:r>
              <a:rPr lang="en-US" sz="1200" kern="1200" dirty="0">
                <a:solidFill>
                  <a:schemeClr val="tx1"/>
                </a:solidFill>
                <a:effectLst/>
                <a:latin typeface="+mn-lt"/>
                <a:ea typeface="+mn-ea"/>
                <a:cs typeface="+mn-cs"/>
              </a:rPr>
              <a:t> for a specific offering. These differences capture the weights a person applies in a decision, across functional attributes based on personal circumstances: What price can they afford to pay (income), how long does the product need to last (quality, warranty), when will they use the product or service (battery powered, size), and are there any special usage features that they need (waterproof)? Higher quality, more features, and additional capabilities are almost always desired, but they often come with a higher price or other physical trade-offs in size or weight, which prevent firms from making any single, “ideal” product that could match every customer’s preference. In addition, customer preferences for any attribute vary continuously across a range of values (price, battery life, weight), yet firms usually manufacture products at specific levels ($100, 3 hours, 4 oz.), so the firm cannot perfectly “match” many customers’ preferences with a reasonable assortment of products. </a:t>
            </a:r>
          </a:p>
          <a:p>
            <a:r>
              <a:rPr lang="en-US" sz="1200" kern="1200" dirty="0">
                <a:solidFill>
                  <a:schemeClr val="tx1"/>
                </a:solidFill>
                <a:effectLst/>
                <a:latin typeface="+mn-lt"/>
                <a:ea typeface="+mn-ea"/>
                <a:cs typeface="+mn-cs"/>
              </a:rPr>
              <a:t>Fourth, consumers often want their purchases to support their actual or aspirational </a:t>
            </a:r>
            <a:r>
              <a:rPr lang="en-US" sz="1200" b="1" i="1" kern="1200" dirty="0">
                <a:solidFill>
                  <a:schemeClr val="tx1"/>
                </a:solidFill>
                <a:effectLst/>
                <a:latin typeface="+mn-lt"/>
                <a:ea typeface="+mn-ea"/>
                <a:cs typeface="+mn-cs"/>
              </a:rPr>
              <a:t>self-identity or image</a:t>
            </a:r>
            <a:r>
              <a:rPr lang="en-US" sz="1200" kern="1200" dirty="0">
                <a:solidFill>
                  <a:schemeClr val="tx1"/>
                </a:solidFill>
                <a:effectLst/>
                <a:latin typeface="+mn-lt"/>
                <a:ea typeface="+mn-ea"/>
                <a:cs typeface="+mn-cs"/>
              </a:rPr>
              <a:t>. Some sources of heterogeneity operate below the level of consciousness (e.g., individual differences, life experiences); consumers’ desire to buy products and services that match their self-identity or image instead tends to entail a more proactive, conscious decision process. Consumers actively seek products that they believe will support or promote their desired self-image and fulfill their need for uniqueness. A product’s image can come from a linkage to an iconic figure or celebrity or what is popular in a peer or aspirational social group. Some people instead search out products that are not popular but rather are noticeably unique, to match their desire for distinctiveness. The wide variety in consumers’ choices in fashion, housing, electronics, and cars is often driven by individuals’ desires to enhance or support their self-image or status. Thus for example, motorcycle riders often wear leather (which may be both functional and image driven), and Goths like the color black, reflecting their desire to identify with the image of a specific and distinctive user or social group.</a:t>
            </a:r>
          </a:p>
          <a:p>
            <a:r>
              <a:rPr lang="en-US" sz="1200" kern="1200" dirty="0">
                <a:solidFill>
                  <a:schemeClr val="tx1"/>
                </a:solidFill>
                <a:effectLst/>
                <a:latin typeface="+mn-lt"/>
                <a:ea typeface="+mn-ea"/>
                <a:cs typeface="+mn-cs"/>
              </a:rPr>
              <a:t>Fifth, the last source of customer heterogeneity, persuasion from</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marketing activities</a:t>
            </a:r>
            <a:r>
              <a:rPr lang="en-US" sz="1200" kern="1200" dirty="0">
                <a:solidFill>
                  <a:schemeClr val="tx1"/>
                </a:solidFill>
                <a:effectLst/>
                <a:latin typeface="+mn-lt"/>
                <a:ea typeface="+mn-ea"/>
                <a:cs typeface="+mn-cs"/>
              </a:rPr>
              <a:t>, often results from firms’ attempts to build linkages between their brands and prototypical identities or meanings. By building a strong association between their product and a specific identity, marketers increase the likelihood that a consumer will purchase an offering that matches their aspirational self-image. For example, BMW paid $25 million to have James Bond drive a BMW in the movie </a:t>
            </a:r>
            <a:r>
              <a:rPr lang="en-US" sz="1200" i="1" kern="1200" dirty="0" err="1">
                <a:solidFill>
                  <a:schemeClr val="tx1"/>
                </a:solidFill>
                <a:effectLst/>
                <a:latin typeface="+mn-lt"/>
                <a:ea typeface="+mn-ea"/>
                <a:cs typeface="+mn-cs"/>
              </a:rPr>
              <a:t>Skyfall</a:t>
            </a:r>
            <a:r>
              <a:rPr lang="en-US" sz="1200" kern="1200" dirty="0">
                <a:solidFill>
                  <a:schemeClr val="tx1"/>
                </a:solidFill>
                <a:effectLst/>
                <a:latin typeface="+mn-lt"/>
                <a:ea typeface="+mn-ea"/>
                <a:cs typeface="+mn-cs"/>
              </a:rPr>
              <a:t>, based on the belief that Bond’s image would be aspirational to many potential target customers (e.g., men aged 30 to 50 years). In other cases, rather than linking to a popular or prototypical image (James Bond), marketers work to develop a new and unique brand identity or extend an existing brand image to help differentiate their offering from other firms’ products. J. Walter Thompson launched diamonds as a “token of love” after many years of failure to penetrate the Asian market by developing a brand image that represented a break with an Eastern past, in advertising that showed couples dressed in Western clothing and involved in Western pastimes. The resulting image of diamonds—as modern and Western rather than traditional and Eastern—appealed to many consumers in that market. </a:t>
            </a:r>
          </a:p>
          <a:p>
            <a:r>
              <a:rPr lang="en-US" sz="1200" kern="1200" dirty="0">
                <a:solidFill>
                  <a:schemeClr val="tx1"/>
                </a:solidFill>
                <a:effectLst/>
                <a:latin typeface="+mn-lt"/>
                <a:ea typeface="+mn-ea"/>
                <a:cs typeface="+mn-cs"/>
              </a:rPr>
              <a:t>To the degree that marketing efforts are successful in persuading consumers that some unique characteristic is specific to their identity or is an important purchase attribute, customer heterogeneity increases. For example, Volvo’s advertising communications about automobile safety increased the weight that many consumers placed on safety when buying a car, which supported Volvo’s positioning strategy. A few decades ago, bottled still water was mostly an undifferentiated commodity (low heterogeneity); after millions of dollars of marketing, bottled water is now linked to a range of attributes, as in the examples of Aquafina’s “Pure Water, Perfect Taste,” Arrowhead’s “Born Better &amp; 100% Mountain Spring Water,” Crystal Geyser’s “Naturally Good!,” Fiji Water’s “Natural Artisan Water,” or Evian’s “Live Young.”</a:t>
            </a:r>
          </a:p>
          <a:p>
            <a:r>
              <a:rPr lang="en-US" sz="1200" kern="1200" dirty="0">
                <a:solidFill>
                  <a:schemeClr val="tx1"/>
                </a:solidFill>
                <a:effectLst/>
                <a:latin typeface="+mn-lt"/>
                <a:ea typeface="+mn-ea"/>
                <a:cs typeface="+mn-cs"/>
              </a:rPr>
              <a:t>Thus, marketing strategies not only attempt to match natural sources of variation in customer preferences (e.g., individual differences, life experiences, functional needs, self-identity) but also serve as significant sources of customer heterogeneity themselves. Marketers work to make “natural differences” in preferences more salient to consumers, as well as persuade consumers of the importance of new attributes (e.g., environmentally safe or green, blood diamonds, Made in the USA), to build new purchase preferences. Greek yogurt went from a 1 percent to a 36 percent share of the yogurt market between 2007 and 2013, largely because marketers made the health aspects of Greek yogurt more salient to U.S. consumers. </a:t>
            </a:r>
          </a:p>
          <a:p>
            <a:r>
              <a:rPr lang="en-US" sz="1200" kern="1200" dirty="0">
                <a:solidFill>
                  <a:schemeClr val="tx1"/>
                </a:solidFill>
                <a:effectLst/>
                <a:latin typeface="+mn-lt"/>
                <a:ea typeface="+mn-ea"/>
                <a:cs typeface="+mn-cs"/>
              </a:rPr>
              <a:t>The growing heterogeneity of customer preferences in response to marketing that focuses on new or differentiated attributes also has been accelerated by technological advances. Modern marketers can communicate unique messages to smaller customer groups, account for geographic location or unique purchase situations, and offer more differentiated products in new and cost-effective ways. Mobile marketing technology means that geographic marketing can go beyond the zip code level to identify locations by latitude and longitude, then send push notifications according to users’ exact locations. Both Starbucks and 7-Eleven (large convenience store chain) use this technology to integrate customer preferences and location information. Chinese companies spend nearly one-third (28%) of their overall marketing budgets on modern mobile technologies.</a:t>
            </a:r>
          </a:p>
          <a:p>
            <a:r>
              <a:rPr lang="en-US" sz="1200" kern="1200" dirty="0">
                <a:solidFill>
                  <a:schemeClr val="tx1"/>
                </a:solidFill>
                <a:effectLst/>
                <a:latin typeface="+mn-lt"/>
                <a:ea typeface="+mn-ea"/>
                <a:cs typeface="+mn-cs"/>
              </a:rPr>
              <a:t>These effects of technology are nothing new though. Returning to the Sears catalog example, advances in technology doomed the retailer’s strategy of mailing the same 600-page catalog to all its customers. Economies of scale from printing large batches of the same catalog were overwhelmed by small-run printing equipment that supported more low volume, cost-effective catalogs. Changes in print and manufacturing technology allowed niche firms to address narrow segments; the availability of detailed customer data supported more refined targeting; and easily searched online catalogs enabled small firms to serve very small, specialized customer segments while bypassing multiple middlemen</a:t>
            </a:r>
            <a:endParaRPr lang="en-US" dirty="0"/>
          </a:p>
        </p:txBody>
      </p:sp>
      <p:sp>
        <p:nvSpPr>
          <p:cNvPr id="4" name="Slide Number Placeholder 3"/>
          <p:cNvSpPr>
            <a:spLocks noGrp="1"/>
          </p:cNvSpPr>
          <p:nvPr>
            <p:ph type="sldNum" sz="quarter" idx="10"/>
          </p:nvPr>
        </p:nvSpPr>
        <p:spPr/>
        <p:txBody>
          <a:bodyPr/>
          <a:lstStyle/>
          <a:p>
            <a:fld id="{99481517-11CD-1043-936A-823C17956EDF}" type="slidenum">
              <a:rPr lang="en-US" smtClean="0"/>
              <a:t>6</a:t>
            </a:fld>
            <a:endParaRPr lang="en-US"/>
          </a:p>
        </p:txBody>
      </p:sp>
    </p:spTree>
    <p:extLst>
      <p:ext uri="{BB962C8B-B14F-4D97-AF65-F5344CB8AC3E}">
        <p14:creationId xmlns:p14="http://schemas.microsoft.com/office/powerpoint/2010/main" val="1930419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8AA1-A6FC-460B-80E1-B9C6669BD174}" type="slidenum">
              <a:rPr lang="en-US" smtClean="0"/>
              <a:t>56</a:t>
            </a:fld>
            <a:endParaRPr lang="en-US"/>
          </a:p>
        </p:txBody>
      </p:sp>
    </p:spTree>
    <p:extLst>
      <p:ext uri="{BB962C8B-B14F-4D97-AF65-F5344CB8AC3E}">
        <p14:creationId xmlns:p14="http://schemas.microsoft.com/office/powerpoint/2010/main" val="15123141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convert the inputs into outputs, marketers conduct a series of process steps. We describe each step in detail here, but various trade-offs and analysis options make the process less straightforward than it might appear. A trade-off that occurs at each step is the need to balance precision with simplicity. For example, virtually every customer segment can be divided further into more subsegments, but at some point, doing so makes the overall STP analysis very complex to understand and communicate, such that it hinders the firm’s ability to develop feasible, executable marketing strategies. An initial STP analysis therefore should lean toward simplicity. Once the strategy is operating smoothly, a marketer can go back and refine it iteratively. </a:t>
            </a:r>
          </a:p>
          <a:p>
            <a:r>
              <a:rPr lang="en-US" sz="1200" kern="1200" dirty="0">
                <a:solidFill>
                  <a:schemeClr val="tx1"/>
                </a:solidFill>
                <a:effectLst/>
                <a:latin typeface="+mn-lt"/>
                <a:ea typeface="+mn-ea"/>
                <a:cs typeface="+mn-cs"/>
              </a:rPr>
              <a:t>Furthermore, some steps in the STP and customer-centric processes for managing customer heterogeneity can be skipped, depending on the firm’s specific situation. The process also can be applied at multiple levels (firm, geography, product), throughout the organization. In this section, we outline the process for a firm competing in a single product category; larger organizations can duplicate this process for multiple business units or categories as needed. Figure 2.5 provides a visual depiction of the first three step of the process. </a:t>
            </a:r>
          </a:p>
          <a:p>
            <a:r>
              <a:rPr lang="en-US" sz="1200" b="1" i="1" kern="1200" dirty="0">
                <a:solidFill>
                  <a:schemeClr val="tx1"/>
                </a:solidFill>
                <a:effectLst/>
                <a:latin typeface="+mn-lt"/>
                <a:ea typeface="+mn-ea"/>
                <a:cs typeface="+mn-cs"/>
              </a:rPr>
              <a:t>Step 1: Segmenting</a:t>
            </a:r>
            <a:r>
              <a:rPr lang="en-US" sz="1200" kern="1200" dirty="0">
                <a:solidFill>
                  <a:schemeClr val="tx1"/>
                </a:solidFill>
                <a:effectLst/>
                <a:latin typeface="+mn-lt"/>
                <a:ea typeface="+mn-ea"/>
                <a:cs typeface="+mn-cs"/>
              </a:rPr>
              <a:t>. To initiate the segmentation, managers need to </a:t>
            </a:r>
            <a:r>
              <a:rPr lang="en-US" sz="1200" i="1" kern="1200" dirty="0">
                <a:solidFill>
                  <a:schemeClr val="tx1"/>
                </a:solidFill>
                <a:effectLst/>
                <a:latin typeface="+mn-lt"/>
                <a:ea typeface="+mn-ea"/>
                <a:cs typeface="+mn-cs"/>
              </a:rPr>
              <a:t>identify the key purchase attributes</a:t>
            </a:r>
            <a:r>
              <a:rPr lang="en-US" sz="1200" kern="1200" dirty="0">
                <a:solidFill>
                  <a:schemeClr val="tx1"/>
                </a:solidFill>
                <a:effectLst/>
                <a:latin typeface="+mn-lt"/>
                <a:ea typeface="+mn-ea"/>
                <a:cs typeface="+mn-cs"/>
              </a:rPr>
              <a:t>, that is, the needs and desires that a potential customer evaluates when making a purchase decision for this category. It is important to focus not primarily on existing customers but rather on all potential customers of this product. The ideal approach depends on the stability of the category and the firm’s existing knowledge in it. If customer needs are constantly in turmoil or it is a new market, conducting focus groups with potential customers, interviews, or observational approaches can help ensure that no attributes or newly emerging preferences are missed, due to the firm’s preconceived ideas about what customers care about.</a:t>
            </a:r>
          </a:p>
          <a:p>
            <a:r>
              <a:rPr lang="en-US" sz="1200" kern="1200" dirty="0">
                <a:solidFill>
                  <a:schemeClr val="tx1"/>
                </a:solidFill>
                <a:effectLst/>
                <a:latin typeface="+mn-lt"/>
                <a:ea typeface="+mn-ea"/>
                <a:cs typeface="+mn-cs"/>
              </a:rPr>
              <a:t>With the list of purchase attributes in hand, the manager should start collecting </a:t>
            </a:r>
            <a:r>
              <a:rPr lang="en-US" sz="1200" i="1" kern="1200" dirty="0">
                <a:solidFill>
                  <a:schemeClr val="tx1"/>
                </a:solidFill>
                <a:effectLst/>
                <a:latin typeface="+mn-lt"/>
                <a:ea typeface="+mn-ea"/>
                <a:cs typeface="+mn-cs"/>
              </a:rPr>
              <a:t>responses from a random sample of potential customers about the importance of these attributes</a:t>
            </a:r>
            <a:r>
              <a:rPr lang="en-US" sz="1200" kern="1200" dirty="0">
                <a:solidFill>
                  <a:schemeClr val="tx1"/>
                </a:solidFill>
                <a:effectLst/>
                <a:latin typeface="+mn-lt"/>
                <a:ea typeface="+mn-ea"/>
                <a:cs typeface="+mn-cs"/>
              </a:rPr>
              <a:t> to their purchase decision. In consumer and some business-to-business markets, this data collection often relies on an online survey, but it also can be done with face-to-face structured interviews or intercept surveys, depending on the type and availability of potential customers. The sample must be random and representative of the overall marketplace to ensure that the results can be generalized. If instead the sample is biased toward a firm’s existing customers or other types of respondents (e.g., certain incomes, ages, or genders), the results will not reflect the true marketplace. In business-to-business markets, responses from multiple decision makers in a buying center must be integrated to gain an overall picture of the purchase process.</a:t>
            </a:r>
          </a:p>
          <a:p>
            <a:r>
              <a:rPr lang="en-US" sz="1200" kern="1200" dirty="0">
                <a:solidFill>
                  <a:schemeClr val="tx1"/>
                </a:solidFill>
                <a:effectLst/>
                <a:latin typeface="+mn-lt"/>
                <a:ea typeface="+mn-ea"/>
                <a:cs typeface="+mn-cs"/>
              </a:rPr>
              <a:t>Next, managers should </a:t>
            </a:r>
            <a:r>
              <a:rPr lang="en-US" sz="1200" i="1" kern="1200" dirty="0">
                <a:solidFill>
                  <a:schemeClr val="tx1"/>
                </a:solidFill>
                <a:effectLst/>
                <a:latin typeface="+mn-lt"/>
                <a:ea typeface="+mn-ea"/>
                <a:cs typeface="+mn-cs"/>
              </a:rPr>
              <a:t>analyze the data by grouping similar questions (factor analysis) </a:t>
            </a:r>
            <a:r>
              <a:rPr lang="en-US" sz="1200" kern="1200" dirty="0">
                <a:solidFill>
                  <a:schemeClr val="tx1"/>
                </a:solidFill>
                <a:effectLst/>
                <a:latin typeface="+mn-lt"/>
                <a:ea typeface="+mn-ea"/>
                <a:cs typeface="+mn-cs"/>
              </a:rPr>
              <a:t>and</a:t>
            </a:r>
            <a:r>
              <a:rPr lang="en-US" sz="1200" i="1" kern="1200" dirty="0">
                <a:solidFill>
                  <a:schemeClr val="tx1"/>
                </a:solidFill>
                <a:effectLst/>
                <a:latin typeface="+mn-lt"/>
                <a:ea typeface="+mn-ea"/>
                <a:cs typeface="+mn-cs"/>
              </a:rPr>
              <a:t> grouping similar customers (cluster analysis)</a:t>
            </a:r>
            <a:r>
              <a:rPr lang="en-US" sz="1200" kern="1200" dirty="0">
                <a:solidFill>
                  <a:schemeClr val="tx1"/>
                </a:solidFill>
                <a:effectLst/>
                <a:latin typeface="+mn-lt"/>
                <a:ea typeface="+mn-ea"/>
                <a:cs typeface="+mn-cs"/>
              </a:rPr>
              <a:t>, which will reveal three to eight homogenous customer groups. The number of segments ultimately depends on the results and the firm’s ability to understand and communicate with multiple segments. Recall that Sidebars 2.1 and 2.2 provide detailed descriptions of factor and cluster analyses. These analyses pertain to customers’ needs and desires, not on demographic variables, but when completed, the demographics of each segment need to be evaluated to describe them comprehensively. This step also helps the firm name each segment, which makes it easier to communicate the category segmentation throughout the organization. In Figure 2.6, we provide a visual representation of how the athletic wear firm from Figure 2.2 groups its potential customers in five segments: Gym Socialites, Fashion Trend Setters, Urban Athletes, Elite Athletes, and Seasonal Gym Members.</a:t>
            </a:r>
          </a:p>
          <a:p>
            <a:r>
              <a:rPr lang="en-US" sz="1200" kern="1200" dirty="0">
                <a:solidFill>
                  <a:schemeClr val="tx1"/>
                </a:solidFill>
                <a:effectLst/>
                <a:latin typeface="+mn-lt"/>
                <a:ea typeface="+mn-ea"/>
                <a:cs typeface="+mn-cs"/>
              </a:rPr>
              <a:t>Firms can collect and analyze customer data themselves, or they might engage an outside market research firm to design the instrument, collect data, and analyze customer responses. However, “outsourcing” the segmentation process creates some concerns. First, some market research firms specialize in specific industry or product markets, which allows them to spread the cost of their research across multiple firms. But they also offer the same results to competitive firms at the same time, so no single firm gains unique or timelier insights into customer segments or trends, relative to competitors. Second, market research firms have little insight into the trade-offs or potential subsegments that may not appear in aggregate reports but could be critical to a firm’s existing or future marketing strategy. Third, lack of access to a good sample of potential customers is a key reason that firms outsource segmentation studies, but market research firms face the same challenge. Because it is not in the interest of these firms to acknowledge the poor quality of their sample or results, they might not weight the robustness of the findings properly. Fourth, good marketing strategies typically require multiple iterations over time as the firm learns and integrates key insights into its strategy, then collects feedback on the effects of its new strategic initiatives, over and over again. This iterative learning process comes to a halt if the firm only receives packaged reports from a market research firm on different customer segments every few years. </a:t>
            </a:r>
          </a:p>
          <a:p>
            <a:r>
              <a:rPr lang="en-US" sz="1200" b="1" i="1" kern="1200" dirty="0">
                <a:solidFill>
                  <a:schemeClr val="tx1"/>
                </a:solidFill>
                <a:effectLst/>
                <a:latin typeface="+mn-lt"/>
                <a:ea typeface="+mn-ea"/>
                <a:cs typeface="+mn-cs"/>
              </a:rPr>
              <a:t>Step 2: Targeting</a:t>
            </a:r>
            <a:r>
              <a:rPr lang="en-US" sz="1200" kern="1200" dirty="0">
                <a:solidFill>
                  <a:schemeClr val="tx1"/>
                </a:solidFill>
                <a:effectLst/>
                <a:latin typeface="+mn-lt"/>
                <a:ea typeface="+mn-ea"/>
                <a:cs typeface="+mn-cs"/>
              </a:rPr>
              <a:t>. The targeting process follows naturally from segmentation, to </a:t>
            </a:r>
            <a:r>
              <a:rPr lang="en-US" sz="1200" i="1" kern="1200" dirty="0">
                <a:solidFill>
                  <a:schemeClr val="tx1"/>
                </a:solidFill>
                <a:effectLst/>
                <a:latin typeface="+mn-lt"/>
                <a:ea typeface="+mn-ea"/>
                <a:cs typeface="+mn-cs"/>
              </a:rPr>
              <a:t>identify which segments the firm wants to sell to, based on the attractiveness of each segment and the firm’s competitive strength in each segment</a:t>
            </a:r>
            <a:r>
              <a:rPr lang="en-US" sz="1200" kern="1200" dirty="0">
                <a:solidFill>
                  <a:schemeClr val="tx1"/>
                </a:solidFill>
                <a:effectLst/>
                <a:latin typeface="+mn-lt"/>
                <a:ea typeface="+mn-ea"/>
                <a:cs typeface="+mn-cs"/>
              </a:rPr>
              <a:t>. The firm must choose the factors and weights of each factor to determine a rating of the attractiveness and competitive strength of the segments. In some cases, the ratings can be mined from secondary sources (e.g., census data on size and growth of certain groups); in other cases, questions in the segmentation survey aid the targeting (e.g., price sensitivity, growth rate, relative perceptions of firm’s brand). An average of managers’ rating of factors across each segment also might be informative. In turn, these ratings can be analyzed in the GE matrix described previously (see Figure 2.2). </a:t>
            </a:r>
          </a:p>
          <a:p>
            <a:r>
              <a:rPr lang="en-US" sz="1200" kern="1200" dirty="0">
                <a:solidFill>
                  <a:schemeClr val="tx1"/>
                </a:solidFill>
                <a:effectLst/>
                <a:latin typeface="+mn-lt"/>
                <a:ea typeface="+mn-ea"/>
                <a:cs typeface="+mn-cs"/>
              </a:rPr>
              <a:t>Firms often want to select multiple segments to target, to access a larger share of the market, but the number of segments a firm can effectively target often is limited. First, customers’ preferences may be mutually exclusive, such that one segment wants low prices and few features (value segment) and another segment wants high status and exclusivity (status-seeking segment). It would be hard for a firm to develop a brand image consistent with each group’s preferences. Second, firms may be limited by their core competencies and available resources. A firm that has always been a follower in an industry and offers very good service and support may find it hard to become a technology leader, because it simply lacks the internal R&amp;D capabilities to innovate radically. Third, firms can lose focus if they attempt to satisfy too many market segments; they end up not committed to or knowledgeable about any one segment, because they simultaneously target too many different segments. The ultimate judges of whether a firm is effectively targeting a segment are customers in that segment, who choose the firm’s product over a competitor’s. But it can be difficult to compete in multiple segments against multiple different firms, each of which might focus solely on that one segment. Returning to the visual representation of the athletic wear firm in Figure 2.6, we find that the firm targets two segments: Gym Socialites and Fashion Trend Setters. These segments were selected on the basis of their attractiveness, as well as the firm’s relative strengths versus competitors’.</a:t>
            </a:r>
          </a:p>
          <a:p>
            <a:r>
              <a:rPr lang="en-US" sz="1200" b="1" i="1" kern="1200" dirty="0">
                <a:solidFill>
                  <a:schemeClr val="tx1"/>
                </a:solidFill>
                <a:effectLst/>
                <a:latin typeface="+mn-lt"/>
                <a:ea typeface="+mn-ea"/>
                <a:cs typeface="+mn-cs"/>
              </a:rPr>
              <a:t>Step 3: Positioning.</a:t>
            </a:r>
            <a:r>
              <a:rPr lang="en-US" sz="1200" kern="1200" dirty="0">
                <a:solidFill>
                  <a:schemeClr val="tx1"/>
                </a:solidFill>
                <a:effectLst/>
                <a:latin typeface="+mn-lt"/>
                <a:ea typeface="+mn-ea"/>
                <a:cs typeface="+mn-cs"/>
              </a:rPr>
              <a:t> The separation between targeting and positioning is often blurry. Many of the factors used to evaluate competitive strengths to select a target segment also impact the difficulty of executing an effective positioning strategy for that segment. In its simplest form, positioning involves adjusting a firm’s offering (tangible and intangible factors) to match the targeted segment’s preferences, so</a:t>
            </a:r>
            <a:r>
              <a:rPr lang="en-US" sz="1200" i="1" kern="1200" dirty="0">
                <a:solidFill>
                  <a:schemeClr val="tx1"/>
                </a:solidFill>
                <a:effectLst/>
                <a:latin typeface="+mn-lt"/>
                <a:ea typeface="+mn-ea"/>
                <a:cs typeface="+mn-cs"/>
              </a:rPr>
              <a:t> a key first step is to identify any existing gap between desired attributes and perceived attributes</a:t>
            </a:r>
            <a:r>
              <a:rPr lang="en-US" sz="1200" kern="1200" dirty="0">
                <a:solidFill>
                  <a:schemeClr val="tx1"/>
                </a:solidFill>
                <a:effectLst/>
                <a:latin typeface="+mn-lt"/>
                <a:ea typeface="+mn-ea"/>
                <a:cs typeface="+mn-cs"/>
              </a:rPr>
              <a:t>. If the gap is too large or too difficult to overcome, the firm may not want to target the segment, even if it seems very attractive. If it decides to target this segment, the firm must recognize that significant resources and time will need to be devoted to the execution of this strategy. </a:t>
            </a:r>
          </a:p>
          <a:p>
            <a:r>
              <a:rPr lang="en-US" sz="1200" kern="1200" dirty="0">
                <a:solidFill>
                  <a:schemeClr val="tx1"/>
                </a:solidFill>
                <a:effectLst/>
                <a:latin typeface="+mn-lt"/>
                <a:ea typeface="+mn-ea"/>
                <a:cs typeface="+mn-cs"/>
              </a:rPr>
              <a:t>A positioning analysis can be facilitated by visual representations of customer perceptions. </a:t>
            </a:r>
            <a:r>
              <a:rPr lang="en-US" sz="1200" i="1" kern="1200" dirty="0">
                <a:solidFill>
                  <a:schemeClr val="tx1"/>
                </a:solidFill>
                <a:effectLst/>
                <a:latin typeface="+mn-lt"/>
                <a:ea typeface="+mn-ea"/>
                <a:cs typeface="+mn-cs"/>
              </a:rPr>
              <a:t>Perceptual maps are an excellent tool for visualizing </a:t>
            </a:r>
            <a:r>
              <a:rPr lang="en-US" sz="1200" kern="1200" dirty="0">
                <a:solidFill>
                  <a:schemeClr val="tx1"/>
                </a:solidFill>
                <a:effectLst/>
                <a:latin typeface="+mn-lt"/>
                <a:ea typeface="+mn-ea"/>
                <a:cs typeface="+mn-cs"/>
              </a:rPr>
              <a:t>both gaps in the offerings for a target market and the firm’s relative position (Figure 2.3). Some of the data for perceptual maps can come from the data collection used in the segmentation analysis, but they often require additional input. For example, critical purchase attributes are not known or refined until after the factor and cluster analyses, so new surveys need to be designed and executed. Additional data collections also can increase the sample size in the targeted segment. Ideally, only customers in a specific target segment should appear in the perpetual map for that segment. With additional data collections, it also is possible to keep the initial survey short, which should improve response rates, because it is often difficult to get enough people to complete very long surveys that attempt to perform segmentation, targeting, and positioning all at once. </a:t>
            </a:r>
          </a:p>
          <a:p>
            <a:r>
              <a:rPr lang="en-US" sz="1200" kern="1200" dirty="0">
                <a:solidFill>
                  <a:schemeClr val="tx1"/>
                </a:solidFill>
                <a:effectLst/>
                <a:latin typeface="+mn-lt"/>
                <a:ea typeface="+mn-ea"/>
                <a:cs typeface="+mn-cs"/>
              </a:rPr>
              <a:t>To draw positioning maps, marketers need to ask the customers in a targeted segment about their perceptions of how well firms in this segment satisfy important attributes, and their overall preferences for purchasing from each firm. With this information, managers can draw perceptual maps and thereby (1) identify key competitors, (2) determine how much to change key product attributes to move products into more favorable positions, and (3) visually determine the impact of their communications programs on market perceptions.</a:t>
            </a:r>
          </a:p>
          <a:p>
            <a:r>
              <a:rPr lang="en-US" sz="1200" kern="1200" dirty="0">
                <a:solidFill>
                  <a:schemeClr val="tx1"/>
                </a:solidFill>
                <a:effectLst/>
                <a:latin typeface="+mn-lt"/>
                <a:ea typeface="+mn-ea"/>
                <a:cs typeface="+mn-cs"/>
              </a:rPr>
              <a:t>Positioning or repositioning involves moving the firm or its offering to the center of the target segment, using marketing activities such as the 4Ps. Firms should account for both the benefits (i.e., moving closer to customers’ ideal points) and costs (i.e., resources spent to move) of repositioning. A firm that seeks to be positioned as a “young” brand may have to expend significant resources to advertise to customers, over months of time. In a final step, </a:t>
            </a:r>
            <a:r>
              <a:rPr lang="en-US" sz="1200" i="1" kern="1200" dirty="0">
                <a:solidFill>
                  <a:schemeClr val="tx1"/>
                </a:solidFill>
                <a:effectLst/>
                <a:latin typeface="+mn-lt"/>
                <a:ea typeface="+mn-ea"/>
                <a:cs typeface="+mn-cs"/>
              </a:rPr>
              <a:t>writing a positioning statement</a:t>
            </a:r>
            <a:r>
              <a:rPr lang="en-US" sz="1200" kern="1200" dirty="0">
                <a:solidFill>
                  <a:schemeClr val="tx1"/>
                </a:solidFill>
                <a:effectLst/>
                <a:latin typeface="+mn-lt"/>
                <a:ea typeface="+mn-ea"/>
                <a:cs typeface="+mn-cs"/>
              </a:rPr>
              <a:t> for each target segment encapsulates the essence of the segmenting, targeting, and positioning process, by addressing who customers are, what needs the offering satisfies (key purchase attributes), and why this offering or firm is best at satisfying the need (relative advantage). The three key points for the positioning statement for both target segments of the example athletic wear firm also appear in Figure 2.6.</a:t>
            </a:r>
          </a:p>
          <a:p>
            <a:r>
              <a:rPr lang="en-US" sz="1200" b="1" i="1" kern="1200" dirty="0">
                <a:solidFill>
                  <a:schemeClr val="tx1"/>
                </a:solidFill>
                <a:effectLst/>
                <a:latin typeface="+mn-lt"/>
                <a:ea typeface="+mn-ea"/>
                <a:cs typeface="+mn-cs"/>
              </a:rPr>
              <a:t>Step 4: Building Customer Centricity</a:t>
            </a:r>
            <a:r>
              <a:rPr lang="en-US" sz="1200" kern="1200" dirty="0">
                <a:solidFill>
                  <a:schemeClr val="tx1"/>
                </a:solidFill>
                <a:effectLst/>
                <a:latin typeface="+mn-lt"/>
                <a:ea typeface="+mn-ea"/>
                <a:cs typeface="+mn-cs"/>
              </a:rPr>
              <a:t>. Building a customer-centric organization is different from executing an STP process, in that it requires top-down, enduring commitment from senior leaders to institute a customer-centric philosophy across the firm’s entire organization. For a customer-centric philosophy to be authentic, lead to transformational change, and affect day-to-day decisions, it must be instilled throughout the firm’s organizational elements, including leadership, culture, structure, metrics, processes, and compensation/rewards. In each element, the guiding criteria should focus on target customers, aligning decisions to continuously improve customer solutions and experiences. A firm might start with an internal audit of each design element, to identify where the firm has failed to focus on or align with its targeted customer segments. </a:t>
            </a:r>
          </a:p>
          <a:p>
            <a:r>
              <a:rPr lang="en-US" sz="1200" kern="1200" dirty="0">
                <a:solidFill>
                  <a:schemeClr val="tx1"/>
                </a:solidFill>
                <a:effectLst/>
                <a:latin typeface="+mn-lt"/>
                <a:ea typeface="+mn-ea"/>
                <a:cs typeface="+mn-cs"/>
              </a:rPr>
              <a:t>Jeff Bezos’s 2013 letter to Amazon’s shareholders captures the essence of a customer-centric organization, as well as some of its benefits: </a:t>
            </a:r>
          </a:p>
          <a:p>
            <a:r>
              <a:rPr lang="en-US" sz="1200" kern="1200" dirty="0">
                <a:solidFill>
                  <a:schemeClr val="tx1"/>
                </a:solidFill>
                <a:effectLst/>
                <a:latin typeface="+mn-lt"/>
                <a:ea typeface="+mn-ea"/>
                <a:cs typeface="+mn-cs"/>
              </a:rPr>
              <a:t>…it is a fact that the customer-centric way is at this point a defining element of our culture. One advantage—perhaps a somewhat subtle one—of a customer-driven focus is that it aids a certain type of proactivity. When we’re at our best, we don’t wait for external pressures. We are </a:t>
            </a:r>
            <a:r>
              <a:rPr lang="en-US" sz="1200" i="1" kern="1200" dirty="0">
                <a:solidFill>
                  <a:schemeClr val="tx1"/>
                </a:solidFill>
                <a:effectLst/>
                <a:latin typeface="+mn-lt"/>
                <a:ea typeface="+mn-ea"/>
                <a:cs typeface="+mn-cs"/>
              </a:rPr>
              <a:t>internally</a:t>
            </a:r>
            <a:r>
              <a:rPr lang="en-US" sz="1200" kern="1200" dirty="0">
                <a:solidFill>
                  <a:schemeClr val="tx1"/>
                </a:solidFill>
                <a:effectLst/>
                <a:latin typeface="+mn-lt"/>
                <a:ea typeface="+mn-ea"/>
                <a:cs typeface="+mn-cs"/>
              </a:rPr>
              <a:t> driven to improve our services, adding benefits and features, before we have to. We lower prices and increase value for customers before we have to. We invent before we have to. These investments are motivated by customer focus rather than by reaction to competition. We think this approach earns more trust with customers and drives rapid improvements in customer experience—importantly—even in those areas where we are already the leader.</a:t>
            </a:r>
          </a:p>
          <a:p>
            <a:r>
              <a:rPr lang="en-US" sz="1200" kern="1200" dirty="0">
                <a:solidFill>
                  <a:schemeClr val="tx1"/>
                </a:solidFill>
                <a:effectLst/>
                <a:latin typeface="+mn-lt"/>
                <a:ea typeface="+mn-ea"/>
                <a:cs typeface="+mn-cs"/>
              </a:rPr>
              <a:t>As described in this letter, a customer-centric approach makes a firm “internally driven” to satisfy target customers, synergistic with the STP approach that “externally focuses” the firm on the right customers (i.e., target customer segment). Together, these two approaches allow firms to manage customer heterogeneity by disaggregating customers into homogenous groups, then narrowly </a:t>
            </a:r>
            <a:r>
              <a:rPr lang="en-US" sz="1200" i="1" kern="1200" dirty="0">
                <a:solidFill>
                  <a:schemeClr val="tx1"/>
                </a:solidFill>
                <a:effectLst/>
                <a:latin typeface="+mn-lt"/>
                <a:ea typeface="+mn-ea"/>
                <a:cs typeface="+mn-cs"/>
              </a:rPr>
              <a:t>focusing</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motivating</a:t>
            </a:r>
            <a:r>
              <a:rPr lang="en-US" sz="1200" kern="1200" dirty="0">
                <a:solidFill>
                  <a:schemeClr val="tx1"/>
                </a:solidFill>
                <a:effectLst/>
                <a:latin typeface="+mn-lt"/>
                <a:ea typeface="+mn-ea"/>
                <a:cs typeface="+mn-cs"/>
              </a:rPr>
              <a:t> the total organization to address the needs of these select customer segments. The goal is to focus the vision of the firm on the specific needs of customers (rather than products). Improvements in the firm’s products and services over time then result from listening to the voice of the customer. Many firms pay consultants massive sums to conduct STP analyses—and then put the beautifully designed slides on a shelf in the market manager’s office, with little effect on day-to-day decisions. The STP process aims the marketing “gun,” but authentic customer centricity helps the firm pull the “trigger” in its everyday decisions. As Amazon’s famous CEO explains, the firm’s “investments are motivated by customer focus rather than by reaction to competition.”</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99481517-11CD-1043-936A-823C17956EDF}" type="slidenum">
              <a:rPr lang="en-US" smtClean="0"/>
              <a:t>57</a:t>
            </a:fld>
            <a:endParaRPr lang="en-US"/>
          </a:p>
        </p:txBody>
      </p:sp>
    </p:spTree>
    <p:extLst>
      <p:ext uri="{BB962C8B-B14F-4D97-AF65-F5344CB8AC3E}">
        <p14:creationId xmlns:p14="http://schemas.microsoft.com/office/powerpoint/2010/main" val="5177567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foundational assumption in marketing strategy is that all customers differ in their needs and preferences. A successful marketing strategy must manage and exploit customer heterogeneity, because if competitors identify niches of customers whose needs are poorly served and target them with a better offering, the incumbent firm risks losing its best customers.  </a:t>
            </a:r>
            <a:endParaRPr lang="en-US"/>
          </a:p>
          <a:p>
            <a:pPr marL="171450" indent="-171450">
              <a:buFont typeface="Arial" panose="020B0604020202020204" pitchFamily="34" charset="0"/>
              <a:buChar char="•"/>
            </a:pPr>
            <a:r>
              <a:rPr lang="en-US" dirty="0"/>
              <a:t>Sources of customer heterogeneity include customers’ individual differences, life experiences, functional needs, and self-identity or image, as well as persuasion through marketing. These factors work together to create divergent preferences.  </a:t>
            </a:r>
          </a:p>
          <a:p>
            <a:pPr marL="171450" indent="-171450">
              <a:buFont typeface="Arial" panose="020B0604020202020204" pitchFamily="34" charset="0"/>
              <a:buChar char="•"/>
            </a:pPr>
            <a:r>
              <a:rPr lang="en-US" dirty="0"/>
              <a:t>The STP approach allows a firm to manage customer heterogeneity by segmenting potential customers into relatively homogenous groups, based on individual preferences and needs. Then the firm selects attractive segment(s) in which it can build a strong position. Finally, the firm develops and executes a positioning strategy that aligns all marketing activities to move the offering such that it can match customers’ preferences.  </a:t>
            </a:r>
          </a:p>
          <a:p>
            <a:endParaRPr lang="en-US" dirty="0"/>
          </a:p>
        </p:txBody>
      </p:sp>
      <p:sp>
        <p:nvSpPr>
          <p:cNvPr id="4" name="Slide Number Placeholder 3"/>
          <p:cNvSpPr>
            <a:spLocks noGrp="1"/>
          </p:cNvSpPr>
          <p:nvPr>
            <p:ph type="sldNum" sz="quarter" idx="10"/>
          </p:nvPr>
        </p:nvSpPr>
        <p:spPr/>
        <p:txBody>
          <a:bodyPr/>
          <a:lstStyle/>
          <a:p>
            <a:fld id="{99481517-11CD-1043-936A-823C17956EDF}" type="slidenum">
              <a:rPr lang="en-US" smtClean="0"/>
              <a:t>60</a:t>
            </a:fld>
            <a:endParaRPr lang="en-US"/>
          </a:p>
        </p:txBody>
      </p:sp>
    </p:spTree>
    <p:extLst>
      <p:ext uri="{BB962C8B-B14F-4D97-AF65-F5344CB8AC3E}">
        <p14:creationId xmlns:p14="http://schemas.microsoft.com/office/powerpoint/2010/main" val="611742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evolution of approaches to managing customer heterogeneity indicates that firms have targeted smaller and smaller customer segments over time (mass marketing  niche marketing  one-to-one marketing) </a:t>
            </a:r>
          </a:p>
          <a:p>
            <a:pPr marL="171450" indent="-171450">
              <a:buFont typeface="Arial" panose="020B0604020202020204" pitchFamily="34" charset="0"/>
              <a:buChar char="•"/>
            </a:pPr>
            <a:r>
              <a:rPr lang="en-US" dirty="0"/>
              <a:t>Company and competitor strengths and weaknesses are collected in conjunction with opportunities and threats in a classic SWOT analysis; all four factors can inform a firm’s targeting and positioning efforts </a:t>
            </a:r>
          </a:p>
          <a:p>
            <a:pPr marL="171450" indent="-171450">
              <a:buFont typeface="Arial" panose="020B0604020202020204" pitchFamily="34" charset="0"/>
              <a:buChar char="•"/>
            </a:pPr>
            <a:r>
              <a:rPr lang="en-US" dirty="0"/>
              <a:t>A customer-centric approach to managing customer heterogeneity is more continuous and ongoing. This approach implies a company-wide philosophy that places customers’ needs at the center of an organization’s strategic process and uses the related insights to make decisions. The customer-centric approach promotes internal alignment; an STP approach promotes external alignment. Firms with customer-centric organizations develop richer customer knowledge and greater commitment to each targeted customer segment</a:t>
            </a:r>
          </a:p>
          <a:p>
            <a:endParaRPr lang="en-US" dirty="0"/>
          </a:p>
        </p:txBody>
      </p:sp>
      <p:sp>
        <p:nvSpPr>
          <p:cNvPr id="4" name="Slide Number Placeholder 3"/>
          <p:cNvSpPr>
            <a:spLocks noGrp="1"/>
          </p:cNvSpPr>
          <p:nvPr>
            <p:ph type="sldNum" sz="quarter" idx="10"/>
          </p:nvPr>
        </p:nvSpPr>
        <p:spPr/>
        <p:txBody>
          <a:bodyPr/>
          <a:lstStyle/>
          <a:p>
            <a:fld id="{99481517-11CD-1043-936A-823C17956EDF}" type="slidenum">
              <a:rPr lang="en-US" smtClean="0"/>
              <a:t>61</a:t>
            </a:fld>
            <a:endParaRPr lang="en-US"/>
          </a:p>
        </p:txBody>
      </p:sp>
    </p:spTree>
    <p:extLst>
      <p:ext uri="{BB962C8B-B14F-4D97-AF65-F5344CB8AC3E}">
        <p14:creationId xmlns:p14="http://schemas.microsoft.com/office/powerpoint/2010/main" val="7385469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Factor analysis groups similar questions (purchase attributes) together to avoid biasing further analyses; cluster analysis groups similar customers together into segments; and classification analysis used discriminate models to predict segment membership using only demographic variables </a:t>
            </a:r>
          </a:p>
          <a:p>
            <a:pPr marL="171450" indent="-171450">
              <a:buFont typeface="Arial" panose="020B0604020202020204" pitchFamily="34" charset="0"/>
              <a:buChar char="•"/>
            </a:pPr>
            <a:r>
              <a:rPr lang="en-US" dirty="0"/>
              <a:t>There are three key inputs and three key outputs of the framework for managing customer heterogeneity. The three inputs reflect the 3Cs of a situation analysis: customers (needs and desires), company, and competitors (strengths and weaknesses). The outputs are industry segmentation, target segments, and a positioning statement</a:t>
            </a:r>
          </a:p>
          <a:p>
            <a:endParaRPr lang="en-US" dirty="0"/>
          </a:p>
        </p:txBody>
      </p:sp>
      <p:sp>
        <p:nvSpPr>
          <p:cNvPr id="4" name="Slide Number Placeholder 3"/>
          <p:cNvSpPr>
            <a:spLocks noGrp="1"/>
          </p:cNvSpPr>
          <p:nvPr>
            <p:ph type="sldNum" sz="quarter" idx="10"/>
          </p:nvPr>
        </p:nvSpPr>
        <p:spPr/>
        <p:txBody>
          <a:bodyPr/>
          <a:lstStyle/>
          <a:p>
            <a:fld id="{99481517-11CD-1043-936A-823C17956EDF}" type="slidenum">
              <a:rPr lang="en-US" smtClean="0"/>
              <a:t>62</a:t>
            </a:fld>
            <a:endParaRPr lang="en-US"/>
          </a:p>
        </p:txBody>
      </p:sp>
    </p:spTree>
    <p:extLst>
      <p:ext uri="{BB962C8B-B14F-4D97-AF65-F5344CB8AC3E}">
        <p14:creationId xmlns:p14="http://schemas.microsoft.com/office/powerpoint/2010/main" val="36516067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comment to each that is funny?</a:t>
            </a:r>
          </a:p>
        </p:txBody>
      </p:sp>
      <p:sp>
        <p:nvSpPr>
          <p:cNvPr id="4" name="Slide Number Placeholder 3"/>
          <p:cNvSpPr>
            <a:spLocks noGrp="1"/>
          </p:cNvSpPr>
          <p:nvPr>
            <p:ph type="sldNum" sz="quarter" idx="10"/>
          </p:nvPr>
        </p:nvSpPr>
        <p:spPr/>
        <p:txBody>
          <a:bodyPr/>
          <a:lstStyle/>
          <a:p>
            <a:fld id="{74096F41-E68B-47CB-A34B-EA0050A36D79}" type="slidenum">
              <a:rPr lang="en-US" smtClean="0"/>
              <a:t>64</a:t>
            </a:fld>
            <a:endParaRPr lang="en-US"/>
          </a:p>
        </p:txBody>
      </p:sp>
    </p:spTree>
    <p:extLst>
      <p:ext uri="{BB962C8B-B14F-4D97-AF65-F5344CB8AC3E}">
        <p14:creationId xmlns:p14="http://schemas.microsoft.com/office/powerpoint/2010/main" val="12278854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481517-11CD-1043-936A-823C17956EDF}" type="slidenum">
              <a:rPr lang="en-US" smtClean="0"/>
              <a:t>65</a:t>
            </a:fld>
            <a:endParaRPr lang="en-US"/>
          </a:p>
        </p:txBody>
      </p:sp>
    </p:spTree>
    <p:extLst>
      <p:ext uri="{BB962C8B-B14F-4D97-AF65-F5344CB8AC3E}">
        <p14:creationId xmlns:p14="http://schemas.microsoft.com/office/powerpoint/2010/main" val="1361710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481517-11CD-1043-936A-823C17956EDF}" type="slidenum">
              <a:rPr lang="en-US" smtClean="0"/>
              <a:t>69</a:t>
            </a:fld>
            <a:endParaRPr lang="en-US"/>
          </a:p>
        </p:txBody>
      </p:sp>
    </p:spTree>
    <p:extLst>
      <p:ext uri="{BB962C8B-B14F-4D97-AF65-F5344CB8AC3E}">
        <p14:creationId xmlns:p14="http://schemas.microsoft.com/office/powerpoint/2010/main" val="856664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Gender</a:t>
            </a:r>
            <a:r>
              <a:rPr lang="en-US" baseline="0" dirty="0"/>
              <a:t> (1=m; 2=f). Salary (2-3=$25-75k; 3-4=$50-$100k; 5-6=$100k-$150k)</a:t>
            </a:r>
            <a:endParaRPr lang="en-US" dirty="0"/>
          </a:p>
        </p:txBody>
      </p:sp>
      <p:sp>
        <p:nvSpPr>
          <p:cNvPr id="4" name="Slide Number Placeholder 3"/>
          <p:cNvSpPr>
            <a:spLocks noGrp="1"/>
          </p:cNvSpPr>
          <p:nvPr>
            <p:ph type="sldNum" sz="quarter" idx="10"/>
          </p:nvPr>
        </p:nvSpPr>
        <p:spPr/>
        <p:txBody>
          <a:bodyPr/>
          <a:lstStyle/>
          <a:p>
            <a:fld id="{A86145FB-0E85-4D16-9200-0AE1B3744599}" type="slidenum">
              <a:rPr lang="en-US" smtClean="0"/>
              <a:pPr/>
              <a:t>71</a:t>
            </a:fld>
            <a:endParaRPr lang="en-US"/>
          </a:p>
        </p:txBody>
      </p:sp>
    </p:spTree>
    <p:extLst>
      <p:ext uri="{BB962C8B-B14F-4D97-AF65-F5344CB8AC3E}">
        <p14:creationId xmlns:p14="http://schemas.microsoft.com/office/powerpoint/2010/main" val="20149253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First</a:t>
            </a:r>
            <a:r>
              <a:rPr lang="en-US" baseline="0" dirty="0"/>
              <a:t> we figure out what market we should be in. </a:t>
            </a:r>
            <a:endParaRPr lang="en-US" dirty="0"/>
          </a:p>
        </p:txBody>
      </p:sp>
      <p:sp>
        <p:nvSpPr>
          <p:cNvPr id="4" name="Slide Number Placeholder 3"/>
          <p:cNvSpPr>
            <a:spLocks noGrp="1"/>
          </p:cNvSpPr>
          <p:nvPr>
            <p:ph type="sldNum" sz="quarter" idx="10"/>
          </p:nvPr>
        </p:nvSpPr>
        <p:spPr/>
        <p:txBody>
          <a:bodyPr/>
          <a:lstStyle/>
          <a:p>
            <a:fld id="{A86145FB-0E85-4D16-9200-0AE1B3744599}" type="slidenum">
              <a:rPr lang="en-US" smtClean="0"/>
              <a:pPr/>
              <a:t>72</a:t>
            </a:fld>
            <a:endParaRPr lang="en-US"/>
          </a:p>
        </p:txBody>
      </p:sp>
    </p:spTree>
    <p:extLst>
      <p:ext uri="{BB962C8B-B14F-4D97-AF65-F5344CB8AC3E}">
        <p14:creationId xmlns:p14="http://schemas.microsoft.com/office/powerpoint/2010/main" val="1799514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481517-11CD-1043-936A-823C17956EDF}" type="slidenum">
              <a:rPr lang="en-US" smtClean="0"/>
              <a:t>7</a:t>
            </a:fld>
            <a:endParaRPr lang="en-US"/>
          </a:p>
        </p:txBody>
      </p:sp>
    </p:spTree>
    <p:extLst>
      <p:ext uri="{BB962C8B-B14F-4D97-AF65-F5344CB8AC3E}">
        <p14:creationId xmlns:p14="http://schemas.microsoft.com/office/powerpoint/2010/main" val="2139347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6145FB-0E85-4D16-9200-0AE1B3744599}" type="slidenum">
              <a:rPr lang="en-US" smtClean="0"/>
              <a:pPr/>
              <a:t>73</a:t>
            </a:fld>
            <a:endParaRPr lang="en-US"/>
          </a:p>
        </p:txBody>
      </p:sp>
    </p:spTree>
    <p:extLst>
      <p:ext uri="{BB962C8B-B14F-4D97-AF65-F5344CB8AC3E}">
        <p14:creationId xmlns:p14="http://schemas.microsoft.com/office/powerpoint/2010/main" val="3057055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Managing Customer Heterogeneity at DentMax</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Problem Background</a:t>
            </a:r>
          </a:p>
          <a:p>
            <a:r>
              <a:rPr lang="en-US" sz="1200" b="0" i="0" u="none" strike="noStrike" kern="1200" baseline="0" dirty="0">
                <a:solidFill>
                  <a:schemeClr val="tx1"/>
                </a:solidFill>
                <a:latin typeface="+mn-lt"/>
                <a:ea typeface="+mn-ea"/>
                <a:cs typeface="+mn-cs"/>
              </a:rPr>
              <a:t>Orthodontists rely on dental imaging technology to obtain dental radiographs, which help evaluate oral diseases in patients. In the last two decades, dentists appear to increasingly rely on digital- (rather than analog-) based intraoral sensors for dental diagnosis. Digital sensors have many advantages compared to their analog counterparts, which medical journals summarize as “the ability to view images on the screen, computerized archiving of images, ability to enhance acquired images, reduced exposure to radiation, and rapid acquisition of images without the need for chemical processing.” As a result, the global market for digital X-ray equipment was almost $2.12 </a:t>
            </a:r>
            <a:r>
              <a:rPr lang="en-US" sz="1200" b="0" i="0" u="none" strike="noStrike" kern="1200" baseline="0" dirty="0" err="1">
                <a:solidFill>
                  <a:schemeClr val="tx1"/>
                </a:solidFill>
                <a:latin typeface="+mn-lt"/>
                <a:ea typeface="+mn-ea"/>
                <a:cs typeface="+mn-cs"/>
              </a:rPr>
              <a:t>bn</a:t>
            </a:r>
            <a:r>
              <a:rPr lang="en-US" sz="1200" b="0" i="0" u="none" strike="noStrike" kern="1200" baseline="0" dirty="0">
                <a:solidFill>
                  <a:schemeClr val="tx1"/>
                </a:solidFill>
                <a:latin typeface="+mn-lt"/>
                <a:ea typeface="+mn-ea"/>
                <a:cs typeface="+mn-cs"/>
              </a:rPr>
              <a:t> in 2012 and set to reach $2.44 </a:t>
            </a:r>
            <a:r>
              <a:rPr lang="en-US" sz="1200" b="0" i="0" u="none" strike="noStrike" kern="1200" baseline="0" dirty="0" err="1">
                <a:solidFill>
                  <a:schemeClr val="tx1"/>
                </a:solidFill>
                <a:latin typeface="+mn-lt"/>
                <a:ea typeface="+mn-ea"/>
                <a:cs typeface="+mn-cs"/>
              </a:rPr>
              <a:t>bn</a:t>
            </a:r>
            <a:r>
              <a:rPr lang="en-US" sz="1200" b="0" i="0" u="none" strike="noStrike" kern="1200" baseline="0" dirty="0">
                <a:solidFill>
                  <a:schemeClr val="tx1"/>
                </a:solidFill>
                <a:latin typeface="+mn-lt"/>
                <a:ea typeface="+mn-ea"/>
                <a:cs typeface="+mn-cs"/>
              </a:rPr>
              <a:t> by 2017, where 66% of the current sales for the category comes from US. Part of the reason for the lion’s share of the sales coming from the US is that most educational conventions for dentists (where dentists are informed about how to use digital X-ray imaging) are held in the US, and peer influence among dentists gradually increased the popularity of the products.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four key qualities of a good intraoral digital X-ray sensor include:</a:t>
            </a:r>
          </a:p>
          <a:p>
            <a:r>
              <a:rPr lang="en-US" sz="1200" b="0" i="0" u="none" strike="noStrike" kern="1200" baseline="0" dirty="0">
                <a:solidFill>
                  <a:schemeClr val="tx1"/>
                </a:solidFill>
                <a:latin typeface="+mn-lt"/>
                <a:ea typeface="+mn-ea"/>
                <a:cs typeface="+mn-cs"/>
              </a:rPr>
              <a:t>-Image quality: the ability to provide bold, crisp and clear images</a:t>
            </a:r>
          </a:p>
          <a:p>
            <a:r>
              <a:rPr lang="en-US" sz="1200" b="0" i="0" u="none" strike="noStrike" kern="1200" baseline="0" dirty="0">
                <a:solidFill>
                  <a:schemeClr val="tx1"/>
                </a:solidFill>
                <a:latin typeface="+mn-lt"/>
                <a:ea typeface="+mn-ea"/>
                <a:cs typeface="+mn-cs"/>
              </a:rPr>
              <a:t>-Diagnostic flexibility: the ability to reach every area of the oral cavity</a:t>
            </a:r>
          </a:p>
          <a:p>
            <a:r>
              <a:rPr lang="en-US" sz="1200" b="0" i="0" u="none" strike="noStrike" kern="1200" baseline="0" dirty="0">
                <a:solidFill>
                  <a:schemeClr val="tx1"/>
                </a:solidFill>
                <a:latin typeface="+mn-lt"/>
                <a:ea typeface="+mn-ea"/>
                <a:cs typeface="+mn-cs"/>
              </a:rPr>
              <a:t>-Software integration: the ability to send the images to an easy-to-use graphic interface that can be shared with the patient</a:t>
            </a:r>
          </a:p>
          <a:p>
            <a:r>
              <a:rPr lang="en-US" sz="1200" b="0" i="0" u="none" strike="noStrike" kern="1200" baseline="0" dirty="0">
                <a:solidFill>
                  <a:schemeClr val="tx1"/>
                </a:solidFill>
                <a:latin typeface="+mn-lt"/>
                <a:ea typeface="+mn-ea"/>
                <a:cs typeface="+mn-cs"/>
              </a:rPr>
              <a:t>-Technical support: the ability of the firm to clarify usage-related questions about intraoral radiography.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Founded in 1973, DentMax is a major player in the market for digital dental X-ray sensors. In 2004, DentMax was considered the unparalleled leader in the category, with a market share of 32%. </a:t>
            </a:r>
            <a:r>
              <a:rPr lang="en-US" sz="1200" b="0" i="0" u="none" strike="noStrike" kern="1200" baseline="0" dirty="0" err="1">
                <a:solidFill>
                  <a:schemeClr val="tx1"/>
                </a:solidFill>
                <a:latin typeface="+mn-lt"/>
                <a:ea typeface="+mn-ea"/>
                <a:cs typeface="+mn-cs"/>
              </a:rPr>
              <a:t>DentMax’s</a:t>
            </a:r>
            <a:r>
              <a:rPr lang="en-US" sz="1200" b="0" i="0" u="none" strike="noStrike" kern="1200" baseline="0" dirty="0">
                <a:solidFill>
                  <a:schemeClr val="tx1"/>
                </a:solidFill>
                <a:latin typeface="+mn-lt"/>
                <a:ea typeface="+mn-ea"/>
                <a:cs typeface="+mn-cs"/>
              </a:rPr>
              <a:t> dominance in the market arose because its products were widely considered to be of the highest quality. </a:t>
            </a:r>
            <a:r>
              <a:rPr lang="en-US" sz="1200" b="0" i="0" u="none" strike="noStrike" kern="1200" baseline="0" dirty="0" err="1">
                <a:solidFill>
                  <a:schemeClr val="tx1"/>
                </a:solidFill>
                <a:latin typeface="+mn-lt"/>
                <a:ea typeface="+mn-ea"/>
                <a:cs typeface="+mn-cs"/>
              </a:rPr>
              <a:t>DentMax’s</a:t>
            </a:r>
            <a:r>
              <a:rPr lang="en-US" sz="1200" b="0" i="0" u="none" strike="noStrike" kern="1200" baseline="0" dirty="0">
                <a:solidFill>
                  <a:schemeClr val="tx1"/>
                </a:solidFill>
                <a:latin typeface="+mn-lt"/>
                <a:ea typeface="+mn-ea"/>
                <a:cs typeface="+mn-cs"/>
              </a:rPr>
              <a:t> two key rivals are </a:t>
            </a:r>
            <a:r>
              <a:rPr lang="en-US" sz="1200" b="0" i="0" u="none" strike="noStrike" kern="1200" baseline="0" dirty="0" err="1">
                <a:solidFill>
                  <a:schemeClr val="tx1"/>
                </a:solidFill>
                <a:latin typeface="+mn-lt"/>
                <a:ea typeface="+mn-ea"/>
                <a:cs typeface="+mn-cs"/>
              </a:rPr>
              <a:t>DentMed</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OxyMax</a:t>
            </a:r>
            <a:r>
              <a:rPr lang="en-US" sz="1200" b="0" i="0" u="none" strike="noStrike" kern="1200" baseline="0" dirty="0">
                <a:solidFill>
                  <a:schemeClr val="tx1"/>
                </a:solidFill>
                <a:latin typeface="+mn-lt"/>
                <a:ea typeface="+mn-ea"/>
                <a:cs typeface="+mn-cs"/>
              </a:rPr>
              <a:t>, who claim that their X-ray sensors have high image quality and diagnostic flexibility, but have not been able to match DentMax yet. Indeed, as third-party rankings summarize in Table 1, DentMax is ranked first in image quality and diagnostic flexibility. </a:t>
            </a:r>
            <a:r>
              <a:rPr lang="en-US" sz="1200" b="0" i="0" u="none" strike="noStrike" kern="1200" baseline="0" dirty="0" err="1">
                <a:solidFill>
                  <a:schemeClr val="tx1"/>
                </a:solidFill>
                <a:latin typeface="+mn-lt"/>
                <a:ea typeface="+mn-ea"/>
                <a:cs typeface="+mn-cs"/>
              </a:rPr>
              <a:t>DentMed</a:t>
            </a:r>
            <a:r>
              <a:rPr lang="en-US" sz="1200" b="0" i="0" u="none" strike="noStrike" kern="1200" baseline="0" dirty="0">
                <a:solidFill>
                  <a:schemeClr val="tx1"/>
                </a:solidFill>
                <a:latin typeface="+mn-lt"/>
                <a:ea typeface="+mn-ea"/>
                <a:cs typeface="+mn-cs"/>
              </a:rPr>
              <a:t> is considered a medium to high-quality firm in image quality but not diagnostic flexibility, while </a:t>
            </a:r>
            <a:r>
              <a:rPr lang="en-US" sz="1200" b="0" i="0" u="none" strike="noStrike" kern="1200" baseline="0" dirty="0" err="1">
                <a:solidFill>
                  <a:schemeClr val="tx1"/>
                </a:solidFill>
                <a:latin typeface="+mn-lt"/>
                <a:ea typeface="+mn-ea"/>
                <a:cs typeface="+mn-cs"/>
              </a:rPr>
              <a:t>OxyMax</a:t>
            </a:r>
            <a:r>
              <a:rPr lang="en-US" sz="1200" b="0" i="0" u="none" strike="noStrike" kern="1200" baseline="0" dirty="0">
                <a:solidFill>
                  <a:schemeClr val="tx1"/>
                </a:solidFill>
                <a:latin typeface="+mn-lt"/>
                <a:ea typeface="+mn-ea"/>
                <a:cs typeface="+mn-cs"/>
              </a:rPr>
              <a:t> is considered a medium to high-quality firm in diagnostic flexibility but not image quality. Consequently, DentMax had positioned itself as the premier-quality firm, and did not worry about lower price and lower quality competitors. As Table 1 shows, dentists did not rate DentMax as being price competitive However, in 2014, DentMax was convinced that it needed to revisit its marketing fundamentals.</a:t>
            </a:r>
          </a:p>
          <a:p>
            <a:r>
              <a:rPr lang="en-US" sz="1200" b="0" i="0" u="none" strike="noStrike" kern="1200" baseline="0" dirty="0">
                <a:solidFill>
                  <a:schemeClr val="tx1"/>
                </a:solidFill>
                <a:latin typeface="+mn-lt"/>
                <a:ea typeface="+mn-ea"/>
                <a:cs typeface="+mn-cs"/>
              </a:rPr>
              <a:t>Several trends prompted anxiety within the management ranks. First, perusing through the market share figures over the previous decade (see Figure 1), it realized that it had lost nearly 10% of its market share. The 10% loss in market share appeared to be a gain for its two key competitors (who gained about 5%), but also a gain for a multitude of small lower price players in the market (who gained about 5%). Second, it was worried about the smaller players’ growth since these competitors mainly offered lower quality, smaller lifetime products, aimed at capturing the “volume” business in the market. Third, it was bemused by the fact that its market share had declined alarmingly over the previous decade even though it was always rated as the highest quality player. Did this mean that DentMax was missing out on providing some other product needs that customers were receiving from competitors? Or that not all the customers in the market wanted high image quality and diagnostic flexibility? DentMax was not quite sure.</a:t>
            </a:r>
          </a:p>
          <a:p>
            <a:r>
              <a:rPr lang="en-US" sz="1200" b="0" i="0" u="none" strike="noStrike" kern="1200" baseline="0" dirty="0">
                <a:solidFill>
                  <a:schemeClr val="tx1"/>
                </a:solidFill>
                <a:latin typeface="+mn-lt"/>
                <a:ea typeface="+mn-ea"/>
                <a:cs typeface="+mn-cs"/>
              </a:rPr>
              <a:t>As DentMax pondered through its current issue, it was clear it needed a systematic approach to revisit the current state of the industry, its customers, and its competitors, given the changes in the past decade.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Problem Statement</a:t>
            </a:r>
          </a:p>
          <a:p>
            <a:r>
              <a:rPr lang="en-US" sz="1200" b="0" i="0" u="none" strike="noStrike" kern="1200" baseline="0" dirty="0" err="1">
                <a:solidFill>
                  <a:schemeClr val="tx1"/>
                </a:solidFill>
                <a:latin typeface="+mn-lt"/>
                <a:ea typeface="+mn-ea"/>
                <a:cs typeface="+mn-cs"/>
              </a:rPr>
              <a:t>DentMax’s</a:t>
            </a:r>
            <a:r>
              <a:rPr lang="en-US" sz="1200" b="0" i="0" u="none" strike="noStrike" kern="1200" baseline="0" dirty="0">
                <a:solidFill>
                  <a:schemeClr val="tx1"/>
                </a:solidFill>
                <a:latin typeface="+mn-lt"/>
                <a:ea typeface="+mn-ea"/>
                <a:cs typeface="+mn-cs"/>
              </a:rPr>
              <a:t> problem appears to fit the first fundamental marketing problem that all firms face while formulating marketing strategy, that is, multiple factors were working together in multifaceted ways to make all dentists differ in the market. So DentMax had to step back to understand how the needs, desires, and preferences across dentists differed in the entire industry. Consequently, it needed to select attractive segment(s) in which it could build a strong position, and develop and execute a positioning strategy that aligns all marketing activities to move the offering such that it could match dentists’ preferences. Thus, DentMax launched a strategic initiative aimed at answering the following questions:</a:t>
            </a:r>
          </a:p>
          <a:p>
            <a:r>
              <a:rPr lang="en-US" sz="1200" b="0" i="0" u="none" strike="noStrike" kern="1200" baseline="0" dirty="0">
                <a:solidFill>
                  <a:schemeClr val="tx1"/>
                </a:solidFill>
                <a:latin typeface="+mn-lt"/>
                <a:ea typeface="+mn-ea"/>
                <a:cs typeface="+mn-cs"/>
              </a:rPr>
              <a:t>-How to effectively segment the market for dental X-ray intraoral sensors, based on the differing needs of dentists?</a:t>
            </a:r>
          </a:p>
          <a:p>
            <a:r>
              <a:rPr lang="en-US" sz="1200" b="0" i="0" u="none" strike="noStrike" kern="1200" baseline="0" dirty="0">
                <a:solidFill>
                  <a:schemeClr val="tx1"/>
                </a:solidFill>
                <a:latin typeface="+mn-lt"/>
                <a:ea typeface="+mn-ea"/>
                <a:cs typeface="+mn-cs"/>
              </a:rPr>
              <a:t>-What segment(s) of the market are we drawing our customers from? How can we position ourselves even more strongly in these segments?</a:t>
            </a:r>
          </a:p>
          <a:p>
            <a:r>
              <a:rPr lang="en-US" sz="1200" b="0" i="0" u="none" strike="noStrike" kern="1200" baseline="0" dirty="0">
                <a:solidFill>
                  <a:schemeClr val="tx1"/>
                </a:solidFill>
                <a:latin typeface="+mn-lt"/>
                <a:ea typeface="+mn-ea"/>
                <a:cs typeface="+mn-cs"/>
              </a:rPr>
              <a:t>-Given the needs that we can (and cannot) fulfill, are there segments we could be going after? How do we position ourselves to compete strongly in these new segments?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2015, DentMax decided to employ a segmentation and targeting project to answer the questions above, and manage customer heterogeneity. Through segmentation, it sought to determine the key purchase attributes, that is, the needs and desires that a potential dentist evaluates when making a purchase decision. Moreover, it sought to identify heterogeneity in the needs and desires in the population of dentist. Thus, it realized that it is important to focus not primarily on existing customers but rather on all potential customers of this product. Thus, it wanted to learn about heterogeneity in the entire market for dental X-ray intraoral sensors, not just its customers. The challenge therefore was in how it was going to build a database that represented the entire market.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Data</a:t>
            </a:r>
          </a:p>
          <a:p>
            <a:r>
              <a:rPr lang="en-US" sz="1200" b="0" i="0" u="none" strike="noStrike" kern="1200" baseline="0" dirty="0">
                <a:solidFill>
                  <a:schemeClr val="tx1"/>
                </a:solidFill>
                <a:latin typeface="+mn-lt"/>
                <a:ea typeface="+mn-ea"/>
                <a:cs typeface="+mn-cs"/>
              </a:rPr>
              <a:t>Interestingly for DentMax, the trade show DENTEXPO-2015 was scheduled three months later, in Chicago. DENTEXPO has historically been the premier annual marketing event for dentists, and firms serving the dental industry. Since 1982 DENTEXPO has been organized by the American Dental Association (ADA), with the aim of educating dentists about a variety of issues related to their professional development (including the best products in the market, the latest breakthrough techniques), while serving as an opportunity for dentists to engage in professional networking.</a:t>
            </a:r>
          </a:p>
          <a:p>
            <a:r>
              <a:rPr lang="en-US" sz="1200" b="0" i="0" u="none" strike="noStrike" kern="1200" baseline="0" dirty="0">
                <a:solidFill>
                  <a:schemeClr val="tx1"/>
                </a:solidFill>
                <a:latin typeface="+mn-lt"/>
                <a:ea typeface="+mn-ea"/>
                <a:cs typeface="+mn-cs"/>
              </a:rPr>
              <a:t>Surveys in the past revealed that dentists primarily visited DENTEXPO to learn about new products, network with other dentists, improve their knowledge about state-of-the-art dental procedures, and meet exhibitors with whom they shared a good business relationship. DENTEXPO has also been the marquee event for firms operating in the dental industry, to demonstrate their new products, build corporate image, train dentists, gather competitive information, and boost employee morale. DentMax collected data from three different sources to enable segmentation.</a:t>
            </a:r>
          </a:p>
          <a:p>
            <a:r>
              <a:rPr lang="en-US" sz="1200" b="0" i="0" u="none" strike="noStrike" kern="1200" baseline="0" dirty="0">
                <a:solidFill>
                  <a:schemeClr val="tx1"/>
                </a:solidFill>
                <a:latin typeface="+mn-lt"/>
                <a:ea typeface="+mn-ea"/>
                <a:cs typeface="+mn-cs"/>
              </a:rPr>
              <a:t>First, it obtained data from the trade show organizer, DENTEXPO. Using RFID technology, DENTEXPO could track the whereabouts of each of the visiting dentists whenever they were in the exhibition hall. This tracking technology could therefore let exhibitors know the total amount of time each visitor spent at their booth, as well as a rival’s booth. DENTEXPO believed that this data would be useful to exhibitors to better understand who visited their booth, and how long visitors spent at their booth. This would also help exhibitors devise strategies to maximize the time visitors spent at the booth, and thereby stay more engaged with the exhibitor. DentMax was aware that </a:t>
            </a:r>
            <a:r>
              <a:rPr lang="en-US" sz="1200" b="0" i="0" u="none" strike="noStrike" kern="1200" baseline="0" dirty="0" err="1">
                <a:solidFill>
                  <a:schemeClr val="tx1"/>
                </a:solidFill>
                <a:latin typeface="+mn-lt"/>
                <a:ea typeface="+mn-ea"/>
                <a:cs typeface="+mn-cs"/>
              </a:rPr>
              <a:t>DentMed</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OxyMed</a:t>
            </a:r>
            <a:r>
              <a:rPr lang="en-US" sz="1200" b="0" i="0" u="none" strike="noStrike" kern="1200" baseline="0" dirty="0">
                <a:solidFill>
                  <a:schemeClr val="tx1"/>
                </a:solidFill>
                <a:latin typeface="+mn-lt"/>
                <a:ea typeface="+mn-ea"/>
                <a:cs typeface="+mn-cs"/>
              </a:rPr>
              <a:t> would also be exhibiting their X-ray imaging products this year, as they always did. Since 35% of the dentists in the city visited DENTEXPO for at least one day of the three-day event, and Chicago was representative of the average market for </a:t>
            </a:r>
            <a:r>
              <a:rPr lang="en-US" sz="1200" b="0" i="0" u="none" strike="noStrike" kern="1200" baseline="0" dirty="0" err="1">
                <a:solidFill>
                  <a:schemeClr val="tx1"/>
                </a:solidFill>
                <a:latin typeface="+mn-lt"/>
                <a:ea typeface="+mn-ea"/>
                <a:cs typeface="+mn-cs"/>
              </a:rPr>
              <a:t>DentMax’s</a:t>
            </a:r>
            <a:r>
              <a:rPr lang="en-US" sz="1200" b="0" i="0" u="none" strike="noStrike" kern="1200" baseline="0" dirty="0">
                <a:solidFill>
                  <a:schemeClr val="tx1"/>
                </a:solidFill>
                <a:latin typeface="+mn-lt"/>
                <a:ea typeface="+mn-ea"/>
                <a:cs typeface="+mn-cs"/>
              </a:rPr>
              <a:t> products, DentMax wished to capitalize on the opportunity offered by DENTEXPO to obtain a snapshot of the entire market. From the RFID-enabled technology, DentMax obtained the following variables for each of the show </a:t>
            </a:r>
            <a:r>
              <a:rPr lang="nl-NL" sz="1200" b="0" i="0" u="none" strike="noStrike" kern="1200" baseline="0" dirty="0" err="1">
                <a:solidFill>
                  <a:schemeClr val="tx1"/>
                </a:solidFill>
                <a:latin typeface="+mn-lt"/>
                <a:ea typeface="+mn-ea"/>
                <a:cs typeface="+mn-cs"/>
              </a:rPr>
              <a:t>attendees</a:t>
            </a:r>
            <a:r>
              <a:rPr lang="nl-NL" sz="1200" b="0" i="0" u="none" strike="noStrike" kern="1200" baseline="0" dirty="0">
                <a:solidFill>
                  <a:schemeClr val="tx1"/>
                </a:solidFill>
                <a:latin typeface="+mn-lt"/>
                <a:ea typeface="+mn-ea"/>
                <a:cs typeface="+mn-cs"/>
              </a:rPr>
              <a:t> (n = 2,300):</a:t>
            </a:r>
          </a:p>
          <a:p>
            <a:r>
              <a:rPr lang="nl-NL" sz="1200" b="0" i="0" u="none" strike="noStrike" kern="1200" baseline="0" dirty="0">
                <a:solidFill>
                  <a:schemeClr val="tx1"/>
                </a:solidFill>
                <a:latin typeface="+mn-lt"/>
                <a:ea typeface="+mn-ea"/>
                <a:cs typeface="+mn-cs"/>
              </a:rPr>
              <a:t>Time </a:t>
            </a:r>
            <a:r>
              <a:rPr lang="nl-NL" sz="1200" b="0" i="0" u="none" strike="noStrike" kern="1200" baseline="0" dirty="0" err="1">
                <a:solidFill>
                  <a:schemeClr val="tx1"/>
                </a:solidFill>
                <a:latin typeface="+mn-lt"/>
                <a:ea typeface="+mn-ea"/>
                <a:cs typeface="+mn-cs"/>
              </a:rPr>
              <a:t>Spent</a:t>
            </a:r>
            <a:r>
              <a:rPr lang="nl-NL" sz="1200" b="0" i="0" u="none" strike="noStrike" kern="1200" baseline="0" dirty="0">
                <a:solidFill>
                  <a:schemeClr val="tx1"/>
                </a:solidFill>
                <a:latin typeface="+mn-lt"/>
                <a:ea typeface="+mn-ea"/>
                <a:cs typeface="+mn-cs"/>
              </a:rPr>
              <a:t> at </a:t>
            </a:r>
            <a:r>
              <a:rPr lang="nl-NL" sz="1200" b="0" i="0" u="none" strike="noStrike" kern="1200" baseline="0" dirty="0" err="1">
                <a:solidFill>
                  <a:schemeClr val="tx1"/>
                </a:solidFill>
                <a:latin typeface="+mn-lt"/>
                <a:ea typeface="+mn-ea"/>
                <a:cs typeface="+mn-cs"/>
              </a:rPr>
              <a:t>DentMax</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Booth</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captured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by</a:t>
            </a:r>
            <a:r>
              <a:rPr lang="nl-NL" sz="1200" b="0" i="0" u="none" strike="noStrike" kern="1200" baseline="0" dirty="0">
                <a:solidFill>
                  <a:schemeClr val="tx1"/>
                </a:solidFill>
                <a:latin typeface="+mn-lt"/>
                <a:ea typeface="+mn-ea"/>
                <a:cs typeface="+mn-cs"/>
              </a:rPr>
              <a:t> the minutes </a:t>
            </a:r>
            <a:r>
              <a:rPr lang="nl-NL" sz="1200" b="0" i="0" u="none" strike="noStrike" kern="1200" baseline="0" dirty="0" err="1">
                <a:solidFill>
                  <a:schemeClr val="tx1"/>
                </a:solidFill>
                <a:latin typeface="+mn-lt"/>
                <a:ea typeface="+mn-ea"/>
                <a:cs typeface="+mn-cs"/>
              </a:rPr>
              <a:t>spent</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by</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each</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attendee</a:t>
            </a:r>
            <a:r>
              <a:rPr lang="nl-NL" sz="1200" b="0" i="0" u="none" strike="noStrike" kern="1200" baseline="0" dirty="0">
                <a:solidFill>
                  <a:schemeClr val="tx1"/>
                </a:solidFill>
                <a:latin typeface="+mn-lt"/>
                <a:ea typeface="+mn-ea"/>
                <a:cs typeface="+mn-cs"/>
              </a:rPr>
              <a:t> at the </a:t>
            </a:r>
            <a:r>
              <a:rPr lang="nl-NL" sz="1200" b="0" i="0" u="none" strike="noStrike" kern="1200" baseline="0" dirty="0" err="1">
                <a:solidFill>
                  <a:schemeClr val="tx1"/>
                </a:solidFill>
                <a:latin typeface="+mn-lt"/>
                <a:ea typeface="+mn-ea"/>
                <a:cs typeface="+mn-cs"/>
              </a:rPr>
              <a:t>DentMax</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Booth</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Time </a:t>
            </a:r>
            <a:r>
              <a:rPr lang="nl-NL" sz="1200" b="0" i="0" u="none" strike="noStrike" kern="1200" baseline="0" dirty="0" err="1">
                <a:solidFill>
                  <a:schemeClr val="tx1"/>
                </a:solidFill>
                <a:latin typeface="+mn-lt"/>
                <a:ea typeface="+mn-ea"/>
                <a:cs typeface="+mn-cs"/>
              </a:rPr>
              <a:t>Spent</a:t>
            </a:r>
            <a:r>
              <a:rPr lang="nl-NL" sz="1200" b="0" i="0" u="none" strike="noStrike" kern="1200" baseline="0" dirty="0">
                <a:solidFill>
                  <a:schemeClr val="tx1"/>
                </a:solidFill>
                <a:latin typeface="+mn-lt"/>
                <a:ea typeface="+mn-ea"/>
                <a:cs typeface="+mn-cs"/>
              </a:rPr>
              <a:t> at </a:t>
            </a:r>
            <a:r>
              <a:rPr lang="nl-NL" sz="1200" b="0" i="0" u="none" strike="noStrike" kern="1200" baseline="0" dirty="0" err="1">
                <a:solidFill>
                  <a:schemeClr val="tx1"/>
                </a:solidFill>
                <a:latin typeface="+mn-lt"/>
                <a:ea typeface="+mn-ea"/>
                <a:cs typeface="+mn-cs"/>
              </a:rPr>
              <a:t>DentMed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Booth</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captured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by</a:t>
            </a:r>
            <a:r>
              <a:rPr lang="nl-NL" sz="1200" b="0" i="0" u="none" strike="noStrike" kern="1200" baseline="0" dirty="0">
                <a:solidFill>
                  <a:schemeClr val="tx1"/>
                </a:solidFill>
                <a:latin typeface="+mn-lt"/>
                <a:ea typeface="+mn-ea"/>
                <a:cs typeface="+mn-cs"/>
              </a:rPr>
              <a:t> the minutes </a:t>
            </a:r>
            <a:r>
              <a:rPr lang="nl-NL" sz="1200" b="0" i="0" u="none" strike="noStrike" kern="1200" baseline="0" dirty="0" err="1">
                <a:solidFill>
                  <a:schemeClr val="tx1"/>
                </a:solidFill>
                <a:latin typeface="+mn-lt"/>
                <a:ea typeface="+mn-ea"/>
                <a:cs typeface="+mn-cs"/>
              </a:rPr>
              <a:t>spent</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by</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each</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attendee</a:t>
            </a:r>
            <a:r>
              <a:rPr lang="nl-NL" sz="1200" b="0" i="0" u="none" strike="noStrike" kern="1200" baseline="0" dirty="0">
                <a:solidFill>
                  <a:schemeClr val="tx1"/>
                </a:solidFill>
                <a:latin typeface="+mn-lt"/>
                <a:ea typeface="+mn-ea"/>
                <a:cs typeface="+mn-cs"/>
              </a:rPr>
              <a:t> at the </a:t>
            </a:r>
            <a:r>
              <a:rPr lang="nl-NL" sz="1200" b="0" i="0" u="none" strike="noStrike" kern="1200" baseline="0" dirty="0" err="1">
                <a:solidFill>
                  <a:schemeClr val="tx1"/>
                </a:solidFill>
                <a:latin typeface="+mn-lt"/>
                <a:ea typeface="+mn-ea"/>
                <a:cs typeface="+mn-cs"/>
              </a:rPr>
              <a:t>DentMed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Booth</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Time </a:t>
            </a:r>
            <a:r>
              <a:rPr lang="nl-NL" sz="1200" b="0" i="0" u="none" strike="noStrike" kern="1200" baseline="0" dirty="0" err="1">
                <a:solidFill>
                  <a:schemeClr val="tx1"/>
                </a:solidFill>
                <a:latin typeface="+mn-lt"/>
                <a:ea typeface="+mn-ea"/>
                <a:cs typeface="+mn-cs"/>
              </a:rPr>
              <a:t>Spent</a:t>
            </a:r>
            <a:r>
              <a:rPr lang="nl-NL" sz="1200" b="0" i="0" u="none" strike="noStrike" kern="1200" baseline="0" dirty="0">
                <a:solidFill>
                  <a:schemeClr val="tx1"/>
                </a:solidFill>
                <a:latin typeface="+mn-lt"/>
                <a:ea typeface="+mn-ea"/>
                <a:cs typeface="+mn-cs"/>
              </a:rPr>
              <a:t> at </a:t>
            </a:r>
            <a:r>
              <a:rPr lang="nl-NL" sz="1200" b="0" i="0" u="none" strike="noStrike" kern="1200" baseline="0" dirty="0" err="1">
                <a:solidFill>
                  <a:schemeClr val="tx1"/>
                </a:solidFill>
                <a:latin typeface="+mn-lt"/>
                <a:ea typeface="+mn-ea"/>
                <a:cs typeface="+mn-cs"/>
              </a:rPr>
              <a:t>OxyMax</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Booth</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captured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by</a:t>
            </a:r>
            <a:r>
              <a:rPr lang="nl-NL" sz="1200" b="0" i="0" u="none" strike="noStrike" kern="1200" baseline="0" dirty="0">
                <a:solidFill>
                  <a:schemeClr val="tx1"/>
                </a:solidFill>
                <a:latin typeface="+mn-lt"/>
                <a:ea typeface="+mn-ea"/>
                <a:cs typeface="+mn-cs"/>
              </a:rPr>
              <a:t> the minutes </a:t>
            </a:r>
            <a:r>
              <a:rPr lang="nl-NL" sz="1200" b="0" i="0" u="none" strike="noStrike" kern="1200" baseline="0" dirty="0" err="1">
                <a:solidFill>
                  <a:schemeClr val="tx1"/>
                </a:solidFill>
                <a:latin typeface="+mn-lt"/>
                <a:ea typeface="+mn-ea"/>
                <a:cs typeface="+mn-cs"/>
              </a:rPr>
              <a:t>spent</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by</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each</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attendee</a:t>
            </a:r>
            <a:r>
              <a:rPr lang="nl-NL" sz="1200" b="0" i="0" u="none" strike="noStrike" kern="1200" baseline="0" dirty="0">
                <a:solidFill>
                  <a:schemeClr val="tx1"/>
                </a:solidFill>
                <a:latin typeface="+mn-lt"/>
                <a:ea typeface="+mn-ea"/>
                <a:cs typeface="+mn-cs"/>
              </a:rPr>
              <a:t> at the </a:t>
            </a:r>
            <a:r>
              <a:rPr lang="nl-NL" sz="1200" b="0" i="0" u="none" strike="noStrike" kern="1200" baseline="0" dirty="0" err="1">
                <a:solidFill>
                  <a:schemeClr val="tx1"/>
                </a:solidFill>
                <a:latin typeface="+mn-lt"/>
                <a:ea typeface="+mn-ea"/>
                <a:cs typeface="+mn-cs"/>
              </a:rPr>
              <a:t>OxyMax</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booth</a:t>
            </a:r>
            <a:r>
              <a:rPr lang="nl-NL" sz="1200" b="0" i="0" u="none" strike="noStrike" kern="1200" baseline="0" dirty="0">
                <a:solidFill>
                  <a:schemeClr val="tx1"/>
                </a:solidFill>
                <a:latin typeface="+mn-lt"/>
                <a:ea typeface="+mn-ea"/>
                <a:cs typeface="+mn-cs"/>
              </a:rPr>
              <a:t>.</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Second, </a:t>
            </a:r>
            <a:r>
              <a:rPr lang="nl-NL" sz="1200" b="0" i="0" u="none" strike="noStrike" kern="1200" baseline="0" dirty="0" err="1">
                <a:solidFill>
                  <a:schemeClr val="tx1"/>
                </a:solidFill>
                <a:latin typeface="+mn-lt"/>
                <a:ea typeface="+mn-ea"/>
                <a:cs typeface="+mn-cs"/>
              </a:rPr>
              <a:t>DentMax</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collected</a:t>
            </a:r>
            <a:r>
              <a:rPr lang="nl-NL" sz="1200" b="0" i="0" u="none" strike="noStrike" kern="1200" baseline="0" dirty="0">
                <a:solidFill>
                  <a:schemeClr val="tx1"/>
                </a:solidFill>
                <a:latin typeface="+mn-lt"/>
                <a:ea typeface="+mn-ea"/>
                <a:cs typeface="+mn-cs"/>
              </a:rPr>
              <a:t> the first </a:t>
            </a:r>
            <a:r>
              <a:rPr lang="nl-NL" sz="1200" b="0" i="0" u="none" strike="noStrike" kern="1200" baseline="0" dirty="0" err="1">
                <a:solidFill>
                  <a:schemeClr val="tx1"/>
                </a:solidFill>
                <a:latin typeface="+mn-lt"/>
                <a:ea typeface="+mn-ea"/>
                <a:cs typeface="+mn-cs"/>
              </a:rPr>
              <a:t>and</a:t>
            </a:r>
            <a:r>
              <a:rPr lang="nl-NL" sz="1200" b="0" i="0" u="none" strike="noStrike" kern="1200" baseline="0" dirty="0">
                <a:solidFill>
                  <a:schemeClr val="tx1"/>
                </a:solidFill>
                <a:latin typeface="+mn-lt"/>
                <a:ea typeface="+mn-ea"/>
                <a:cs typeface="+mn-cs"/>
              </a:rPr>
              <a:t> last name of the dentist, </a:t>
            </a:r>
            <a:r>
              <a:rPr lang="nl-NL" sz="1200" b="0" i="0" u="none" strike="noStrike" kern="1200" baseline="0" dirty="0" err="1">
                <a:solidFill>
                  <a:schemeClr val="tx1"/>
                </a:solidFill>
                <a:latin typeface="+mn-lt"/>
                <a:ea typeface="+mn-ea"/>
                <a:cs typeface="+mn-cs"/>
              </a:rPr>
              <a:t>and</a:t>
            </a:r>
            <a:r>
              <a:rPr lang="nl-NL" sz="1200" b="0" i="0" u="none" strike="noStrike" kern="1200" baseline="0" dirty="0">
                <a:solidFill>
                  <a:schemeClr val="tx1"/>
                </a:solidFill>
                <a:latin typeface="+mn-lt"/>
                <a:ea typeface="+mn-ea"/>
                <a:cs typeface="+mn-cs"/>
              </a:rPr>
              <a:t> the </a:t>
            </a:r>
            <a:r>
              <a:rPr lang="nl-NL" sz="1200" b="0" i="0" u="none" strike="noStrike" kern="1200" baseline="0" dirty="0" err="1">
                <a:solidFill>
                  <a:schemeClr val="tx1"/>
                </a:solidFill>
                <a:latin typeface="+mn-lt"/>
                <a:ea typeface="+mn-ea"/>
                <a:cs typeface="+mn-cs"/>
              </a:rPr>
              <a:t>dental</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practice</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location</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for</a:t>
            </a:r>
            <a:r>
              <a:rPr lang="nl-NL" sz="1200" b="0" i="0" u="none" strike="noStrike" kern="1200" baseline="0" dirty="0">
                <a:solidFill>
                  <a:schemeClr val="tx1"/>
                </a:solidFill>
                <a:latin typeface="+mn-lt"/>
                <a:ea typeface="+mn-ea"/>
                <a:cs typeface="+mn-cs"/>
              </a:rPr>
              <a:t> the </a:t>
            </a:r>
            <a:r>
              <a:rPr lang="nl-NL" sz="1200" b="0" i="0" u="none" strike="noStrike" kern="1200" baseline="0" dirty="0" err="1">
                <a:solidFill>
                  <a:schemeClr val="tx1"/>
                </a:solidFill>
                <a:latin typeface="+mn-lt"/>
                <a:ea typeface="+mn-ea"/>
                <a:cs typeface="+mn-cs"/>
              </a:rPr>
              <a:t>subsample</a:t>
            </a:r>
            <a:r>
              <a:rPr lang="nl-NL" sz="1200" b="0" i="0" u="none" strike="noStrike" kern="1200" baseline="0" dirty="0">
                <a:solidFill>
                  <a:schemeClr val="tx1"/>
                </a:solidFill>
                <a:latin typeface="+mn-lt"/>
                <a:ea typeface="+mn-ea"/>
                <a:cs typeface="+mn-cs"/>
              </a:rPr>
              <a:t> of DENTEXPO </a:t>
            </a:r>
            <a:r>
              <a:rPr lang="nl-NL" sz="1200" b="0" i="0" u="none" strike="noStrike" kern="1200" baseline="0" dirty="0" err="1">
                <a:solidFill>
                  <a:schemeClr val="tx1"/>
                </a:solidFill>
                <a:latin typeface="+mn-lt"/>
                <a:ea typeface="+mn-ea"/>
                <a:cs typeface="+mn-cs"/>
              </a:rPr>
              <a:t>dentists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that</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visited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its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booth</a:t>
            </a:r>
            <a:r>
              <a:rPr lang="nl-NL" sz="1200" b="0" i="0" u="none" strike="noStrike" kern="1200" baseline="0" dirty="0">
                <a:solidFill>
                  <a:schemeClr val="tx1"/>
                </a:solidFill>
                <a:latin typeface="+mn-lt"/>
                <a:ea typeface="+mn-ea"/>
                <a:cs typeface="+mn-cs"/>
              </a:rPr>
              <a:t>. It </a:t>
            </a:r>
            <a:r>
              <a:rPr lang="nl-NL" sz="1200" b="0" i="0" u="none" strike="noStrike" kern="1200" baseline="0" dirty="0" err="1">
                <a:solidFill>
                  <a:schemeClr val="tx1"/>
                </a:solidFill>
                <a:latin typeface="+mn-lt"/>
                <a:ea typeface="+mn-ea"/>
                <a:cs typeface="+mn-cs"/>
              </a:rPr>
              <a:t>matched</a:t>
            </a:r>
            <a:r>
              <a:rPr lang="nl-NL" sz="1200" b="0" i="0" u="none" strike="noStrike" kern="1200" baseline="0" dirty="0">
                <a:solidFill>
                  <a:schemeClr val="tx1"/>
                </a:solidFill>
                <a:latin typeface="+mn-lt"/>
                <a:ea typeface="+mn-ea"/>
                <a:cs typeface="+mn-cs"/>
              </a:rPr>
              <a:t> these details up </a:t>
            </a:r>
            <a:r>
              <a:rPr lang="nl-NL" sz="1200" b="0" i="0" u="none" strike="noStrike" kern="1200" baseline="0" dirty="0" err="1">
                <a:solidFill>
                  <a:schemeClr val="tx1"/>
                </a:solidFill>
                <a:latin typeface="+mn-lt"/>
                <a:ea typeface="+mn-ea"/>
                <a:cs typeface="+mn-cs"/>
              </a:rPr>
              <a:t>with</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its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own</a:t>
            </a:r>
            <a:r>
              <a:rPr lang="nl-NL" sz="1200" b="0" i="0" u="none" strike="noStrike" kern="1200" baseline="0" dirty="0">
                <a:solidFill>
                  <a:schemeClr val="tx1"/>
                </a:solidFill>
                <a:latin typeface="+mn-lt"/>
                <a:ea typeface="+mn-ea"/>
                <a:cs typeface="+mn-cs"/>
              </a:rPr>
              <a:t> sales database, </a:t>
            </a:r>
            <a:r>
              <a:rPr lang="nl-NL" sz="1200" b="0" i="0" u="none" strike="noStrike" kern="1200" baseline="0" dirty="0" err="1">
                <a:solidFill>
                  <a:schemeClr val="tx1"/>
                </a:solidFill>
                <a:latin typeface="+mn-lt"/>
                <a:ea typeface="+mn-ea"/>
                <a:cs typeface="+mn-cs"/>
              </a:rPr>
              <a:t>to</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obtain</a:t>
            </a:r>
            <a:r>
              <a:rPr lang="nl-NL" sz="1200" b="0" i="0" u="none" strike="noStrike" kern="1200" baseline="0" dirty="0">
                <a:solidFill>
                  <a:schemeClr val="tx1"/>
                </a:solidFill>
                <a:latin typeface="+mn-lt"/>
                <a:ea typeface="+mn-ea"/>
                <a:cs typeface="+mn-cs"/>
              </a:rPr>
              <a:t> the sales records of the </a:t>
            </a:r>
            <a:r>
              <a:rPr lang="nl-NL" sz="1200" b="0" i="0" u="none" strike="noStrike" kern="1200" baseline="0" dirty="0" err="1">
                <a:solidFill>
                  <a:schemeClr val="tx1"/>
                </a:solidFill>
                <a:latin typeface="+mn-lt"/>
                <a:ea typeface="+mn-ea"/>
                <a:cs typeface="+mn-cs"/>
              </a:rPr>
              <a:t>dentists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that</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visited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its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booth</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From</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this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it</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could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determine</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whether</a:t>
            </a:r>
            <a:r>
              <a:rPr lang="nl-NL" sz="1200" b="0" i="0" u="none" strike="noStrike" kern="1200" baseline="0" dirty="0">
                <a:solidFill>
                  <a:schemeClr val="tx1"/>
                </a:solidFill>
                <a:latin typeface="+mn-lt"/>
                <a:ea typeface="+mn-ea"/>
                <a:cs typeface="+mn-cs"/>
              </a:rPr>
              <a:t> a dentist </a:t>
            </a:r>
            <a:r>
              <a:rPr lang="nl-NL" sz="1200" b="0" i="0" u="none" strike="noStrike" kern="1200" baseline="0" dirty="0" err="1">
                <a:solidFill>
                  <a:schemeClr val="tx1"/>
                </a:solidFill>
                <a:latin typeface="+mn-lt"/>
                <a:ea typeface="+mn-ea"/>
                <a:cs typeface="+mn-cs"/>
              </a:rPr>
              <a:t>who</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visited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its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booth</a:t>
            </a:r>
            <a:r>
              <a:rPr lang="nl-NL" sz="1200" b="0" i="0" u="none" strike="noStrike" kern="1200" baseline="0" dirty="0">
                <a:solidFill>
                  <a:schemeClr val="tx1"/>
                </a:solidFill>
                <a:latin typeface="+mn-lt"/>
                <a:ea typeface="+mn-ea"/>
                <a:cs typeface="+mn-cs"/>
              </a:rPr>
              <a:t> had </a:t>
            </a:r>
            <a:r>
              <a:rPr lang="nl-NL" sz="1200" b="0" i="0" u="none" strike="noStrike" kern="1200" baseline="0" dirty="0" err="1">
                <a:solidFill>
                  <a:schemeClr val="tx1"/>
                </a:solidFill>
                <a:latin typeface="+mn-lt"/>
                <a:ea typeface="+mn-ea"/>
                <a:cs typeface="+mn-cs"/>
              </a:rPr>
              <a:t>purchased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from</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them</a:t>
            </a:r>
            <a:r>
              <a:rPr lang="nl-NL" sz="1200" b="0" i="0" u="none" strike="noStrike" kern="1200" baseline="0" dirty="0">
                <a:solidFill>
                  <a:schemeClr val="tx1"/>
                </a:solidFill>
                <a:latin typeface="+mn-lt"/>
                <a:ea typeface="+mn-ea"/>
                <a:cs typeface="+mn-cs"/>
              </a:rPr>
              <a:t> in the past, </a:t>
            </a:r>
            <a:r>
              <a:rPr lang="nl-NL" sz="1200" b="0" i="0" u="none" strike="noStrike" kern="1200" baseline="0" dirty="0" err="1">
                <a:solidFill>
                  <a:schemeClr val="tx1"/>
                </a:solidFill>
                <a:latin typeface="+mn-lt"/>
                <a:ea typeface="+mn-ea"/>
                <a:cs typeface="+mn-cs"/>
              </a:rPr>
              <a:t>and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if</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so</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how</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much</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they</a:t>
            </a:r>
            <a:r>
              <a:rPr lang="nl-NL" sz="1200" b="0" i="0" u="none" strike="noStrike" kern="1200" baseline="0" dirty="0">
                <a:solidFill>
                  <a:schemeClr val="tx1"/>
                </a:solidFill>
                <a:latin typeface="+mn-lt"/>
                <a:ea typeface="+mn-ea"/>
                <a:cs typeface="+mn-cs"/>
              </a:rPr>
              <a:t> had </a:t>
            </a:r>
            <a:r>
              <a:rPr lang="nl-NL" sz="1200" b="0" i="0" u="none" strike="noStrike" kern="1200" baseline="0" dirty="0" err="1">
                <a:solidFill>
                  <a:schemeClr val="tx1"/>
                </a:solidFill>
                <a:latin typeface="+mn-lt"/>
                <a:ea typeface="+mn-ea"/>
                <a:cs typeface="+mn-cs"/>
              </a:rPr>
              <a:t>purchased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DentMax</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collected</a:t>
            </a:r>
            <a:r>
              <a:rPr lang="nl-NL" sz="1200" b="0" i="0" u="none" strike="noStrike" kern="1200" baseline="0" dirty="0">
                <a:solidFill>
                  <a:schemeClr val="tx1"/>
                </a:solidFill>
                <a:latin typeface="+mn-lt"/>
                <a:ea typeface="+mn-ea"/>
                <a:cs typeface="+mn-cs"/>
              </a:rPr>
              <a:t> the </a:t>
            </a:r>
            <a:r>
              <a:rPr lang="nl-NL" sz="1200" b="0" i="0" u="none" strike="noStrike" kern="1200" baseline="0" dirty="0" err="1">
                <a:solidFill>
                  <a:schemeClr val="tx1"/>
                </a:solidFill>
                <a:latin typeface="+mn-lt"/>
                <a:ea typeface="+mn-ea"/>
                <a:cs typeface="+mn-cs"/>
              </a:rPr>
              <a:t>following</a:t>
            </a:r>
            <a:r>
              <a:rPr lang="nl-NL" sz="1200" b="0" i="0" u="none" strike="noStrike" kern="1200" baseline="0" dirty="0">
                <a:solidFill>
                  <a:schemeClr val="tx1"/>
                </a:solidFill>
                <a:latin typeface="+mn-lt"/>
                <a:ea typeface="+mn-ea"/>
                <a:cs typeface="+mn-cs"/>
              </a:rPr>
              <a:t> variables: % </a:t>
            </a:r>
            <a:r>
              <a:rPr lang="nl-NL" sz="1200" b="0" i="0" u="none" strike="noStrike" kern="1200" baseline="0" dirty="0" err="1">
                <a:solidFill>
                  <a:schemeClr val="tx1"/>
                </a:solidFill>
                <a:latin typeface="+mn-lt"/>
                <a:ea typeface="+mn-ea"/>
                <a:cs typeface="+mn-cs"/>
              </a:rPr>
              <a:t>Buying</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from</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DentMax</a:t>
            </a:r>
            <a:r>
              <a:rPr lang="nl-NL" sz="1200" b="0" i="0" u="none" strike="noStrike" kern="1200" baseline="0" dirty="0">
                <a:solidFill>
                  <a:schemeClr val="tx1"/>
                </a:solidFill>
                <a:latin typeface="+mn-lt"/>
                <a:ea typeface="+mn-ea"/>
                <a:cs typeface="+mn-cs"/>
              </a:rPr>
              <a:t> in the past, </a:t>
            </a:r>
            <a:r>
              <a:rPr lang="nl-NL" sz="1200" b="0" i="0" u="none" strike="noStrike" kern="1200" baseline="0" dirty="0" err="1">
                <a:solidFill>
                  <a:schemeClr val="tx1"/>
                </a:solidFill>
                <a:latin typeface="+mn-lt"/>
                <a:ea typeface="+mn-ea"/>
                <a:cs typeface="+mn-cs"/>
              </a:rPr>
              <a:t>coded</a:t>
            </a:r>
            <a:r>
              <a:rPr lang="nl-NL" sz="1200" b="0" i="0" u="none" strike="noStrike" kern="1200" baseline="0" dirty="0">
                <a:solidFill>
                  <a:schemeClr val="tx1"/>
                </a:solidFill>
                <a:latin typeface="+mn-lt"/>
                <a:ea typeface="+mn-ea"/>
                <a:cs typeface="+mn-cs"/>
              </a:rPr>
              <a:t> as 1 </a:t>
            </a:r>
            <a:r>
              <a:rPr lang="nl-NL" sz="1200" b="0" i="0" u="none" strike="noStrike" kern="1200" baseline="0" dirty="0" err="1">
                <a:solidFill>
                  <a:schemeClr val="tx1"/>
                </a:solidFill>
                <a:latin typeface="+mn-lt"/>
                <a:ea typeface="+mn-ea"/>
                <a:cs typeface="+mn-cs"/>
              </a:rPr>
              <a:t>if</a:t>
            </a:r>
            <a:r>
              <a:rPr lang="nl-NL" sz="1200" b="0" i="0" u="none" strike="noStrike" kern="1200" baseline="0" dirty="0">
                <a:solidFill>
                  <a:schemeClr val="tx1"/>
                </a:solidFill>
                <a:latin typeface="+mn-lt"/>
                <a:ea typeface="+mn-ea"/>
                <a:cs typeface="+mn-cs"/>
              </a:rPr>
              <a:t> the dentist has ever </a:t>
            </a:r>
            <a:r>
              <a:rPr lang="nl-NL" sz="1200" b="0" i="0" u="none" strike="noStrike" kern="1200" baseline="0" dirty="0" err="1">
                <a:solidFill>
                  <a:schemeClr val="tx1"/>
                </a:solidFill>
                <a:latin typeface="+mn-lt"/>
                <a:ea typeface="+mn-ea"/>
                <a:cs typeface="+mn-cs"/>
              </a:rPr>
              <a:t>bought</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from</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DentMax</a:t>
            </a:r>
            <a:r>
              <a:rPr lang="nl-NL" sz="1200" b="0" i="0" u="none" strike="noStrike" kern="1200" baseline="0" dirty="0">
                <a:solidFill>
                  <a:schemeClr val="tx1"/>
                </a:solidFill>
                <a:latin typeface="+mn-lt"/>
                <a:ea typeface="+mn-ea"/>
                <a:cs typeface="+mn-cs"/>
              </a:rPr>
              <a:t>, 0 </a:t>
            </a:r>
            <a:r>
              <a:rPr lang="nl-NL" sz="1200" b="0" i="0" u="none" strike="noStrike" kern="1200" baseline="0" dirty="0" err="1">
                <a:solidFill>
                  <a:schemeClr val="tx1"/>
                </a:solidFill>
                <a:latin typeface="+mn-lt"/>
                <a:ea typeface="+mn-ea"/>
                <a:cs typeface="+mn-cs"/>
              </a:rPr>
              <a:t>Otherwise</a:t>
            </a:r>
            <a:r>
              <a:rPr lang="nl-NL" sz="1200" b="0" i="0" u="none" strike="noStrike" kern="1200" baseline="0" dirty="0">
                <a:solidFill>
                  <a:schemeClr val="tx1"/>
                </a:solidFill>
                <a:latin typeface="+mn-lt"/>
                <a:ea typeface="+mn-ea"/>
                <a:cs typeface="+mn-cs"/>
              </a:rPr>
              <a:t> </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err="1">
                <a:solidFill>
                  <a:schemeClr val="tx1"/>
                </a:solidFill>
                <a:latin typeface="+mn-lt"/>
                <a:ea typeface="+mn-ea"/>
                <a:cs typeface="+mn-cs"/>
              </a:rPr>
              <a:t>Historical</a:t>
            </a:r>
            <a:r>
              <a:rPr lang="nl-NL" sz="1200" b="0" i="0" u="none" strike="noStrike" kern="1200" baseline="0" dirty="0">
                <a:solidFill>
                  <a:schemeClr val="tx1"/>
                </a:solidFill>
                <a:latin typeface="+mn-lt"/>
                <a:ea typeface="+mn-ea"/>
                <a:cs typeface="+mn-cs"/>
              </a:rPr>
              <a:t> Sales Index, </a:t>
            </a:r>
            <a:r>
              <a:rPr lang="nl-NL" sz="1200" b="0" i="0" u="none" strike="noStrike" kern="1200" baseline="0" dirty="0" err="1">
                <a:solidFill>
                  <a:schemeClr val="tx1"/>
                </a:solidFill>
                <a:latin typeface="+mn-lt"/>
                <a:ea typeface="+mn-ea"/>
                <a:cs typeface="+mn-cs"/>
              </a:rPr>
              <a:t>coded</a:t>
            </a:r>
            <a:r>
              <a:rPr lang="nl-NL" sz="1200" b="0" i="0" u="none" strike="noStrike" kern="1200" baseline="0" dirty="0">
                <a:solidFill>
                  <a:schemeClr val="tx1"/>
                </a:solidFill>
                <a:latin typeface="+mn-lt"/>
                <a:ea typeface="+mn-ea"/>
                <a:cs typeface="+mn-cs"/>
              </a:rPr>
              <a:t> as a </a:t>
            </a:r>
            <a:r>
              <a:rPr lang="nl-NL" sz="1200" b="0" i="0" u="none" strike="noStrike" kern="1200" baseline="0" dirty="0" err="1">
                <a:solidFill>
                  <a:schemeClr val="tx1"/>
                </a:solidFill>
                <a:latin typeface="+mn-lt"/>
                <a:ea typeface="+mn-ea"/>
                <a:cs typeface="+mn-cs"/>
              </a:rPr>
              <a:t>scaled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number</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from</a:t>
            </a:r>
            <a:r>
              <a:rPr lang="nl-NL" sz="1200" b="0" i="0" u="none" strike="noStrike" kern="1200" baseline="0" dirty="0">
                <a:solidFill>
                  <a:schemeClr val="tx1"/>
                </a:solidFill>
                <a:latin typeface="+mn-lt"/>
                <a:ea typeface="+mn-ea"/>
                <a:cs typeface="+mn-cs"/>
              </a:rPr>
              <a:t> 0 </a:t>
            </a:r>
            <a:r>
              <a:rPr lang="nl-NL" sz="1200" b="0" i="0" u="none" strike="noStrike" kern="1200" baseline="0" dirty="0" err="1">
                <a:solidFill>
                  <a:schemeClr val="tx1"/>
                </a:solidFill>
                <a:latin typeface="+mn-lt"/>
                <a:ea typeface="+mn-ea"/>
                <a:cs typeface="+mn-cs"/>
              </a:rPr>
              <a:t>to</a:t>
            </a:r>
            <a:r>
              <a:rPr lang="nl-NL" sz="1200" b="0" i="0" u="none" strike="noStrike" kern="1200" baseline="0" dirty="0">
                <a:solidFill>
                  <a:schemeClr val="tx1"/>
                </a:solidFill>
                <a:latin typeface="+mn-lt"/>
                <a:ea typeface="+mn-ea"/>
                <a:cs typeface="+mn-cs"/>
              </a:rPr>
              <a:t> 100, </a:t>
            </a:r>
            <a:r>
              <a:rPr lang="nl-NL" sz="1200" b="0" i="0" u="none" strike="noStrike" kern="1200" baseline="0" dirty="0" err="1">
                <a:solidFill>
                  <a:schemeClr val="tx1"/>
                </a:solidFill>
                <a:latin typeface="+mn-lt"/>
                <a:ea typeface="+mn-ea"/>
                <a:cs typeface="+mn-cs"/>
              </a:rPr>
              <a:t>where</a:t>
            </a:r>
            <a:r>
              <a:rPr lang="nl-NL" sz="1200" b="0" i="0" u="none" strike="noStrike" kern="1200" baseline="0" dirty="0">
                <a:solidFill>
                  <a:schemeClr val="tx1"/>
                </a:solidFill>
                <a:latin typeface="+mn-lt"/>
                <a:ea typeface="+mn-ea"/>
                <a:cs typeface="+mn-cs"/>
              </a:rPr>
              <a:t> 100 </a:t>
            </a:r>
            <a:r>
              <a:rPr lang="nl-NL" sz="1200" b="0" i="0" u="none" strike="noStrike" kern="1200" baseline="0" dirty="0" err="1">
                <a:solidFill>
                  <a:schemeClr val="tx1"/>
                </a:solidFill>
                <a:latin typeface="+mn-lt"/>
                <a:ea typeface="+mn-ea"/>
                <a:cs typeface="+mn-cs"/>
              </a:rPr>
              <a:t>represents</a:t>
            </a:r>
            <a:r>
              <a:rPr lang="nl-NL" sz="1200" b="0" i="0" u="none" strike="noStrike" kern="1200" baseline="0" dirty="0">
                <a:solidFill>
                  <a:schemeClr val="tx1"/>
                </a:solidFill>
                <a:latin typeface="+mn-lt"/>
                <a:ea typeface="+mn-ea"/>
                <a:cs typeface="+mn-cs"/>
              </a:rPr>
              <a:t> the </a:t>
            </a:r>
            <a:r>
              <a:rPr lang="nl-NL" sz="1200" b="0" i="0" u="none" strike="noStrike" kern="1200" baseline="0" dirty="0" err="1">
                <a:solidFill>
                  <a:schemeClr val="tx1"/>
                </a:solidFill>
                <a:latin typeface="+mn-lt"/>
                <a:ea typeface="+mn-ea"/>
                <a:cs typeface="+mn-cs"/>
              </a:rPr>
              <a:t>largest</a:t>
            </a:r>
            <a:r>
              <a:rPr lang="nl-NL" sz="1200" b="0" i="0" u="none" strike="noStrike" kern="1200" baseline="0" dirty="0">
                <a:solidFill>
                  <a:schemeClr val="tx1"/>
                </a:solidFill>
                <a:latin typeface="+mn-lt"/>
                <a:ea typeface="+mn-ea"/>
                <a:cs typeface="+mn-cs"/>
              </a:rPr>
              <a:t> sales in dollars</a:t>
            </a:r>
          </a:p>
          <a:p>
            <a:r>
              <a:rPr lang="nl-NL" sz="1200" b="0" i="0" u="none" strike="noStrike" kern="1200" baseline="0" dirty="0">
                <a:solidFill>
                  <a:schemeClr val="tx1"/>
                </a:solidFill>
                <a:latin typeface="+mn-lt"/>
                <a:ea typeface="+mn-ea"/>
                <a:cs typeface="+mn-cs"/>
              </a:rPr>
              <a:t>Sales </a:t>
            </a:r>
            <a:r>
              <a:rPr lang="nl-NL" sz="1200" b="0" i="0" u="none" strike="noStrike" kern="1200" baseline="0" dirty="0" err="1">
                <a:solidFill>
                  <a:schemeClr val="tx1"/>
                </a:solidFill>
                <a:latin typeface="+mn-lt"/>
                <a:ea typeface="+mn-ea"/>
                <a:cs typeface="+mn-cs"/>
              </a:rPr>
              <a:t>Frequency</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coded</a:t>
            </a:r>
            <a:r>
              <a:rPr lang="nl-NL" sz="1200" b="0" i="0" u="none" strike="noStrike" kern="1200" baseline="0" dirty="0">
                <a:solidFill>
                  <a:schemeClr val="tx1"/>
                </a:solidFill>
                <a:latin typeface="+mn-lt"/>
                <a:ea typeface="+mn-ea"/>
                <a:cs typeface="+mn-cs"/>
              </a:rPr>
              <a:t> as the </a:t>
            </a:r>
            <a:r>
              <a:rPr lang="nl-NL" sz="1200" b="0" i="0" u="none" strike="noStrike" kern="1200" baseline="0" dirty="0" err="1">
                <a:solidFill>
                  <a:schemeClr val="tx1"/>
                </a:solidFill>
                <a:latin typeface="+mn-lt"/>
                <a:ea typeface="+mn-ea"/>
                <a:cs typeface="+mn-cs"/>
              </a:rPr>
              <a:t>yearly</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number</a:t>
            </a:r>
            <a:r>
              <a:rPr lang="nl-NL" sz="1200" b="0" i="0" u="none" strike="noStrike" kern="1200" baseline="0" dirty="0">
                <a:solidFill>
                  <a:schemeClr val="tx1"/>
                </a:solidFill>
                <a:latin typeface="+mn-lt"/>
                <a:ea typeface="+mn-ea"/>
                <a:cs typeface="+mn-cs"/>
              </a:rPr>
              <a:t> of orders </a:t>
            </a:r>
            <a:r>
              <a:rPr lang="nl-NL" sz="1200" b="0" i="0" u="none" strike="noStrike" kern="1200" baseline="0" dirty="0" err="1">
                <a:solidFill>
                  <a:schemeClr val="tx1"/>
                </a:solidFill>
                <a:latin typeface="+mn-lt"/>
                <a:ea typeface="+mn-ea"/>
                <a:cs typeface="+mn-cs"/>
              </a:rPr>
              <a:t>from</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DentMax</a:t>
            </a:r>
            <a:endParaRPr lang="nl-NL" sz="1200" b="0" i="0" u="none" strike="noStrike" kern="1200" baseline="0" dirty="0">
              <a:solidFill>
                <a:schemeClr val="tx1"/>
              </a:solidFill>
              <a:latin typeface="+mn-lt"/>
              <a:ea typeface="+mn-ea"/>
              <a:cs typeface="+mn-cs"/>
            </a:endParaRPr>
          </a:p>
          <a:p>
            <a:r>
              <a:rPr lang="nl-NL" sz="1200" b="0" i="0" u="none" strike="noStrike" kern="1200" baseline="0" dirty="0" err="1">
                <a:solidFill>
                  <a:schemeClr val="tx1"/>
                </a:solidFill>
                <a:latin typeface="+mn-lt"/>
                <a:ea typeface="+mn-ea"/>
                <a:cs typeface="+mn-cs"/>
              </a:rPr>
              <a:t>Length</a:t>
            </a:r>
            <a:r>
              <a:rPr lang="nl-NL" sz="1200" b="0" i="0" u="none" strike="noStrike" kern="1200" baseline="0" dirty="0">
                <a:solidFill>
                  <a:schemeClr val="tx1"/>
                </a:solidFill>
                <a:latin typeface="+mn-lt"/>
                <a:ea typeface="+mn-ea"/>
                <a:cs typeface="+mn-cs"/>
              </a:rPr>
              <a:t> of </a:t>
            </a:r>
            <a:r>
              <a:rPr lang="nl-NL" sz="1200" b="0" i="0" u="none" strike="noStrike" kern="1200" baseline="0" dirty="0" err="1">
                <a:solidFill>
                  <a:schemeClr val="tx1"/>
                </a:solidFill>
                <a:latin typeface="+mn-lt"/>
                <a:ea typeface="+mn-ea"/>
                <a:cs typeface="+mn-cs"/>
              </a:rPr>
              <a:t>Relationship</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coded</a:t>
            </a:r>
            <a:r>
              <a:rPr lang="nl-NL" sz="1200" b="0" i="0" u="none" strike="noStrike" kern="1200" baseline="0" dirty="0">
                <a:solidFill>
                  <a:schemeClr val="tx1"/>
                </a:solidFill>
                <a:latin typeface="+mn-lt"/>
                <a:ea typeface="+mn-ea"/>
                <a:cs typeface="+mn-cs"/>
              </a:rPr>
              <a:t> as 2016− </a:t>
            </a:r>
            <a:r>
              <a:rPr lang="nl-NL" sz="1200" b="0" i="0" u="none" strike="noStrike" kern="1200" baseline="0" dirty="0" err="1">
                <a:solidFill>
                  <a:schemeClr val="tx1"/>
                </a:solidFill>
                <a:latin typeface="+mn-lt"/>
                <a:ea typeface="+mn-ea"/>
                <a:cs typeface="+mn-cs"/>
              </a:rPr>
              <a:t>earliest</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transacted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year</a:t>
            </a:r>
            <a:endParaRPr lang="nl-NL" sz="1200" b="0" i="0" u="none" strike="noStrike" kern="1200" baseline="0" dirty="0">
              <a:solidFill>
                <a:schemeClr val="tx1"/>
              </a:solidFill>
              <a:latin typeface="+mn-lt"/>
              <a:ea typeface="+mn-ea"/>
              <a:cs typeface="+mn-cs"/>
            </a:endParaRPr>
          </a:p>
          <a:p>
            <a:r>
              <a:rPr lang="nl-NL" sz="1200" b="0" i="0" u="none" strike="noStrike" kern="1200" baseline="0" dirty="0" err="1">
                <a:solidFill>
                  <a:schemeClr val="tx1"/>
                </a:solidFill>
                <a:latin typeface="+mn-lt"/>
                <a:ea typeface="+mn-ea"/>
                <a:cs typeface="+mn-cs"/>
              </a:rPr>
              <a:t>Number</a:t>
            </a:r>
            <a:r>
              <a:rPr lang="nl-NL" sz="1200" b="0" i="0" u="none" strike="noStrike" kern="1200" baseline="0" dirty="0">
                <a:solidFill>
                  <a:schemeClr val="tx1"/>
                </a:solidFill>
                <a:latin typeface="+mn-lt"/>
                <a:ea typeface="+mn-ea"/>
                <a:cs typeface="+mn-cs"/>
              </a:rPr>
              <a:t> of </a:t>
            </a:r>
            <a:r>
              <a:rPr lang="nl-NL" sz="1200" b="0" i="0" u="none" strike="noStrike" kern="1200" baseline="0" dirty="0" err="1">
                <a:solidFill>
                  <a:schemeClr val="tx1"/>
                </a:solidFill>
                <a:latin typeface="+mn-lt"/>
                <a:ea typeface="+mn-ea"/>
                <a:cs typeface="+mn-cs"/>
              </a:rPr>
              <a:t>Referrals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coded</a:t>
            </a:r>
            <a:r>
              <a:rPr lang="nl-NL" sz="1200" b="0" i="0" u="none" strike="noStrike" kern="1200" baseline="0" dirty="0">
                <a:solidFill>
                  <a:schemeClr val="tx1"/>
                </a:solidFill>
                <a:latin typeface="+mn-lt"/>
                <a:ea typeface="+mn-ea"/>
                <a:cs typeface="+mn-cs"/>
              </a:rPr>
              <a:t> as the </a:t>
            </a:r>
            <a:r>
              <a:rPr lang="nl-NL" sz="1200" b="0" i="0" u="none" strike="noStrike" kern="1200" baseline="0" dirty="0" err="1">
                <a:solidFill>
                  <a:schemeClr val="tx1"/>
                </a:solidFill>
                <a:latin typeface="+mn-lt"/>
                <a:ea typeface="+mn-ea"/>
                <a:cs typeface="+mn-cs"/>
              </a:rPr>
              <a:t>total</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number</a:t>
            </a:r>
            <a:r>
              <a:rPr lang="nl-NL" sz="1200" b="0" i="0" u="none" strike="noStrike" kern="1200" baseline="0" dirty="0">
                <a:solidFill>
                  <a:schemeClr val="tx1"/>
                </a:solidFill>
                <a:latin typeface="+mn-lt"/>
                <a:ea typeface="+mn-ea"/>
                <a:cs typeface="+mn-cs"/>
              </a:rPr>
              <a:t> of </a:t>
            </a:r>
            <a:r>
              <a:rPr lang="nl-NL" sz="1200" b="0" i="0" u="none" strike="noStrike" kern="1200" baseline="0" dirty="0" err="1">
                <a:solidFill>
                  <a:schemeClr val="tx1"/>
                </a:solidFill>
                <a:latin typeface="+mn-lt"/>
                <a:ea typeface="+mn-ea"/>
                <a:cs typeface="+mn-cs"/>
              </a:rPr>
              <a:t>times</a:t>
            </a:r>
            <a:r>
              <a:rPr lang="nl-NL" sz="1200" b="0" i="0" u="none" strike="noStrike" kern="1200" baseline="0" dirty="0">
                <a:solidFill>
                  <a:schemeClr val="tx1"/>
                </a:solidFill>
                <a:latin typeface="+mn-lt"/>
                <a:ea typeface="+mn-ea"/>
                <a:cs typeface="+mn-cs"/>
              </a:rPr>
              <a:t> the dentist </a:t>
            </a:r>
            <a:r>
              <a:rPr lang="nl-NL" sz="1200" b="0" i="0" u="none" strike="noStrike" kern="1200" baseline="0" dirty="0" err="1">
                <a:solidFill>
                  <a:schemeClr val="tx1"/>
                </a:solidFill>
                <a:latin typeface="+mn-lt"/>
                <a:ea typeface="+mn-ea"/>
                <a:cs typeface="+mn-cs"/>
              </a:rPr>
              <a:t>provided</a:t>
            </a:r>
            <a:r>
              <a:rPr lang="nl-NL" sz="1200" b="0" i="0" u="none" strike="noStrike" kern="1200" baseline="0" dirty="0">
                <a:solidFill>
                  <a:schemeClr val="tx1"/>
                </a:solidFill>
                <a:latin typeface="+mn-lt"/>
                <a:ea typeface="+mn-ea"/>
                <a:cs typeface="+mn-cs"/>
              </a:rPr>
              <a:t> a </a:t>
            </a:r>
            <a:r>
              <a:rPr lang="nl-NL" sz="1200" b="0" i="0" u="none" strike="noStrike" kern="1200" baseline="0" dirty="0" err="1">
                <a:solidFill>
                  <a:schemeClr val="tx1"/>
                </a:solidFill>
                <a:latin typeface="+mn-lt"/>
                <a:ea typeface="+mn-ea"/>
                <a:cs typeface="+mn-cs"/>
              </a:rPr>
              <a:t>key</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referral</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for</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another</a:t>
            </a:r>
            <a:r>
              <a:rPr lang="nl-NL" sz="1200" b="0" i="0" u="none" strike="noStrike" kern="1200" baseline="0" dirty="0">
                <a:solidFill>
                  <a:schemeClr val="tx1"/>
                </a:solidFill>
                <a:latin typeface="+mn-lt"/>
                <a:ea typeface="+mn-ea"/>
                <a:cs typeface="+mn-cs"/>
              </a:rPr>
              <a:t> sale.</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err="1">
                <a:solidFill>
                  <a:schemeClr val="tx1"/>
                </a:solidFill>
                <a:latin typeface="+mn-lt"/>
                <a:ea typeface="+mn-ea"/>
                <a:cs typeface="+mn-cs"/>
              </a:rPr>
              <a:t>Third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using</a:t>
            </a:r>
            <a:r>
              <a:rPr lang="nl-NL" sz="1200" b="0" i="0" u="none" strike="noStrike" kern="1200" baseline="0" dirty="0">
                <a:solidFill>
                  <a:schemeClr val="tx1"/>
                </a:solidFill>
                <a:latin typeface="+mn-lt"/>
                <a:ea typeface="+mn-ea"/>
                <a:cs typeface="+mn-cs"/>
              </a:rPr>
              <a:t> the first </a:t>
            </a:r>
            <a:r>
              <a:rPr lang="nl-NL" sz="1200" b="0" i="0" u="none" strike="noStrike" kern="1200" baseline="0" dirty="0" err="1">
                <a:solidFill>
                  <a:schemeClr val="tx1"/>
                </a:solidFill>
                <a:latin typeface="+mn-lt"/>
                <a:ea typeface="+mn-ea"/>
                <a:cs typeface="+mn-cs"/>
              </a:rPr>
              <a:t>and</a:t>
            </a:r>
            <a:r>
              <a:rPr lang="nl-NL" sz="1200" b="0" i="0" u="none" strike="noStrike" kern="1200" baseline="0" dirty="0">
                <a:solidFill>
                  <a:schemeClr val="tx1"/>
                </a:solidFill>
                <a:latin typeface="+mn-lt"/>
                <a:ea typeface="+mn-ea"/>
                <a:cs typeface="+mn-cs"/>
              </a:rPr>
              <a:t> last name of the dentist </a:t>
            </a:r>
            <a:r>
              <a:rPr lang="nl-NL" sz="1200" b="0" i="0" u="none" strike="noStrike" kern="1200" baseline="0" dirty="0" err="1">
                <a:solidFill>
                  <a:schemeClr val="tx1"/>
                </a:solidFill>
                <a:latin typeface="+mn-lt"/>
                <a:ea typeface="+mn-ea"/>
                <a:cs typeface="+mn-cs"/>
              </a:rPr>
              <a:t>for</a:t>
            </a:r>
            <a:r>
              <a:rPr lang="nl-NL" sz="1200" b="0" i="0" u="none" strike="noStrike" kern="1200" baseline="0" dirty="0">
                <a:solidFill>
                  <a:schemeClr val="tx1"/>
                </a:solidFill>
                <a:latin typeface="+mn-lt"/>
                <a:ea typeface="+mn-ea"/>
                <a:cs typeface="+mn-cs"/>
              </a:rPr>
              <a:t> the </a:t>
            </a:r>
            <a:r>
              <a:rPr lang="nl-NL" sz="1200" b="0" i="0" u="none" strike="noStrike" kern="1200" baseline="0" dirty="0" err="1">
                <a:solidFill>
                  <a:schemeClr val="tx1"/>
                </a:solidFill>
                <a:latin typeface="+mn-lt"/>
                <a:ea typeface="+mn-ea"/>
                <a:cs typeface="+mn-cs"/>
              </a:rPr>
              <a:t>subsample</a:t>
            </a:r>
            <a:r>
              <a:rPr lang="nl-NL" sz="1200" b="0" i="0" u="none" strike="noStrike" kern="1200" baseline="0" dirty="0">
                <a:solidFill>
                  <a:schemeClr val="tx1"/>
                </a:solidFill>
                <a:latin typeface="+mn-lt"/>
                <a:ea typeface="+mn-ea"/>
                <a:cs typeface="+mn-cs"/>
              </a:rPr>
              <a:t> of DENTEXPO </a:t>
            </a:r>
            <a:r>
              <a:rPr lang="nl-NL" sz="1200" b="0" i="0" u="none" strike="noStrike" kern="1200" baseline="0" dirty="0" err="1">
                <a:solidFill>
                  <a:schemeClr val="tx1"/>
                </a:solidFill>
                <a:latin typeface="+mn-lt"/>
                <a:ea typeface="+mn-ea"/>
                <a:cs typeface="+mn-cs"/>
              </a:rPr>
              <a:t>dentists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who</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visited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its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booth</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DentMax</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surveyed</a:t>
            </a:r>
            <a:r>
              <a:rPr lang="nl-NL" sz="1200" b="0" i="0" u="none" strike="noStrike" kern="1200" baseline="0" dirty="0">
                <a:solidFill>
                  <a:schemeClr val="tx1"/>
                </a:solidFill>
                <a:latin typeface="+mn-lt"/>
                <a:ea typeface="+mn-ea"/>
                <a:cs typeface="+mn-cs"/>
              </a:rPr>
              <a:t> the </a:t>
            </a:r>
            <a:r>
              <a:rPr lang="nl-NL" sz="1200" b="0" i="0" u="none" strike="noStrike" kern="1200" baseline="0" dirty="0" err="1">
                <a:solidFill>
                  <a:schemeClr val="tx1"/>
                </a:solidFill>
                <a:latin typeface="+mn-lt"/>
                <a:ea typeface="+mn-ea"/>
                <a:cs typeface="+mn-cs"/>
              </a:rPr>
              <a:t>dentists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one</a:t>
            </a:r>
            <a:r>
              <a:rPr lang="nl-NL" sz="1200" b="0" i="0" u="none" strike="noStrike" kern="1200" baseline="0" dirty="0">
                <a:solidFill>
                  <a:schemeClr val="tx1"/>
                </a:solidFill>
                <a:latin typeface="+mn-lt"/>
                <a:ea typeface="+mn-ea"/>
                <a:cs typeface="+mn-cs"/>
              </a:rPr>
              <a:t> week </a:t>
            </a:r>
            <a:r>
              <a:rPr lang="nl-NL" sz="1200" b="0" i="0" u="none" strike="noStrike" kern="1200" baseline="0" dirty="0" err="1">
                <a:solidFill>
                  <a:schemeClr val="tx1"/>
                </a:solidFill>
                <a:latin typeface="+mn-lt"/>
                <a:ea typeface="+mn-ea"/>
                <a:cs typeface="+mn-cs"/>
              </a:rPr>
              <a:t>after</a:t>
            </a:r>
            <a:r>
              <a:rPr lang="nl-NL" sz="1200" b="0" i="0" u="none" strike="noStrike" kern="1200" baseline="0" dirty="0">
                <a:solidFill>
                  <a:schemeClr val="tx1"/>
                </a:solidFill>
                <a:latin typeface="+mn-lt"/>
                <a:ea typeface="+mn-ea"/>
                <a:cs typeface="+mn-cs"/>
              </a:rPr>
              <a:t> the show. In the survey, </a:t>
            </a:r>
            <a:r>
              <a:rPr lang="nl-NL" sz="1200" b="0" i="0" u="none" strike="noStrike" kern="1200" baseline="0" dirty="0" err="1">
                <a:solidFill>
                  <a:schemeClr val="tx1"/>
                </a:solidFill>
                <a:latin typeface="+mn-lt"/>
                <a:ea typeface="+mn-ea"/>
                <a:cs typeface="+mn-cs"/>
              </a:rPr>
              <a:t>it</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obtained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answers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to</a:t>
            </a:r>
            <a:r>
              <a:rPr lang="nl-NL" sz="1200" b="0" i="0" u="none" strike="noStrike" kern="1200" baseline="0" dirty="0">
                <a:solidFill>
                  <a:schemeClr val="tx1"/>
                </a:solidFill>
                <a:latin typeface="+mn-lt"/>
                <a:ea typeface="+mn-ea"/>
                <a:cs typeface="+mn-cs"/>
              </a:rPr>
              <a:t> the </a:t>
            </a:r>
            <a:r>
              <a:rPr lang="nl-NL" sz="1200" b="0" i="0" u="none" strike="noStrike" kern="1200" baseline="0" dirty="0" err="1">
                <a:solidFill>
                  <a:schemeClr val="tx1"/>
                </a:solidFill>
                <a:latin typeface="+mn-lt"/>
                <a:ea typeface="+mn-ea"/>
                <a:cs typeface="+mn-cs"/>
              </a:rPr>
              <a:t>following</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questions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about</a:t>
            </a:r>
            <a:r>
              <a:rPr lang="nl-NL" sz="1200" b="0" i="0" u="none" strike="noStrike" kern="1200" baseline="0" dirty="0">
                <a:solidFill>
                  <a:schemeClr val="tx1"/>
                </a:solidFill>
                <a:latin typeface="+mn-lt"/>
                <a:ea typeface="+mn-ea"/>
                <a:cs typeface="+mn-cs"/>
              </a:rPr>
              <a:t> the </a:t>
            </a:r>
            <a:r>
              <a:rPr lang="nl-NL" sz="1200" b="0" i="0" u="none" strike="noStrike" kern="1200" baseline="0" dirty="0" err="1">
                <a:solidFill>
                  <a:schemeClr val="tx1"/>
                </a:solidFill>
                <a:latin typeface="+mn-lt"/>
                <a:ea typeface="+mn-ea"/>
                <a:cs typeface="+mn-cs"/>
              </a:rPr>
              <a:t>dentists</a:t>
            </a:r>
            <a:r>
              <a:rPr lang="nl-NL" sz="1200" b="0" i="0" u="none" strike="noStrike" kern="1200" baseline="0" dirty="0">
                <a:solidFill>
                  <a:schemeClr val="tx1"/>
                </a:solidFill>
                <a:latin typeface="+mn-lt"/>
                <a:ea typeface="+mn-ea"/>
                <a:cs typeface="+mn-cs"/>
              </a:rPr>
              <a:t>. For </a:t>
            </a:r>
            <a:r>
              <a:rPr lang="nl-NL" sz="1200" b="0" i="0" u="none" strike="noStrike" kern="1200" baseline="0" dirty="0" err="1">
                <a:solidFill>
                  <a:schemeClr val="tx1"/>
                </a:solidFill>
                <a:latin typeface="+mn-lt"/>
                <a:ea typeface="+mn-ea"/>
                <a:cs typeface="+mn-cs"/>
              </a:rPr>
              <a:t>each</a:t>
            </a:r>
            <a:r>
              <a:rPr lang="nl-NL" sz="1200" b="0" i="0" u="none" strike="noStrike" kern="1200" baseline="0" dirty="0">
                <a:solidFill>
                  <a:schemeClr val="tx1"/>
                </a:solidFill>
                <a:latin typeface="+mn-lt"/>
                <a:ea typeface="+mn-ea"/>
                <a:cs typeface="+mn-cs"/>
              </a:rPr>
              <a:t> of the </a:t>
            </a:r>
            <a:r>
              <a:rPr lang="nl-NL" sz="1200" b="0" i="0" u="none" strike="noStrike" kern="1200" baseline="0" dirty="0" err="1">
                <a:solidFill>
                  <a:schemeClr val="tx1"/>
                </a:solidFill>
                <a:latin typeface="+mn-lt"/>
                <a:ea typeface="+mn-ea"/>
                <a:cs typeface="+mn-cs"/>
              </a:rPr>
              <a:t>questions</a:t>
            </a:r>
            <a:r>
              <a:rPr lang="nl-NL" sz="1200" b="0" i="0" u="none" strike="noStrike" kern="1200" baseline="0" dirty="0">
                <a:solidFill>
                  <a:schemeClr val="tx1"/>
                </a:solidFill>
                <a:latin typeface="+mn-lt"/>
                <a:ea typeface="+mn-ea"/>
                <a:cs typeface="+mn-cs"/>
              </a:rPr>
              <a:t>, 1 was </a:t>
            </a:r>
            <a:r>
              <a:rPr lang="nl-NL" sz="1200" b="0" i="0" u="none" strike="noStrike" kern="1200" baseline="0" dirty="0" err="1">
                <a:solidFill>
                  <a:schemeClr val="tx1"/>
                </a:solidFill>
                <a:latin typeface="+mn-lt"/>
                <a:ea typeface="+mn-ea"/>
                <a:cs typeface="+mn-cs"/>
              </a:rPr>
              <a:t>scored</a:t>
            </a:r>
            <a:r>
              <a:rPr lang="nl-NL" sz="1200" b="0" i="0" u="none" strike="noStrike" kern="1200" baseline="0" dirty="0">
                <a:solidFill>
                  <a:schemeClr val="tx1"/>
                </a:solidFill>
                <a:latin typeface="+mn-lt"/>
                <a:ea typeface="+mn-ea"/>
                <a:cs typeface="+mn-cs"/>
              </a:rPr>
              <a:t> as the </a:t>
            </a:r>
            <a:r>
              <a:rPr lang="nl-NL" sz="1200" b="0" i="0" u="none" strike="noStrike" kern="1200" baseline="0" dirty="0" err="1">
                <a:solidFill>
                  <a:schemeClr val="tx1"/>
                </a:solidFill>
                <a:latin typeface="+mn-lt"/>
                <a:ea typeface="+mn-ea"/>
                <a:cs typeface="+mn-cs"/>
              </a:rPr>
              <a:t>lowest</a:t>
            </a:r>
            <a:r>
              <a:rPr lang="nl-NL" sz="1200" b="0" i="0" u="none" strike="noStrike" kern="1200" baseline="0" dirty="0">
                <a:solidFill>
                  <a:schemeClr val="tx1"/>
                </a:solidFill>
                <a:latin typeface="+mn-lt"/>
                <a:ea typeface="+mn-ea"/>
                <a:cs typeface="+mn-cs"/>
              </a:rPr>
              <a:t>, 7 </a:t>
            </a:r>
            <a:r>
              <a:rPr lang="nl-NL" sz="1200" b="0" i="0" u="none" strike="noStrike" kern="1200" baseline="0" dirty="0" err="1">
                <a:solidFill>
                  <a:schemeClr val="tx1"/>
                </a:solidFill>
                <a:latin typeface="+mn-lt"/>
                <a:ea typeface="+mn-ea"/>
                <a:cs typeface="+mn-cs"/>
              </a:rPr>
              <a:t>being</a:t>
            </a:r>
            <a:r>
              <a:rPr lang="nl-NL" sz="1200" b="0" i="0" u="none" strike="noStrike" kern="1200" baseline="0" dirty="0">
                <a:solidFill>
                  <a:schemeClr val="tx1"/>
                </a:solidFill>
                <a:latin typeface="+mn-lt"/>
                <a:ea typeface="+mn-ea"/>
                <a:cs typeface="+mn-cs"/>
              </a:rPr>
              <a:t> the </a:t>
            </a:r>
            <a:r>
              <a:rPr lang="nl-NL" sz="1200" b="0" i="0" u="none" strike="noStrike" kern="1200" baseline="0" dirty="0" err="1">
                <a:solidFill>
                  <a:schemeClr val="tx1"/>
                </a:solidFill>
                <a:latin typeface="+mn-lt"/>
                <a:ea typeface="+mn-ea"/>
                <a:cs typeface="+mn-cs"/>
              </a:rPr>
              <a:t>highest</a:t>
            </a:r>
            <a:r>
              <a:rPr lang="nl-NL" sz="1200" b="0" i="0" u="none" strike="noStrike" kern="1200" baseline="0" dirty="0">
                <a:solidFill>
                  <a:schemeClr val="tx1"/>
                </a:solidFill>
                <a:latin typeface="+mn-lt"/>
                <a:ea typeface="+mn-ea"/>
                <a:cs typeface="+mn-cs"/>
              </a:rPr>
              <a:t>. The </a:t>
            </a:r>
            <a:r>
              <a:rPr lang="nl-NL" sz="1200" b="0" i="0" u="none" strike="noStrike" kern="1200" baseline="0" dirty="0" err="1">
                <a:solidFill>
                  <a:schemeClr val="tx1"/>
                </a:solidFill>
                <a:latin typeface="+mn-lt"/>
                <a:ea typeface="+mn-ea"/>
                <a:cs typeface="+mn-cs"/>
              </a:rPr>
              <a:t>questions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were</a:t>
            </a:r>
            <a:r>
              <a:rPr lang="nl-NL" sz="1200" b="0" i="0" u="none" strike="noStrike" kern="1200" baseline="0" dirty="0">
                <a:solidFill>
                  <a:schemeClr val="tx1"/>
                </a:solidFill>
                <a:latin typeface="+mn-lt"/>
                <a:ea typeface="+mn-ea"/>
                <a:cs typeface="+mn-cs"/>
              </a:rPr>
              <a:t> as </a:t>
            </a:r>
            <a:r>
              <a:rPr lang="nl-NL" sz="1200" b="0" i="0" u="none" strike="noStrike" kern="1200" baseline="0" dirty="0" err="1">
                <a:solidFill>
                  <a:schemeClr val="tx1"/>
                </a:solidFill>
                <a:latin typeface="+mn-lt"/>
                <a:ea typeface="+mn-ea"/>
                <a:cs typeface="+mn-cs"/>
              </a:rPr>
              <a:t>follows</a:t>
            </a:r>
            <a:r>
              <a:rPr lang="nl-NL" sz="1200" b="0" i="0" u="none" strike="noStrike" kern="1200" baseline="0" dirty="0">
                <a:solidFill>
                  <a:schemeClr val="tx1"/>
                </a:solidFill>
                <a:latin typeface="+mn-lt"/>
                <a:ea typeface="+mn-ea"/>
                <a:cs typeface="+mn-cs"/>
              </a:rPr>
              <a:t>:</a:t>
            </a:r>
          </a:p>
          <a:p>
            <a:r>
              <a:rPr lang="nl-NL" sz="1200" b="0" i="0" u="none" strike="noStrike" kern="1200" baseline="0" dirty="0" err="1">
                <a:solidFill>
                  <a:schemeClr val="tx1"/>
                </a:solidFill>
                <a:latin typeface="+mn-lt"/>
                <a:ea typeface="+mn-ea"/>
                <a:cs typeface="+mn-cs"/>
              </a:rPr>
              <a:t>Importance</a:t>
            </a:r>
            <a:r>
              <a:rPr lang="nl-NL" sz="1200" b="0" i="0" u="none" strike="noStrike" kern="1200" baseline="0" dirty="0">
                <a:solidFill>
                  <a:schemeClr val="tx1"/>
                </a:solidFill>
                <a:latin typeface="+mn-lt"/>
                <a:ea typeface="+mn-ea"/>
                <a:cs typeface="+mn-cs"/>
              </a:rPr>
              <a:t> of Image </a:t>
            </a:r>
            <a:r>
              <a:rPr lang="nl-NL" sz="1200" b="0" i="0" u="none" strike="noStrike" kern="1200" baseline="0" dirty="0" err="1">
                <a:solidFill>
                  <a:schemeClr val="tx1"/>
                </a:solidFill>
                <a:latin typeface="+mn-lt"/>
                <a:ea typeface="+mn-ea"/>
                <a:cs typeface="+mn-cs"/>
              </a:rPr>
              <a:t>Quality</a:t>
            </a:r>
            <a:endParaRPr lang="nl-NL" sz="1200" b="0" i="0" u="none" strike="noStrike" kern="1200" baseline="0" dirty="0">
              <a:solidFill>
                <a:schemeClr val="tx1"/>
              </a:solidFill>
              <a:latin typeface="+mn-lt"/>
              <a:ea typeface="+mn-ea"/>
              <a:cs typeface="+mn-cs"/>
            </a:endParaRPr>
          </a:p>
          <a:p>
            <a:r>
              <a:rPr lang="nl-NL" sz="1200" b="0" i="0" u="none" strike="noStrike" kern="1200" baseline="0" dirty="0" err="1">
                <a:solidFill>
                  <a:schemeClr val="tx1"/>
                </a:solidFill>
                <a:latin typeface="+mn-lt"/>
                <a:ea typeface="+mn-ea"/>
                <a:cs typeface="+mn-cs"/>
              </a:rPr>
              <a:t>Importance</a:t>
            </a:r>
            <a:r>
              <a:rPr lang="nl-NL" sz="1200" b="0" i="0" u="none" strike="noStrike" kern="1200" baseline="0" dirty="0">
                <a:solidFill>
                  <a:schemeClr val="tx1"/>
                </a:solidFill>
                <a:latin typeface="+mn-lt"/>
                <a:ea typeface="+mn-ea"/>
                <a:cs typeface="+mn-cs"/>
              </a:rPr>
              <a:t> of </a:t>
            </a:r>
            <a:r>
              <a:rPr lang="nl-NL" sz="1200" b="0" i="0" u="none" strike="noStrike" kern="1200" baseline="0" dirty="0" err="1">
                <a:solidFill>
                  <a:schemeClr val="tx1"/>
                </a:solidFill>
                <a:latin typeface="+mn-lt"/>
                <a:ea typeface="+mn-ea"/>
                <a:cs typeface="+mn-cs"/>
              </a:rPr>
              <a:t>Diagnostic</a:t>
            </a:r>
            <a:r>
              <a:rPr lang="nl-NL" sz="1200" b="0" i="0" u="none" strike="noStrike" kern="1200" baseline="0" dirty="0">
                <a:solidFill>
                  <a:schemeClr val="tx1"/>
                </a:solidFill>
                <a:latin typeface="+mn-lt"/>
                <a:ea typeface="+mn-ea"/>
                <a:cs typeface="+mn-cs"/>
              </a:rPr>
              <a:t> Flexibility</a:t>
            </a:r>
          </a:p>
          <a:p>
            <a:r>
              <a:rPr lang="nl-NL" sz="1200" b="0" i="0" u="none" strike="noStrike" kern="1200" baseline="0" dirty="0" err="1">
                <a:solidFill>
                  <a:schemeClr val="tx1"/>
                </a:solidFill>
                <a:latin typeface="+mn-lt"/>
                <a:ea typeface="+mn-ea"/>
                <a:cs typeface="+mn-cs"/>
              </a:rPr>
              <a:t>Importance</a:t>
            </a:r>
            <a:r>
              <a:rPr lang="nl-NL" sz="1200" b="0" i="0" u="none" strike="noStrike" kern="1200" baseline="0" dirty="0">
                <a:solidFill>
                  <a:schemeClr val="tx1"/>
                </a:solidFill>
                <a:latin typeface="+mn-lt"/>
                <a:ea typeface="+mn-ea"/>
                <a:cs typeface="+mn-cs"/>
              </a:rPr>
              <a:t> of Software Integration</a:t>
            </a:r>
          </a:p>
          <a:p>
            <a:r>
              <a:rPr lang="nl-NL" sz="1200" b="0" i="0" u="none" strike="noStrike" kern="1200" baseline="0" dirty="0" err="1">
                <a:solidFill>
                  <a:schemeClr val="tx1"/>
                </a:solidFill>
                <a:latin typeface="+mn-lt"/>
                <a:ea typeface="+mn-ea"/>
                <a:cs typeface="+mn-cs"/>
              </a:rPr>
              <a:t>Importance</a:t>
            </a:r>
            <a:r>
              <a:rPr lang="nl-NL" sz="1200" b="0" i="0" u="none" strike="noStrike" kern="1200" baseline="0" dirty="0">
                <a:solidFill>
                  <a:schemeClr val="tx1"/>
                </a:solidFill>
                <a:latin typeface="+mn-lt"/>
                <a:ea typeface="+mn-ea"/>
                <a:cs typeface="+mn-cs"/>
              </a:rPr>
              <a:t> of Technical Assistance</a:t>
            </a:r>
          </a:p>
          <a:p>
            <a:r>
              <a:rPr lang="nl-NL" sz="1200" b="0" i="0" u="none" strike="noStrike" kern="1200" baseline="0" dirty="0" err="1">
                <a:solidFill>
                  <a:schemeClr val="tx1"/>
                </a:solidFill>
                <a:latin typeface="+mn-lt"/>
                <a:ea typeface="+mn-ea"/>
                <a:cs typeface="+mn-cs"/>
              </a:rPr>
              <a:t>Importance</a:t>
            </a:r>
            <a:r>
              <a:rPr lang="nl-NL" sz="1200" b="0" i="0" u="none" strike="noStrike" kern="1200" baseline="0" dirty="0">
                <a:solidFill>
                  <a:schemeClr val="tx1"/>
                </a:solidFill>
                <a:latin typeface="+mn-lt"/>
                <a:ea typeface="+mn-ea"/>
                <a:cs typeface="+mn-cs"/>
              </a:rPr>
              <a:t> of Price</a:t>
            </a:r>
          </a:p>
          <a:p>
            <a:r>
              <a:rPr lang="nl-NL" sz="1200" b="0" i="0" u="none" strike="noStrike" kern="1200" baseline="0" dirty="0">
                <a:solidFill>
                  <a:schemeClr val="tx1"/>
                </a:solidFill>
                <a:latin typeface="+mn-lt"/>
                <a:ea typeface="+mn-ea"/>
                <a:cs typeface="+mn-cs"/>
              </a:rPr>
              <a:t>Trust in TV </a:t>
            </a:r>
            <a:r>
              <a:rPr lang="nl-NL" sz="1200" b="0" i="0" u="none" strike="noStrike" kern="1200" baseline="0" dirty="0" err="1">
                <a:solidFill>
                  <a:schemeClr val="tx1"/>
                </a:solidFill>
                <a:latin typeface="+mn-lt"/>
                <a:ea typeface="+mn-ea"/>
                <a:cs typeface="+mn-cs"/>
              </a:rPr>
              <a:t>Ads</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Trust in Radio </a:t>
            </a:r>
            <a:r>
              <a:rPr lang="nl-NL" sz="1200" b="0" i="0" u="none" strike="noStrike" kern="1200" baseline="0" dirty="0" err="1">
                <a:solidFill>
                  <a:schemeClr val="tx1"/>
                </a:solidFill>
                <a:latin typeface="+mn-lt"/>
                <a:ea typeface="+mn-ea"/>
                <a:cs typeface="+mn-cs"/>
              </a:rPr>
              <a:t>Ads</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Trust in Internet </a:t>
            </a:r>
            <a:r>
              <a:rPr lang="nl-NL" sz="1200" b="0" i="0" u="none" strike="noStrike" kern="1200" baseline="0" dirty="0" err="1">
                <a:solidFill>
                  <a:schemeClr val="tx1"/>
                </a:solidFill>
                <a:latin typeface="+mn-lt"/>
                <a:ea typeface="+mn-ea"/>
                <a:cs typeface="+mn-cs"/>
              </a:rPr>
              <a:t>Ads</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Trust in </a:t>
            </a:r>
            <a:r>
              <a:rPr lang="nl-NL" sz="1200" b="0" i="0" u="none" strike="noStrike" kern="1200" baseline="0" dirty="0" err="1">
                <a:solidFill>
                  <a:schemeClr val="tx1"/>
                </a:solidFill>
                <a:latin typeface="+mn-lt"/>
                <a:ea typeface="+mn-ea"/>
                <a:cs typeface="+mn-cs"/>
              </a:rPr>
              <a:t>Dental</a:t>
            </a:r>
            <a:r>
              <a:rPr lang="nl-NL" sz="1200" b="0" i="0" u="none" strike="noStrike" kern="1200" baseline="0" dirty="0">
                <a:solidFill>
                  <a:schemeClr val="tx1"/>
                </a:solidFill>
                <a:latin typeface="+mn-lt"/>
                <a:ea typeface="+mn-ea"/>
                <a:cs typeface="+mn-cs"/>
              </a:rPr>
              <a:t> Magazine </a:t>
            </a:r>
            <a:r>
              <a:rPr lang="nl-NL" sz="1200" b="0" i="0" u="none" strike="noStrike" kern="1200" baseline="0" dirty="0" err="1">
                <a:solidFill>
                  <a:schemeClr val="tx1"/>
                </a:solidFill>
                <a:latin typeface="+mn-lt"/>
                <a:ea typeface="+mn-ea"/>
                <a:cs typeface="+mn-cs"/>
              </a:rPr>
              <a:t>Ads</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Trust in </a:t>
            </a:r>
            <a:r>
              <a:rPr lang="nl-NL" sz="1200" b="0" i="0" u="none" strike="noStrike" kern="1200" baseline="0" dirty="0" err="1">
                <a:solidFill>
                  <a:schemeClr val="tx1"/>
                </a:solidFill>
                <a:latin typeface="+mn-lt"/>
                <a:ea typeface="+mn-ea"/>
                <a:cs typeface="+mn-cs"/>
              </a:rPr>
              <a:t>Peers</a:t>
            </a:r>
            <a:endParaRPr lang="nl-NL" sz="1200" b="0" i="0" u="none" strike="noStrike" kern="1200" baseline="0" dirty="0">
              <a:solidFill>
                <a:schemeClr val="tx1"/>
              </a:solidFill>
              <a:latin typeface="+mn-lt"/>
              <a:ea typeface="+mn-ea"/>
              <a:cs typeface="+mn-cs"/>
            </a:endParaRPr>
          </a:p>
          <a:p>
            <a:endParaRPr lang="en-US" dirty="0"/>
          </a:p>
          <a:p>
            <a:r>
              <a:rPr lang="en-US" sz="1200" b="0" i="0" u="none" strike="noStrike" kern="1200" baseline="0" dirty="0">
                <a:solidFill>
                  <a:schemeClr val="tx1"/>
                </a:solidFill>
                <a:latin typeface="+mn-lt"/>
                <a:ea typeface="+mn-ea"/>
                <a:cs typeface="+mn-cs"/>
              </a:rPr>
              <a:t>Industry Segmentation Exercise</a:t>
            </a:r>
          </a:p>
          <a:p>
            <a:r>
              <a:rPr lang="en-US" sz="1200" b="0" i="0" u="none" strike="noStrike" kern="1200" baseline="0" dirty="0">
                <a:solidFill>
                  <a:schemeClr val="tx1"/>
                </a:solidFill>
                <a:latin typeface="+mn-lt"/>
                <a:ea typeface="+mn-ea"/>
                <a:cs typeface="+mn-cs"/>
              </a:rPr>
              <a:t>The first question that DentMax sought to answer through the data was: “How to effectively segment the market for dental X-ray intraoral sensors, based on the differing needs of dentists?”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Cluster Analysis Overview</a:t>
            </a:r>
          </a:p>
          <a:p>
            <a:r>
              <a:rPr lang="en-US" sz="1200" b="0" i="0" u="none" strike="noStrike" kern="1200" baseline="0" dirty="0">
                <a:solidFill>
                  <a:schemeClr val="tx1"/>
                </a:solidFill>
                <a:latin typeface="+mn-lt"/>
                <a:ea typeface="+mn-ea"/>
                <a:cs typeface="+mn-cs"/>
              </a:rPr>
              <a:t>DentMax used cluster analysis to perform an industry segmentation, that is, it tried to identify underlying subsamples of dentists who are homogeneous in their behaviors and preferences and markedly different from other subsamples.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Number of Clusters</a:t>
            </a:r>
          </a:p>
          <a:p>
            <a:r>
              <a:rPr lang="en-US" sz="1200" b="0" i="0" u="none" strike="noStrike" kern="1200" baseline="0" dirty="0">
                <a:solidFill>
                  <a:schemeClr val="tx1"/>
                </a:solidFill>
                <a:latin typeface="+mn-lt"/>
                <a:ea typeface="+mn-ea"/>
                <a:cs typeface="+mn-cs"/>
              </a:rPr>
              <a:t>Accordingly, the results of the cluster analysis DentMax performed with the data are described. The first task is to decide the number of clusters. The model first considers each customer as a separate segment. Subsequently, it finds the two segments/customers that, if grouped together, would lead to the lowest loss of information. The model continues to merge segments/customers until such merging would lead to an unacceptable loss of information. The dendogram shown in Figure 2 shows the loss of information associated with grouping the data into different numbers of clusters ranging from two to eight. It appears that the most loss of information occurs when going from four to five clusters, therefore DentMax retained a four-cluster model. An alternative to clustering using all of the variables in the dataset would be to use only the survey data capturing preferences and then using sales and booth behavioral data as descriptors of the segments.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Description of Clusters</a:t>
            </a:r>
          </a:p>
          <a:p>
            <a:r>
              <a:rPr lang="en-US" sz="1200" b="0" i="0" u="none" strike="noStrike" kern="1200" baseline="0" dirty="0">
                <a:solidFill>
                  <a:schemeClr val="tx1"/>
                </a:solidFill>
                <a:latin typeface="+mn-lt"/>
                <a:ea typeface="+mn-ea"/>
                <a:cs typeface="+mn-cs"/>
              </a:rPr>
              <a:t>Having grouped all the dentists into one of four clusters, DentMax turned to profiling the clusters. By profiling, we mean that DentMax attempts to create a “picture” of the members of the clusters using all the variables of interest; dentists’ behaviors in the booth, their past sales histories with DentMax, and their answers on the survey. The profile of each cluster is best seen by the variable means in each cluster in Table 3. Next, we describe each of the clusters.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Table 3 Cluster Analysis Results</a:t>
            </a:r>
          </a:p>
          <a:p>
            <a:r>
              <a:rPr lang="en-US" sz="1200" b="0" i="0" u="none" strike="noStrike" kern="1200" baseline="0" dirty="0">
                <a:solidFill>
                  <a:schemeClr val="tx1"/>
                </a:solidFill>
                <a:latin typeface="+mn-lt"/>
                <a:ea typeface="+mn-ea"/>
                <a:cs typeface="+mn-cs"/>
              </a:rPr>
              <a:t>Loyalists </a:t>
            </a:r>
          </a:p>
          <a:p>
            <a:r>
              <a:rPr lang="en-US" sz="1200" b="0" i="0" u="none" strike="noStrike" kern="1200" baseline="0" dirty="0">
                <a:solidFill>
                  <a:schemeClr val="tx1"/>
                </a:solidFill>
                <a:latin typeface="+mn-lt"/>
                <a:ea typeface="+mn-ea"/>
                <a:cs typeface="+mn-cs"/>
              </a:rPr>
              <a:t>Dentists that comprised Cluster 1 (12%) spent a little over two hours on the trade show floor (130 minutes), but also spent nearly one-third of their time in </a:t>
            </a:r>
            <a:r>
              <a:rPr lang="en-US" sz="1200" b="0" i="0" u="none" strike="noStrike" kern="1200" baseline="0" dirty="0" err="1">
                <a:solidFill>
                  <a:schemeClr val="tx1"/>
                </a:solidFill>
                <a:latin typeface="+mn-lt"/>
                <a:ea typeface="+mn-ea"/>
                <a:cs typeface="+mn-cs"/>
              </a:rPr>
              <a:t>DentMax’s</a:t>
            </a:r>
            <a:r>
              <a:rPr lang="en-US" sz="1200" b="0" i="0" u="none" strike="noStrike" kern="1200" baseline="0" dirty="0">
                <a:solidFill>
                  <a:schemeClr val="tx1"/>
                </a:solidFill>
                <a:latin typeface="+mn-lt"/>
                <a:ea typeface="+mn-ea"/>
                <a:cs typeface="+mn-cs"/>
              </a:rPr>
              <a:t> booth (45 minutes), and only about 20% of their time at competitors’ booths (26 minutes). Thus, these dentists appear to be favorable to DentMax. Observing their sales records revealed that all the dentists in Cluster 1 had purchased from DentMax in the past, and the historical sales index for these dentists was very high (58), and so was their sales frequency (5.8). Moreover, the relationship between dentists in Cluster 1 and DentMax was 8.2 years on average, indicating that they were both loyal and strong customers. Turning to the survey results, dentists in Cluster 1 highly valued image quality (6.6), diagnostic flexibility (6.8), but only moderately valued software integration (4.4), technical assistance (5.5) and price (4.4). These dentists appeared to trust dental magazine ads (6.5) and peer feedback (6.1) more than TV (5.1), radio (4.2) and the Internet (3.6), for product information. Based on the strong sales records, fi t with </a:t>
            </a:r>
            <a:r>
              <a:rPr lang="en-US" sz="1200" b="0" i="0" u="none" strike="noStrike" kern="1200" baseline="0" dirty="0" err="1">
                <a:solidFill>
                  <a:schemeClr val="tx1"/>
                </a:solidFill>
                <a:latin typeface="+mn-lt"/>
                <a:ea typeface="+mn-ea"/>
                <a:cs typeface="+mn-cs"/>
              </a:rPr>
              <a:t>DentMax’s</a:t>
            </a:r>
            <a:r>
              <a:rPr lang="en-US" sz="1200" b="0" i="0" u="none" strike="noStrike" kern="1200" baseline="0" dirty="0">
                <a:solidFill>
                  <a:schemeClr val="tx1"/>
                </a:solidFill>
                <a:latin typeface="+mn-lt"/>
                <a:ea typeface="+mn-ea"/>
                <a:cs typeface="+mn-cs"/>
              </a:rPr>
              <a:t> positioning in the marketplace, and the revealed information about time spent at the booth, DentMax named this cluster “Loyalists.”</a:t>
            </a:r>
          </a:p>
          <a:p>
            <a:pPr marL="0" marR="0" indent="0" algn="l" defTabSz="456827"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Switchables</a:t>
            </a:r>
          </a:p>
          <a:p>
            <a:r>
              <a:rPr lang="en-US" sz="1200" b="0" i="0" u="none" strike="noStrike" kern="1200" baseline="0" dirty="0">
                <a:solidFill>
                  <a:schemeClr val="tx1"/>
                </a:solidFill>
                <a:latin typeface="+mn-lt"/>
                <a:ea typeface="+mn-ea"/>
                <a:cs typeface="+mn-cs"/>
              </a:rPr>
              <a:t>Dentists that comprised Cluster 2 (22%) spent three hours on the trade show floor (180 minutes), but only spent 20% their time in </a:t>
            </a:r>
            <a:r>
              <a:rPr lang="en-US" sz="1200" b="0" i="0" u="none" strike="noStrike" kern="1200" baseline="0" dirty="0" err="1">
                <a:solidFill>
                  <a:schemeClr val="tx1"/>
                </a:solidFill>
                <a:latin typeface="+mn-lt"/>
                <a:ea typeface="+mn-ea"/>
                <a:cs typeface="+mn-cs"/>
              </a:rPr>
              <a:t>DentMax’s</a:t>
            </a:r>
            <a:r>
              <a:rPr lang="en-US" sz="1200" b="0" i="0" u="none" strike="noStrike" kern="1200" baseline="0" dirty="0">
                <a:solidFill>
                  <a:schemeClr val="tx1"/>
                </a:solidFill>
                <a:latin typeface="+mn-lt"/>
                <a:ea typeface="+mn-ea"/>
                <a:cs typeface="+mn-cs"/>
              </a:rPr>
              <a:t> booth (36 minutes), and about 43% of their time at competitors’ booths (78 minutes). Thus, these dentists appear to be favorable to competitors. Observing their sales records revealed that only 45% of all the dentists in Cluster 2 had purchased from DentMax in the past, but the historical sales index for these dentists was very high (64), and so was their sales frequency (4.4). Moreover, the relationship between dentists in Cluster 2 and DentMax was 8.8 years on average, indicating that they were also strong and loyal. Turning to the survey results, dentists in Cluster 2 highly valued image quality (6.1), and software integration (6.4), and perhaps price (5.9) but only moderately valued diagnostic flexibility (5.5), technical assistance (5.8). Like Cluster 1 dentists, these dentists also appeared to trust dental magazine ads (5.8) and peer feedback (6.8) more than TV (4.4), and radio (4.6), but did trust the Internet highly (6.1), for product information, unlike Cluster 1. Based on the strong sales records, fit with </a:t>
            </a:r>
            <a:r>
              <a:rPr lang="en-US" sz="1200" b="0" i="0" u="none" strike="noStrike" kern="1200" baseline="0" dirty="0" err="1">
                <a:solidFill>
                  <a:schemeClr val="tx1"/>
                </a:solidFill>
                <a:latin typeface="+mn-lt"/>
                <a:ea typeface="+mn-ea"/>
                <a:cs typeface="+mn-cs"/>
              </a:rPr>
              <a:t>DentMax’s</a:t>
            </a:r>
            <a:r>
              <a:rPr lang="en-US" sz="1200" b="0" i="0" u="none" strike="noStrike" kern="1200" baseline="0" dirty="0">
                <a:solidFill>
                  <a:schemeClr val="tx1"/>
                </a:solidFill>
                <a:latin typeface="+mn-lt"/>
                <a:ea typeface="+mn-ea"/>
                <a:cs typeface="+mn-cs"/>
              </a:rPr>
              <a:t> positioning in the marketplace, but revealed information about time spent at competitors’ booths, DentMax named this cluster “Switchables.”</a:t>
            </a:r>
          </a:p>
          <a:p>
            <a:r>
              <a:rPr lang="en-US" sz="1200" b="0" i="0" u="none" strike="noStrike" kern="1200" baseline="0" dirty="0">
                <a:solidFill>
                  <a:schemeClr val="tx1"/>
                </a:solidFill>
                <a:latin typeface="+mn-lt"/>
                <a:ea typeface="+mn-ea"/>
                <a:cs typeface="+mn-cs"/>
              </a:rPr>
              <a:t>Generalists</a:t>
            </a:r>
          </a:p>
          <a:p>
            <a:r>
              <a:rPr lang="en-US" sz="1200" b="0" i="0" u="none" strike="noStrike" kern="1200" baseline="0" dirty="0">
                <a:solidFill>
                  <a:schemeClr val="tx1"/>
                </a:solidFill>
                <a:latin typeface="+mn-lt"/>
                <a:ea typeface="+mn-ea"/>
                <a:cs typeface="+mn-cs"/>
              </a:rPr>
              <a:t>Dentists that comprised the largest cluster, Cluster 3 (49%), spent 150 minutes on the trade show floor, but only spent 8% their time in </a:t>
            </a:r>
            <a:r>
              <a:rPr lang="en-US" sz="1200" b="0" i="0" u="none" strike="noStrike" kern="1200" baseline="0" dirty="0" err="1">
                <a:solidFill>
                  <a:schemeClr val="tx1"/>
                </a:solidFill>
                <a:latin typeface="+mn-lt"/>
                <a:ea typeface="+mn-ea"/>
                <a:cs typeface="+mn-cs"/>
              </a:rPr>
              <a:t>DentMax’s</a:t>
            </a:r>
            <a:r>
              <a:rPr lang="en-US" sz="1200" b="0" i="0" u="none" strike="noStrike" kern="1200" baseline="0" dirty="0">
                <a:solidFill>
                  <a:schemeClr val="tx1"/>
                </a:solidFill>
                <a:latin typeface="+mn-lt"/>
                <a:ea typeface="+mn-ea"/>
                <a:cs typeface="+mn-cs"/>
              </a:rPr>
              <a:t> booth (12 minutes), and 14% of their time at competitors’ booths (21 minutes). Thus, these dentists appear to be favorable to neither DentMax nor the competitors. Observing their sales records revealed that only 32% of all the dentists in Cluster 3 had purchased from DentMax in the past, the historical sales index for these dentists was moderate (21), and so was their sales frequency (3.1). Moreover, the relationship between dentists in Cluster 2 and DentMax was only 4.3 years on average, indicating that they were not very loyal or strong customers. Turning to the survey results, dentists in Cluster 3 highly valued technical assistance (6.3), and price (6.7), but not image quality (5.1), software integration (4.8), or diagnostic flexibility (5.2). Like Cluster 1 dentists, these dentists also appeared to trust dental magazine ads (5.4) and peer feedback (5.6), but not TV (4.6), radio (4.5), or the Internet (3.8), for product information. Based on the lukewarm sales records, moderate fit with </a:t>
            </a:r>
            <a:r>
              <a:rPr lang="en-US" sz="1200" b="0" i="0" u="none" strike="noStrike" kern="1200" baseline="0" dirty="0" err="1">
                <a:solidFill>
                  <a:schemeClr val="tx1"/>
                </a:solidFill>
                <a:latin typeface="+mn-lt"/>
                <a:ea typeface="+mn-ea"/>
                <a:cs typeface="+mn-cs"/>
              </a:rPr>
              <a:t>DentMax’s</a:t>
            </a:r>
            <a:r>
              <a:rPr lang="en-US" sz="1200" b="0" i="0" u="none" strike="noStrike" kern="1200" baseline="0" dirty="0">
                <a:solidFill>
                  <a:schemeClr val="tx1"/>
                </a:solidFill>
                <a:latin typeface="+mn-lt"/>
                <a:ea typeface="+mn-ea"/>
                <a:cs typeface="+mn-cs"/>
              </a:rPr>
              <a:t> positioning in the marketplace, but revealed information about time spent at the booths, DentMax named this cluster “Generalists.”</a:t>
            </a:r>
          </a:p>
          <a:p>
            <a:r>
              <a:rPr lang="en-US" sz="1200" b="0" i="0" u="none" strike="noStrike" kern="1200" baseline="0" dirty="0" err="1">
                <a:solidFill>
                  <a:schemeClr val="tx1"/>
                </a:solidFill>
                <a:latin typeface="+mn-lt"/>
                <a:ea typeface="+mn-ea"/>
                <a:cs typeface="+mn-cs"/>
              </a:rPr>
              <a:t>Apathetics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Dentists that comprised the last cluster, Cluster 4 (17%), spent only 60 minutes on the trade show floor, spending 10% of their time in </a:t>
            </a:r>
            <a:r>
              <a:rPr lang="en-US" sz="1200" b="0" i="0" u="none" strike="noStrike" kern="1200" baseline="0" dirty="0" err="1">
                <a:solidFill>
                  <a:schemeClr val="tx1"/>
                </a:solidFill>
                <a:latin typeface="+mn-lt"/>
                <a:ea typeface="+mn-ea"/>
                <a:cs typeface="+mn-cs"/>
              </a:rPr>
              <a:t>DentMax’s</a:t>
            </a:r>
            <a:r>
              <a:rPr lang="en-US" sz="1200" b="0" i="0" u="none" strike="noStrike" kern="1200" baseline="0" dirty="0">
                <a:solidFill>
                  <a:schemeClr val="tx1"/>
                </a:solidFill>
                <a:latin typeface="+mn-lt"/>
                <a:ea typeface="+mn-ea"/>
                <a:cs typeface="+mn-cs"/>
              </a:rPr>
              <a:t> booth (6 minutes), and 18% of their time at competitors’ booths (11 minutes). Thus, these dentists appear to be favorable to neither DentMax nor the competitors. Observing their sales records revealed that only 6% of all the dentists in Cluster 4 had purchased from DentMax in the past, the historical sales index for these dentists was poor (9), and so was their sales frequency (0.8). Moreover, the relationship between dentists in Cluster 4 and DentMax was 4.8 years on average, indicating that they were not loyal or strong customers. Turning to the survey results, dentists in Cluster 4 highly valued technical assistance (6.8), and price (6.9), but did not value image quality (3.8), software integration (3.8), or diagnostic flexibility (4.2). Cluster 4 dentists only appeared to trust peer feedback (5.3) for product information. Based on the poor sales records, low fi t with </a:t>
            </a:r>
            <a:r>
              <a:rPr lang="en-US" sz="1200" b="0" i="0" u="none" strike="noStrike" kern="1200" baseline="0" dirty="0" err="1">
                <a:solidFill>
                  <a:schemeClr val="tx1"/>
                </a:solidFill>
                <a:latin typeface="+mn-lt"/>
                <a:ea typeface="+mn-ea"/>
                <a:cs typeface="+mn-cs"/>
              </a:rPr>
              <a:t>DentMax’s</a:t>
            </a:r>
            <a:r>
              <a:rPr lang="en-US" sz="1200" b="0" i="0" u="none" strike="noStrike" kern="1200" baseline="0" dirty="0">
                <a:solidFill>
                  <a:schemeClr val="tx1"/>
                </a:solidFill>
                <a:latin typeface="+mn-lt"/>
                <a:ea typeface="+mn-ea"/>
                <a:cs typeface="+mn-cs"/>
              </a:rPr>
              <a:t> positioning in the marketplace, and revealed information about time spent at the booths, DentMax named this cluster “</a:t>
            </a:r>
            <a:r>
              <a:rPr lang="en-US" sz="1200" b="0" i="0" u="none" strike="noStrike" kern="1200" baseline="0" dirty="0" err="1">
                <a:solidFill>
                  <a:schemeClr val="tx1"/>
                </a:solidFill>
                <a:latin typeface="+mn-lt"/>
                <a:ea typeface="+mn-ea"/>
                <a:cs typeface="+mn-cs"/>
              </a:rPr>
              <a:t>Apathetics</a:t>
            </a:r>
            <a:r>
              <a:rPr lang="en-US" sz="1200" b="0" i="0" u="none" strike="noStrike" kern="1200" baseline="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99481517-11CD-1043-936A-823C17956EDF}" type="slidenum">
              <a:rPr lang="en-US" smtClean="0"/>
              <a:t>74</a:t>
            </a:fld>
            <a:endParaRPr lang="en-US"/>
          </a:p>
        </p:txBody>
      </p:sp>
    </p:spTree>
    <p:extLst>
      <p:ext uri="{BB962C8B-B14F-4D97-AF65-F5344CB8AC3E}">
        <p14:creationId xmlns:p14="http://schemas.microsoft.com/office/powerpoint/2010/main" val="35106539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Targeting and Positioning for Competitive Advantage</a:t>
            </a:r>
          </a:p>
          <a:p>
            <a:r>
              <a:rPr lang="en-US" sz="1200" b="0" i="0" u="none" strike="noStrike" kern="1200" baseline="0" dirty="0">
                <a:solidFill>
                  <a:schemeClr val="tx1"/>
                </a:solidFill>
                <a:latin typeface="+mn-lt"/>
                <a:ea typeface="+mn-ea"/>
                <a:cs typeface="+mn-cs"/>
              </a:rPr>
              <a:t>After segmenting potential dentists into homogeneous groups on the basis of their trade show booth behaviors, past purchase behaviors, and product preferences, DentMax needed to select which current segments to retain, and which new segments to potentially target. DentMax used two broad criteria to target each of the four market segments. First, it assessed the market attractiveness of each segment, that is, whether the segment appeared strategically and financially valuable to serve, based on dentists’ past purchase data. Second, it considered the competitive strength of each segment, which represented the relative strength of DentMax, versus competitors, at securing and maintaining market share in a given segment. Based on these two broad criteria, it assessed the value of each segment.</a:t>
            </a:r>
          </a:p>
          <a:p>
            <a:r>
              <a:rPr lang="en-US" sz="1200" b="0" i="0" u="none" strike="noStrike" kern="1200" baseline="0" dirty="0">
                <a:solidFill>
                  <a:schemeClr val="tx1"/>
                </a:solidFill>
                <a:latin typeface="+mn-lt"/>
                <a:ea typeface="+mn-ea"/>
                <a:cs typeface="+mn-cs"/>
              </a:rPr>
              <a:t>Loyalists</a:t>
            </a:r>
          </a:p>
          <a:p>
            <a:r>
              <a:rPr lang="en-US" sz="1200" b="0" i="0" u="none" strike="noStrike" kern="1200" baseline="0" dirty="0">
                <a:solidFill>
                  <a:schemeClr val="tx1"/>
                </a:solidFill>
                <a:latin typeface="+mn-lt"/>
                <a:ea typeface="+mn-ea"/>
                <a:cs typeface="+mn-cs"/>
              </a:rPr>
              <a:t>The Loyalists segment scored highly for DentMax on market attractiveness. Not only had Loyalists purchased from DentMax in the past, they also appear to purchase larger amounts than most segments, purchase at fairly frequent intervals, and maintained a long-standing relationship with DentMax. The Loyalists also scored highly for DentMax on competitive strength. Loyalists appear to spend more time at </a:t>
            </a:r>
            <a:r>
              <a:rPr lang="en-US" sz="1200" b="0" i="0" u="none" strike="noStrike" kern="1200" baseline="0" dirty="0" err="1">
                <a:solidFill>
                  <a:schemeClr val="tx1"/>
                </a:solidFill>
                <a:latin typeface="+mn-lt"/>
                <a:ea typeface="+mn-ea"/>
                <a:cs typeface="+mn-cs"/>
              </a:rPr>
              <a:t>DentMax’s</a:t>
            </a:r>
            <a:r>
              <a:rPr lang="en-US" sz="1200" b="0" i="0" u="none" strike="noStrike" kern="1200" baseline="0" dirty="0">
                <a:solidFill>
                  <a:schemeClr val="tx1"/>
                </a:solidFill>
                <a:latin typeface="+mn-lt"/>
                <a:ea typeface="+mn-ea"/>
                <a:cs typeface="+mn-cs"/>
              </a:rPr>
              <a:t> booth than competitors’, and valued image quality and diagnostic flexibility, the strengths of DentMax, more than other product attributes. How could DentMax further strengthen its positioning with Loyalists? It reasoned that it could further correspond with dentists through magazine journals, and use peer feedback to further strengthen its ties with Loyalists. However, the small segment size of Loyalists (12% of the market) meant that DentMax had to target other segments.</a:t>
            </a:r>
          </a:p>
          <a:p>
            <a:r>
              <a:rPr lang="en-US" sz="1200" b="0" i="0" u="none" strike="noStrike" kern="1200" baseline="0" dirty="0">
                <a:solidFill>
                  <a:schemeClr val="tx1"/>
                </a:solidFill>
                <a:latin typeface="+mn-lt"/>
                <a:ea typeface="+mn-ea"/>
                <a:cs typeface="+mn-cs"/>
              </a:rPr>
              <a:t>Switchables</a:t>
            </a:r>
          </a:p>
          <a:p>
            <a:r>
              <a:rPr lang="en-US" sz="1200" b="0" i="0" u="none" strike="noStrike" kern="1200" baseline="0" dirty="0">
                <a:solidFill>
                  <a:schemeClr val="tx1"/>
                </a:solidFill>
                <a:latin typeface="+mn-lt"/>
                <a:ea typeface="+mn-ea"/>
                <a:cs typeface="+mn-cs"/>
              </a:rPr>
              <a:t>One of the options to grow market share was to target the Switchables. Switchables also scored highly for DentMax on market attractiveness. Not only had Switchables purchased from DentMax in the past, they also appear to purchase larger amounts than most segments, purchase at fairly frequent intervals, and maintained a long-standing relationship with DentMax. However, Switchables also scored poorly for DentMax on competitive strength. Switchables appear to spend more time at competitors’ booth, even though they valued image quality and diagnostic flexibility, the strengths of DentMax, more than other product attributes. How could DentMax further strengthen its positioning with Switchables to win some of these customers back from competitors? First, DentMax noticed that Switchables valued software integration and technical assistance highly. While DentMax provided these attributes in its products, it reflected on the notion that it never mentioned these attributes in its product messages to dentists. Thus, one way to attract more Switchables would be to stress these qualities to dentists. Second, it realized that Switchables cared more about information from Internet-based sources, and hence DentMax decided to use these channels to attract more Switchables.</a:t>
            </a:r>
          </a:p>
          <a:p>
            <a:r>
              <a:rPr lang="en-US" sz="1200" b="0" i="0" u="none" strike="noStrike" kern="1200" baseline="0" dirty="0">
                <a:solidFill>
                  <a:schemeClr val="tx1"/>
                </a:solidFill>
                <a:latin typeface="+mn-lt"/>
                <a:ea typeface="+mn-ea"/>
                <a:cs typeface="+mn-cs"/>
              </a:rPr>
              <a:t>Generalists</a:t>
            </a:r>
          </a:p>
          <a:p>
            <a:r>
              <a:rPr lang="en-US" sz="1200" b="0" i="0" u="none" strike="noStrike" kern="1200" baseline="0" dirty="0">
                <a:solidFill>
                  <a:schemeClr val="tx1"/>
                </a:solidFill>
                <a:latin typeface="+mn-lt"/>
                <a:ea typeface="+mn-ea"/>
                <a:cs typeface="+mn-cs"/>
              </a:rPr>
              <a:t>The Generalists presented a potentially attractive, but tricky opportunity. Generalists scored moderately for DentMax on market attractiveness. While a moderate percentage of Generalists had purchased from DentMax in the past, they did not purchase large amounts, or purchase at frequent intervals, and maintained a fleeting relationship with DentMax. They also scored moderately on competitive strength. Generalists appear to spend more time at competitors’ booths, and did not value image quality and diagnostic flexibility, the strengths of DentMax, more than other product attributes. How could DentMax further strengthen its positioning with Generalists? First, DentMax noticed that Generalists valued price and technical assistance highly. While DentMax could mention technical </a:t>
            </a:r>
            <a:r>
              <a:rPr lang="pl-PL" sz="1200" b="0" i="0" u="none" strike="noStrike" kern="1200" baseline="0" dirty="0" err="1">
                <a:solidFill>
                  <a:schemeClr val="tx1"/>
                </a:solidFill>
                <a:latin typeface="+mn-lt"/>
                <a:ea typeface="+mn-ea"/>
                <a:cs typeface="+mn-cs"/>
              </a:rPr>
              <a:t>assistance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it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did</a:t>
            </a:r>
            <a:r>
              <a:rPr lang="pl-PL" sz="1200" b="0" i="0" u="none" strike="noStrike" kern="1200" baseline="0" dirty="0">
                <a:solidFill>
                  <a:schemeClr val="tx1"/>
                </a:solidFill>
                <a:latin typeface="+mn-lt"/>
                <a:ea typeface="+mn-ea"/>
                <a:cs typeface="+mn-cs"/>
              </a:rPr>
              <a:t> not want to </a:t>
            </a:r>
            <a:r>
              <a:rPr lang="pl-PL" sz="1200" b="0" i="0" u="none" strike="noStrike" kern="1200" baseline="0" dirty="0" err="1">
                <a:solidFill>
                  <a:schemeClr val="tx1"/>
                </a:solidFill>
                <a:latin typeface="+mn-lt"/>
                <a:ea typeface="+mn-ea"/>
                <a:cs typeface="+mn-cs"/>
              </a:rPr>
              <a:t>lower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its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price</a:t>
            </a:r>
            <a:r>
              <a:rPr lang="pl-PL" sz="1200" b="0" i="0" u="none" strike="noStrike" kern="1200" baseline="0" dirty="0">
                <a:solidFill>
                  <a:schemeClr val="tx1"/>
                </a:solidFill>
                <a:latin typeface="+mn-lt"/>
                <a:ea typeface="+mn-ea"/>
                <a:cs typeface="+mn-cs"/>
              </a:rPr>
              <a:t> and </a:t>
            </a:r>
            <a:r>
              <a:rPr lang="pl-PL" sz="1200" b="0" i="0" u="none" strike="noStrike" kern="1200" baseline="0" dirty="0" err="1">
                <a:solidFill>
                  <a:schemeClr val="tx1"/>
                </a:solidFill>
                <a:latin typeface="+mn-lt"/>
                <a:ea typeface="+mn-ea"/>
                <a:cs typeface="+mn-cs"/>
              </a:rPr>
              <a:t>compete</a:t>
            </a:r>
            <a:r>
              <a:rPr lang="pl-PL" sz="1200" b="0" i="0" u="none" strike="noStrike" kern="1200" baseline="0" dirty="0">
                <a:solidFill>
                  <a:schemeClr val="tx1"/>
                </a:solidFill>
                <a:latin typeface="+mn-lt"/>
                <a:ea typeface="+mn-ea"/>
                <a:cs typeface="+mn-cs"/>
              </a:rPr>
              <a:t> on </a:t>
            </a:r>
            <a:r>
              <a:rPr lang="pl-PL" sz="1200" b="0" i="0" u="none" strike="noStrike" kern="1200" baseline="0" dirty="0" err="1">
                <a:solidFill>
                  <a:schemeClr val="tx1"/>
                </a:solidFill>
                <a:latin typeface="+mn-lt"/>
                <a:ea typeface="+mn-ea"/>
                <a:cs typeface="+mn-cs"/>
              </a:rPr>
              <a:t>price</a:t>
            </a:r>
            <a:r>
              <a:rPr lang="pl-PL" sz="1200" b="0" i="0" u="none" strike="noStrike" kern="1200" baseline="0" dirty="0">
                <a:solidFill>
                  <a:schemeClr val="tx1"/>
                </a:solidFill>
                <a:latin typeface="+mn-lt"/>
                <a:ea typeface="+mn-ea"/>
                <a:cs typeface="+mn-cs"/>
              </a:rPr>
              <a:t> in the </a:t>
            </a:r>
            <a:r>
              <a:rPr lang="pl-PL" sz="1200" b="0" i="0" u="none" strike="noStrike" kern="1200" baseline="0" dirty="0" err="1">
                <a:solidFill>
                  <a:schemeClr val="tx1"/>
                </a:solidFill>
                <a:latin typeface="+mn-lt"/>
                <a:ea typeface="+mn-ea"/>
                <a:cs typeface="+mn-cs"/>
              </a:rPr>
              <a:t>marketplace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Thus</a:t>
            </a:r>
            <a:r>
              <a:rPr lang="pl-PL" sz="1200" b="0" i="0" u="none" strike="noStrike" kern="1200" baseline="0" dirty="0">
                <a:solidFill>
                  <a:schemeClr val="tx1"/>
                </a:solidFill>
                <a:latin typeface="+mn-lt"/>
                <a:ea typeface="+mn-ea"/>
                <a:cs typeface="+mn-cs"/>
              </a:rPr>
              <a:t>, one </a:t>
            </a:r>
            <a:r>
              <a:rPr lang="pl-PL" sz="1200" b="0" i="0" u="none" strike="noStrike" kern="1200" baseline="0" dirty="0" err="1">
                <a:solidFill>
                  <a:schemeClr val="tx1"/>
                </a:solidFill>
                <a:latin typeface="+mn-lt"/>
                <a:ea typeface="+mn-ea"/>
                <a:cs typeface="+mn-cs"/>
              </a:rPr>
              <a:t>way</a:t>
            </a:r>
            <a:r>
              <a:rPr lang="pl-PL" sz="1200" b="0" i="0" u="none" strike="noStrike" kern="1200" baseline="0" dirty="0">
                <a:solidFill>
                  <a:schemeClr val="tx1"/>
                </a:solidFill>
                <a:latin typeface="+mn-lt"/>
                <a:ea typeface="+mn-ea"/>
                <a:cs typeface="+mn-cs"/>
              </a:rPr>
              <a:t> to </a:t>
            </a:r>
            <a:r>
              <a:rPr lang="pl-PL" sz="1200" b="0" i="0" u="none" strike="noStrike" kern="1200" baseline="0" dirty="0" err="1">
                <a:solidFill>
                  <a:schemeClr val="tx1"/>
                </a:solidFill>
                <a:latin typeface="+mn-lt"/>
                <a:ea typeface="+mn-ea"/>
                <a:cs typeface="+mn-cs"/>
              </a:rPr>
              <a:t>attract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more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Generalists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would</a:t>
            </a:r>
            <a:r>
              <a:rPr lang="pl-PL" sz="1200" b="0" i="0" u="none" strike="noStrike" kern="1200" baseline="0" dirty="0">
                <a:solidFill>
                  <a:schemeClr val="tx1"/>
                </a:solidFill>
                <a:latin typeface="+mn-lt"/>
                <a:ea typeface="+mn-ea"/>
                <a:cs typeface="+mn-cs"/>
              </a:rPr>
              <a:t> be to </a:t>
            </a:r>
            <a:r>
              <a:rPr lang="pl-PL" sz="1200" b="0" i="0" u="none" strike="noStrike" kern="1200" baseline="0" dirty="0" err="1">
                <a:solidFill>
                  <a:schemeClr val="tx1"/>
                </a:solidFill>
                <a:latin typeface="+mn-lt"/>
                <a:ea typeface="+mn-ea"/>
                <a:cs typeface="+mn-cs"/>
              </a:rPr>
              <a:t>stress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technical</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assistance</a:t>
            </a:r>
            <a:r>
              <a:rPr lang="pl-PL" sz="1200" b="0" i="0" u="none" strike="noStrike" kern="1200" baseline="0" dirty="0">
                <a:solidFill>
                  <a:schemeClr val="tx1"/>
                </a:solidFill>
                <a:latin typeface="+mn-lt"/>
                <a:ea typeface="+mn-ea"/>
                <a:cs typeface="+mn-cs"/>
              </a:rPr>
              <a:t> to </a:t>
            </a:r>
            <a:r>
              <a:rPr lang="pl-PL" sz="1200" b="0" i="0" u="none" strike="noStrike" kern="1200" baseline="0" dirty="0" err="1">
                <a:solidFill>
                  <a:schemeClr val="tx1"/>
                </a:solidFill>
                <a:latin typeface="+mn-lt"/>
                <a:ea typeface="+mn-ea"/>
                <a:cs typeface="+mn-cs"/>
              </a:rPr>
              <a:t>dentists</a:t>
            </a:r>
            <a:r>
              <a:rPr lang="pl-PL" sz="1200" b="0" i="0" u="none" strike="noStrike" kern="1200" baseline="0" dirty="0">
                <a:solidFill>
                  <a:schemeClr val="tx1"/>
                </a:solidFill>
                <a:latin typeface="+mn-lt"/>
                <a:ea typeface="+mn-ea"/>
                <a:cs typeface="+mn-cs"/>
              </a:rPr>
              <a:t>. Second, </a:t>
            </a:r>
            <a:r>
              <a:rPr lang="pl-PL" sz="1200" b="0" i="0" u="none" strike="noStrike" kern="1200" baseline="0" dirty="0" err="1">
                <a:solidFill>
                  <a:schemeClr val="tx1"/>
                </a:solidFill>
                <a:latin typeface="+mn-lt"/>
                <a:ea typeface="+mn-ea"/>
                <a:cs typeface="+mn-cs"/>
              </a:rPr>
              <a:t>it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realized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that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Generalists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did</a:t>
            </a:r>
            <a:r>
              <a:rPr lang="pl-PL" sz="1200" b="0" i="0" u="none" strike="noStrike" kern="1200" baseline="0" dirty="0">
                <a:solidFill>
                  <a:schemeClr val="tx1"/>
                </a:solidFill>
                <a:latin typeface="+mn-lt"/>
                <a:ea typeface="+mn-ea"/>
                <a:cs typeface="+mn-cs"/>
              </a:rPr>
              <a:t> not trust </a:t>
            </a:r>
            <a:r>
              <a:rPr lang="pl-PL" sz="1200" b="0" i="0" u="none" strike="noStrike" kern="1200" baseline="0" dirty="0" err="1">
                <a:solidFill>
                  <a:schemeClr val="tx1"/>
                </a:solidFill>
                <a:latin typeface="+mn-lt"/>
                <a:ea typeface="+mn-ea"/>
                <a:cs typeface="+mn-cs"/>
              </a:rPr>
              <a:t>any</a:t>
            </a:r>
            <a:r>
              <a:rPr lang="pl-PL" sz="1200" b="0" i="0" u="none" strike="noStrike" kern="1200" baseline="0" dirty="0">
                <a:solidFill>
                  <a:schemeClr val="tx1"/>
                </a:solidFill>
                <a:latin typeface="+mn-lt"/>
                <a:ea typeface="+mn-ea"/>
                <a:cs typeface="+mn-cs"/>
              </a:rPr>
              <a:t> of the </a:t>
            </a:r>
            <a:r>
              <a:rPr lang="pl-PL" sz="1200" b="0" i="0" u="none" strike="noStrike" kern="1200" baseline="0" dirty="0" err="1">
                <a:solidFill>
                  <a:schemeClr val="tx1"/>
                </a:solidFill>
                <a:latin typeface="+mn-lt"/>
                <a:ea typeface="+mn-ea"/>
                <a:cs typeface="+mn-cs"/>
              </a:rPr>
              <a:t>information</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sources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very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highly</a:t>
            </a:r>
            <a:r>
              <a:rPr lang="pl-PL" sz="1200" b="0" i="0" u="none" strike="noStrike" kern="1200" baseline="0" dirty="0">
                <a:solidFill>
                  <a:schemeClr val="tx1"/>
                </a:solidFill>
                <a:latin typeface="+mn-lt"/>
                <a:ea typeface="+mn-ea"/>
                <a:cs typeface="+mn-cs"/>
              </a:rPr>
              <a:t>, and </a:t>
            </a:r>
            <a:r>
              <a:rPr lang="pl-PL" sz="1200" b="0" i="0" u="none" strike="noStrike" kern="1200" baseline="0" dirty="0" err="1">
                <a:solidFill>
                  <a:schemeClr val="tx1"/>
                </a:solidFill>
                <a:latin typeface="+mn-lt"/>
                <a:ea typeface="+mn-ea"/>
                <a:cs typeface="+mn-cs"/>
              </a:rPr>
              <a:t>perhaps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DentMax</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needed</a:t>
            </a:r>
            <a:r>
              <a:rPr lang="pl-PL" sz="1200" b="0" i="0" u="none" strike="noStrike" kern="1200" baseline="0" dirty="0">
                <a:solidFill>
                  <a:schemeClr val="tx1"/>
                </a:solidFill>
                <a:latin typeface="+mn-lt"/>
                <a:ea typeface="+mn-ea"/>
                <a:cs typeface="+mn-cs"/>
              </a:rPr>
              <a:t> to </a:t>
            </a:r>
            <a:r>
              <a:rPr lang="pl-PL" sz="1200" b="0" i="0" u="none" strike="noStrike" kern="1200" baseline="0" dirty="0" err="1">
                <a:solidFill>
                  <a:schemeClr val="tx1"/>
                </a:solidFill>
                <a:latin typeface="+mn-lt"/>
                <a:ea typeface="+mn-ea"/>
                <a:cs typeface="+mn-cs"/>
              </a:rPr>
              <a:t>use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personal</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selling</a:t>
            </a:r>
            <a:r>
              <a:rPr lang="pl-PL" sz="1200" b="0" i="0" u="none" strike="noStrike" kern="1200" baseline="0" dirty="0">
                <a:solidFill>
                  <a:schemeClr val="tx1"/>
                </a:solidFill>
                <a:latin typeface="+mn-lt"/>
                <a:ea typeface="+mn-ea"/>
                <a:cs typeface="+mn-cs"/>
              </a:rPr>
              <a:t> to </a:t>
            </a:r>
            <a:r>
              <a:rPr lang="pl-PL" sz="1200" b="0" i="0" u="none" strike="noStrike" kern="1200" baseline="0" dirty="0" err="1">
                <a:solidFill>
                  <a:schemeClr val="tx1"/>
                </a:solidFill>
                <a:latin typeface="+mn-lt"/>
                <a:ea typeface="+mn-ea"/>
                <a:cs typeface="+mn-cs"/>
              </a:rPr>
              <a:t>attract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more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Generalists</a:t>
            </a:r>
            <a:r>
              <a:rPr lang="pl-PL" sz="1200" b="0" i="0" u="none" strike="noStrike" kern="1200" baseline="0" dirty="0">
                <a:solidFill>
                  <a:schemeClr val="tx1"/>
                </a:solidFill>
                <a:latin typeface="+mn-lt"/>
                <a:ea typeface="+mn-ea"/>
                <a:cs typeface="+mn-cs"/>
              </a:rPr>
              <a:t>.</a:t>
            </a:r>
          </a:p>
          <a:p>
            <a:r>
              <a:rPr lang="pl-PL" sz="1200" b="0" i="0" u="none" strike="noStrike" kern="1200" baseline="0" dirty="0" err="1">
                <a:solidFill>
                  <a:schemeClr val="tx1"/>
                </a:solidFill>
                <a:latin typeface="+mn-lt"/>
                <a:ea typeface="+mn-ea"/>
                <a:cs typeface="+mn-cs"/>
              </a:rPr>
              <a:t>Apathetics</a:t>
            </a:r>
            <a:endParaRPr lang="pl-PL" sz="1200" b="0" i="0" u="none" strike="noStrike" kern="1200" baseline="0" dirty="0">
              <a:solidFill>
                <a:schemeClr val="tx1"/>
              </a:solidFill>
              <a:latin typeface="+mn-lt"/>
              <a:ea typeface="+mn-ea"/>
              <a:cs typeface="+mn-cs"/>
            </a:endParaRPr>
          </a:p>
          <a:p>
            <a:r>
              <a:rPr lang="pl-PL" sz="1200" b="0" i="0" u="none" strike="noStrike" kern="1200" baseline="0" dirty="0" err="1">
                <a:solidFill>
                  <a:schemeClr val="tx1"/>
                </a:solidFill>
                <a:latin typeface="+mn-lt"/>
                <a:ea typeface="+mn-ea"/>
                <a:cs typeface="+mn-cs"/>
              </a:rPr>
              <a:t>Finally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DentMax</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decided</a:t>
            </a:r>
            <a:r>
              <a:rPr lang="pl-PL" sz="1200" b="0" i="0" u="none" strike="noStrike" kern="1200" baseline="0" dirty="0">
                <a:solidFill>
                  <a:schemeClr val="tx1"/>
                </a:solidFill>
                <a:latin typeface="+mn-lt"/>
                <a:ea typeface="+mn-ea"/>
                <a:cs typeface="+mn-cs"/>
              </a:rPr>
              <a:t> to </a:t>
            </a:r>
            <a:r>
              <a:rPr lang="pl-PL" sz="1200" b="0" i="0" u="none" strike="noStrike" kern="1200" baseline="0" dirty="0" err="1">
                <a:solidFill>
                  <a:schemeClr val="tx1"/>
                </a:solidFill>
                <a:latin typeface="+mn-lt"/>
                <a:ea typeface="+mn-ea"/>
                <a:cs typeface="+mn-cs"/>
              </a:rPr>
              <a:t>avoid</a:t>
            </a:r>
            <a:r>
              <a:rPr lang="pl-PL" sz="1200" b="0" i="0" u="none" strike="noStrike" kern="1200" baseline="0" dirty="0">
                <a:solidFill>
                  <a:schemeClr val="tx1"/>
                </a:solidFill>
                <a:latin typeface="+mn-lt"/>
                <a:ea typeface="+mn-ea"/>
                <a:cs typeface="+mn-cs"/>
              </a:rPr>
              <a:t> the </a:t>
            </a:r>
            <a:r>
              <a:rPr lang="pl-PL" sz="1200" b="0" i="0" u="none" strike="noStrike" kern="1200" baseline="0" dirty="0" err="1">
                <a:solidFill>
                  <a:schemeClr val="tx1"/>
                </a:solidFill>
                <a:latin typeface="+mn-lt"/>
                <a:ea typeface="+mn-ea"/>
                <a:cs typeface="+mn-cs"/>
              </a:rPr>
              <a:t>Apathetics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Apathetics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scored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poorly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both</a:t>
            </a:r>
            <a:r>
              <a:rPr lang="pl-PL" sz="1200" b="0" i="0" u="none" strike="noStrike" kern="1200" baseline="0" dirty="0">
                <a:solidFill>
                  <a:schemeClr val="tx1"/>
                </a:solidFill>
                <a:latin typeface="+mn-lt"/>
                <a:ea typeface="+mn-ea"/>
                <a:cs typeface="+mn-cs"/>
              </a:rPr>
              <a:t> on market </a:t>
            </a:r>
            <a:r>
              <a:rPr lang="pl-PL" sz="1200" b="0" i="0" u="none" strike="noStrike" kern="1200" baseline="0" dirty="0" err="1">
                <a:solidFill>
                  <a:schemeClr val="tx1"/>
                </a:solidFill>
                <a:latin typeface="+mn-lt"/>
                <a:ea typeface="+mn-ea"/>
                <a:cs typeface="+mn-cs"/>
              </a:rPr>
              <a:t>attractiveness</a:t>
            </a:r>
            <a:r>
              <a:rPr lang="pl-PL" sz="1200" b="0" i="0" u="none" strike="noStrike" kern="1200" baseline="0" dirty="0">
                <a:solidFill>
                  <a:schemeClr val="tx1"/>
                </a:solidFill>
                <a:latin typeface="+mn-lt"/>
                <a:ea typeface="+mn-ea"/>
                <a:cs typeface="+mn-cs"/>
              </a:rPr>
              <a:t> and </a:t>
            </a:r>
            <a:r>
              <a:rPr lang="pl-PL" sz="1200" b="0" i="0" u="none" strike="noStrike" kern="1200" baseline="0" dirty="0" err="1">
                <a:solidFill>
                  <a:schemeClr val="tx1"/>
                </a:solidFill>
                <a:latin typeface="+mn-lt"/>
                <a:ea typeface="+mn-ea"/>
                <a:cs typeface="+mn-cs"/>
              </a:rPr>
              <a:t>competitive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strength</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They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did</a:t>
            </a:r>
            <a:r>
              <a:rPr lang="pl-PL" sz="1200" b="0" i="0" u="none" strike="noStrike" kern="1200" baseline="0" dirty="0">
                <a:solidFill>
                  <a:schemeClr val="tx1"/>
                </a:solidFill>
                <a:latin typeface="+mn-lt"/>
                <a:ea typeface="+mn-ea"/>
                <a:cs typeface="+mn-cs"/>
              </a:rPr>
              <a:t> not </a:t>
            </a:r>
            <a:r>
              <a:rPr lang="pl-PL" sz="1200" b="0" i="0" u="none" strike="noStrike" kern="1200" baseline="0" dirty="0" err="1">
                <a:solidFill>
                  <a:schemeClr val="tx1"/>
                </a:solidFill>
                <a:latin typeface="+mn-lt"/>
                <a:ea typeface="+mn-ea"/>
                <a:cs typeface="+mn-cs"/>
              </a:rPr>
              <a:t>purchase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large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amounts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purchased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infrequently</a:t>
            </a:r>
            <a:r>
              <a:rPr lang="pl-PL" sz="1200" b="0" i="0" u="none" strike="noStrike" kern="1200" baseline="0" dirty="0">
                <a:solidFill>
                  <a:schemeClr val="tx1"/>
                </a:solidFill>
                <a:latin typeface="+mn-lt"/>
                <a:ea typeface="+mn-ea"/>
                <a:cs typeface="+mn-cs"/>
              </a:rPr>
              <a:t> and </a:t>
            </a:r>
            <a:r>
              <a:rPr lang="pl-PL" sz="1200" b="0" i="0" u="none" strike="noStrike" kern="1200" baseline="0" dirty="0" err="1">
                <a:solidFill>
                  <a:schemeClr val="tx1"/>
                </a:solidFill>
                <a:latin typeface="+mn-lt"/>
                <a:ea typeface="+mn-ea"/>
                <a:cs typeface="+mn-cs"/>
              </a:rPr>
              <a:t>maintained</a:t>
            </a:r>
            <a:r>
              <a:rPr lang="pl-PL" sz="1200" b="0" i="0" u="none" strike="noStrike" kern="1200" baseline="0" dirty="0">
                <a:solidFill>
                  <a:schemeClr val="tx1"/>
                </a:solidFill>
                <a:latin typeface="+mn-lt"/>
                <a:ea typeface="+mn-ea"/>
                <a:cs typeface="+mn-cs"/>
              </a:rPr>
              <a:t> a </a:t>
            </a:r>
            <a:r>
              <a:rPr lang="pl-PL" sz="1200" b="0" i="0" u="none" strike="noStrike" kern="1200" baseline="0" dirty="0" err="1">
                <a:solidFill>
                  <a:schemeClr val="tx1"/>
                </a:solidFill>
                <a:latin typeface="+mn-lt"/>
                <a:ea typeface="+mn-ea"/>
                <a:cs typeface="+mn-cs"/>
              </a:rPr>
              <a:t>fleeting</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relationship</a:t>
            </a:r>
            <a:r>
              <a:rPr lang="pl-PL" sz="1200" b="0" i="0" u="none" strike="noStrike" kern="1200" baseline="0" dirty="0">
                <a:solidFill>
                  <a:schemeClr val="tx1"/>
                </a:solidFill>
                <a:latin typeface="+mn-lt"/>
                <a:ea typeface="+mn-ea"/>
                <a:cs typeface="+mn-cs"/>
              </a:rPr>
              <a:t> with </a:t>
            </a:r>
            <a:r>
              <a:rPr lang="pl-PL" sz="1200" b="0" i="0" u="none" strike="noStrike" kern="1200" baseline="0" dirty="0" err="1">
                <a:solidFill>
                  <a:schemeClr val="tx1"/>
                </a:solidFill>
                <a:latin typeface="+mn-lt"/>
                <a:ea typeface="+mn-ea"/>
                <a:cs typeface="+mn-cs"/>
              </a:rPr>
              <a:t>DentMax</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They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did</a:t>
            </a:r>
            <a:r>
              <a:rPr lang="pl-PL" sz="1200" b="0" i="0" u="none" strike="noStrike" kern="1200" baseline="0" dirty="0">
                <a:solidFill>
                  <a:schemeClr val="tx1"/>
                </a:solidFill>
                <a:latin typeface="+mn-lt"/>
                <a:ea typeface="+mn-ea"/>
                <a:cs typeface="+mn-cs"/>
              </a:rPr>
              <a:t> not </a:t>
            </a:r>
            <a:r>
              <a:rPr lang="pl-PL" sz="1200" b="0" i="0" u="none" strike="noStrike" kern="1200" baseline="0" dirty="0" err="1">
                <a:solidFill>
                  <a:schemeClr val="tx1"/>
                </a:solidFill>
                <a:latin typeface="+mn-lt"/>
                <a:ea typeface="+mn-ea"/>
                <a:cs typeface="+mn-cs"/>
              </a:rPr>
              <a:t>spend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time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at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any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booth</a:t>
            </a:r>
            <a:r>
              <a:rPr lang="pl-PL" sz="1200" b="0" i="0" u="none" strike="noStrike" kern="1200" baseline="0" dirty="0">
                <a:solidFill>
                  <a:schemeClr val="tx1"/>
                </a:solidFill>
                <a:latin typeface="+mn-lt"/>
                <a:ea typeface="+mn-ea"/>
                <a:cs typeface="+mn-cs"/>
              </a:rPr>
              <a:t>, and </a:t>
            </a:r>
            <a:r>
              <a:rPr lang="pl-PL" sz="1200" b="0" i="0" u="none" strike="noStrike" kern="1200" baseline="0" dirty="0" err="1">
                <a:solidFill>
                  <a:schemeClr val="tx1"/>
                </a:solidFill>
                <a:latin typeface="+mn-lt"/>
                <a:ea typeface="+mn-ea"/>
                <a:cs typeface="+mn-cs"/>
              </a:rPr>
              <a:t>did</a:t>
            </a:r>
            <a:r>
              <a:rPr lang="pl-PL" sz="1200" b="0" i="0" u="none" strike="noStrike" kern="1200" baseline="0" dirty="0">
                <a:solidFill>
                  <a:schemeClr val="tx1"/>
                </a:solidFill>
                <a:latin typeface="+mn-lt"/>
                <a:ea typeface="+mn-ea"/>
                <a:cs typeface="+mn-cs"/>
              </a:rPr>
              <a:t> not </a:t>
            </a:r>
            <a:r>
              <a:rPr lang="pl-PL" sz="1200" b="0" i="0" u="none" strike="noStrike" kern="1200" baseline="0" dirty="0" err="1">
                <a:solidFill>
                  <a:schemeClr val="tx1"/>
                </a:solidFill>
                <a:latin typeface="+mn-lt"/>
                <a:ea typeface="+mn-ea"/>
                <a:cs typeface="+mn-cs"/>
              </a:rPr>
              <a:t>value</a:t>
            </a:r>
            <a:r>
              <a:rPr lang="pl-PL" sz="1200" b="0" i="0" u="none" strike="noStrike" kern="1200" baseline="0" dirty="0">
                <a:solidFill>
                  <a:schemeClr val="tx1"/>
                </a:solidFill>
                <a:latin typeface="+mn-lt"/>
                <a:ea typeface="+mn-ea"/>
                <a:cs typeface="+mn-cs"/>
              </a:rPr>
              <a:t> image </a:t>
            </a:r>
            <a:r>
              <a:rPr lang="pl-PL" sz="1200" b="0" i="0" u="none" strike="noStrike" kern="1200" baseline="0" dirty="0" err="1">
                <a:solidFill>
                  <a:schemeClr val="tx1"/>
                </a:solidFill>
                <a:latin typeface="+mn-lt"/>
                <a:ea typeface="+mn-ea"/>
                <a:cs typeface="+mn-cs"/>
              </a:rPr>
              <a:t>quality</a:t>
            </a:r>
            <a:r>
              <a:rPr lang="pl-PL" sz="1200" b="0" i="0" u="none" strike="noStrike" kern="1200" baseline="0" dirty="0">
                <a:solidFill>
                  <a:schemeClr val="tx1"/>
                </a:solidFill>
                <a:latin typeface="+mn-lt"/>
                <a:ea typeface="+mn-ea"/>
                <a:cs typeface="+mn-cs"/>
              </a:rPr>
              <a:t> and </a:t>
            </a:r>
            <a:r>
              <a:rPr lang="pl-PL" sz="1200" b="0" i="0" u="none" strike="noStrike" kern="1200" baseline="0" dirty="0" err="1">
                <a:solidFill>
                  <a:schemeClr val="tx1"/>
                </a:solidFill>
                <a:latin typeface="+mn-lt"/>
                <a:ea typeface="+mn-ea"/>
                <a:cs typeface="+mn-cs"/>
              </a:rPr>
              <a:t>diagnostic</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flexibility</a:t>
            </a:r>
            <a:r>
              <a:rPr lang="pl-PL" sz="1200" b="0" i="0" u="none" strike="noStrike" kern="1200" baseline="0" dirty="0">
                <a:solidFill>
                  <a:schemeClr val="tx1"/>
                </a:solidFill>
                <a:latin typeface="+mn-lt"/>
                <a:ea typeface="+mn-ea"/>
                <a:cs typeface="+mn-cs"/>
              </a:rPr>
              <a:t>, the </a:t>
            </a:r>
            <a:r>
              <a:rPr lang="pl-PL" sz="1200" b="0" i="0" u="none" strike="noStrike" kern="1200" baseline="0" dirty="0" err="1">
                <a:solidFill>
                  <a:schemeClr val="tx1"/>
                </a:solidFill>
                <a:latin typeface="+mn-lt"/>
                <a:ea typeface="+mn-ea"/>
                <a:cs typeface="+mn-cs"/>
              </a:rPr>
              <a:t>strengths</a:t>
            </a:r>
            <a:r>
              <a:rPr lang="pl-PL" sz="1200" b="0" i="0" u="none" strike="noStrike" kern="1200" baseline="0" dirty="0">
                <a:solidFill>
                  <a:schemeClr val="tx1"/>
                </a:solidFill>
                <a:latin typeface="+mn-lt"/>
                <a:ea typeface="+mn-ea"/>
                <a:cs typeface="+mn-cs"/>
              </a:rPr>
              <a:t> of </a:t>
            </a:r>
            <a:r>
              <a:rPr lang="pl-PL" sz="1200" b="0" i="0" u="none" strike="noStrike" kern="1200" baseline="0" dirty="0" err="1">
                <a:solidFill>
                  <a:schemeClr val="tx1"/>
                </a:solidFill>
                <a:latin typeface="+mn-lt"/>
                <a:ea typeface="+mn-ea"/>
                <a:cs typeface="+mn-cs"/>
              </a:rPr>
              <a:t>DentMax</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more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than</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other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product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attributes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Finally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they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value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price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heavily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which</a:t>
            </a:r>
            <a:r>
              <a:rPr lang="pl-PL" sz="1200" b="0" i="0" u="none" strike="noStrike" kern="1200" baseline="0" dirty="0">
                <a:solidFill>
                  <a:schemeClr val="tx1"/>
                </a:solidFill>
                <a:latin typeface="+mn-lt"/>
                <a:ea typeface="+mn-ea"/>
                <a:cs typeface="+mn-cs"/>
              </a:rPr>
              <a:t> was not the </a:t>
            </a:r>
            <a:r>
              <a:rPr lang="pl-PL" sz="1200" b="0" i="0" u="none" strike="noStrike" kern="1200" baseline="0" dirty="0" err="1">
                <a:solidFill>
                  <a:schemeClr val="tx1"/>
                </a:solidFill>
                <a:latin typeface="+mn-lt"/>
                <a:ea typeface="+mn-ea"/>
                <a:cs typeface="+mn-cs"/>
              </a:rPr>
              <a:t>focus</a:t>
            </a:r>
            <a:r>
              <a:rPr lang="pl-PL" sz="1200" b="0" i="0" u="none" strike="noStrike" kern="1200" baseline="0" dirty="0">
                <a:solidFill>
                  <a:schemeClr val="tx1"/>
                </a:solidFill>
                <a:latin typeface="+mn-lt"/>
                <a:ea typeface="+mn-ea"/>
                <a:cs typeface="+mn-cs"/>
              </a:rPr>
              <a:t> of </a:t>
            </a:r>
            <a:r>
              <a:rPr lang="pl-PL" sz="1200" b="0" i="0" u="none" strike="noStrike" kern="1200" baseline="0" dirty="0" err="1">
                <a:solidFill>
                  <a:schemeClr val="tx1"/>
                </a:solidFill>
                <a:latin typeface="+mn-lt"/>
                <a:ea typeface="+mn-ea"/>
                <a:cs typeface="+mn-cs"/>
              </a:rPr>
              <a:t>DentMax’s</a:t>
            </a:r>
            <a:r>
              <a:rPr lang="pl-PL" sz="1200" b="0" i="0" u="none" strike="noStrike" kern="1200" baseline="0" dirty="0">
                <a:solidFill>
                  <a:schemeClr val="tx1"/>
                </a:solidFill>
                <a:latin typeface="+mn-lt"/>
                <a:ea typeface="+mn-ea"/>
                <a:cs typeface="+mn-cs"/>
              </a:rPr>
              <a:t> products in the </a:t>
            </a:r>
            <a:r>
              <a:rPr lang="pl-PL" sz="1200" b="0" i="0" u="none" strike="noStrike" kern="1200" baseline="0" dirty="0" err="1">
                <a:solidFill>
                  <a:schemeClr val="tx1"/>
                </a:solidFill>
                <a:latin typeface="+mn-lt"/>
                <a:ea typeface="+mn-ea"/>
                <a:cs typeface="+mn-cs"/>
              </a:rPr>
              <a:t>marketplace</a:t>
            </a:r>
            <a:r>
              <a:rPr lang="pl-PL" sz="1200" b="0" i="0" u="none" strike="noStrike" kern="1200" baseline="0" dirty="0">
                <a:solidFill>
                  <a:schemeClr val="tx1"/>
                </a:solidFill>
                <a:latin typeface="+mn-lt"/>
                <a:ea typeface="+mn-ea"/>
                <a:cs typeface="+mn-cs"/>
              </a:rPr>
              <a:t>.</a:t>
            </a:r>
          </a:p>
          <a:p>
            <a:endParaRPr lang="pl-PL" sz="1200" b="0" i="0" u="none" strike="noStrike" kern="1200" baseline="0" dirty="0">
              <a:solidFill>
                <a:schemeClr val="tx1"/>
              </a:solidFill>
              <a:latin typeface="+mn-lt"/>
              <a:ea typeface="+mn-ea"/>
              <a:cs typeface="+mn-cs"/>
            </a:endParaRPr>
          </a:p>
          <a:p>
            <a:r>
              <a:rPr lang="pl-PL" sz="1200" b="0" i="0" u="none" strike="noStrike" kern="1200" baseline="0" dirty="0" err="1">
                <a:solidFill>
                  <a:schemeClr val="tx1"/>
                </a:solidFill>
                <a:latin typeface="+mn-lt"/>
                <a:ea typeface="+mn-ea"/>
                <a:cs typeface="+mn-cs"/>
              </a:rPr>
              <a:t>Summary</a:t>
            </a:r>
            <a:r>
              <a:rPr lang="pl-PL" sz="1200" b="0" i="0" u="none" strike="noStrike" kern="1200" baseline="0" dirty="0">
                <a:solidFill>
                  <a:schemeClr val="tx1"/>
                </a:solidFill>
                <a:latin typeface="+mn-lt"/>
                <a:ea typeface="+mn-ea"/>
                <a:cs typeface="+mn-cs"/>
              </a:rPr>
              <a:t> of Solution</a:t>
            </a:r>
          </a:p>
          <a:p>
            <a:r>
              <a:rPr lang="pl-PL" sz="1200" b="0" i="0" u="none" strike="noStrike" kern="1200" baseline="0" dirty="0">
                <a:solidFill>
                  <a:schemeClr val="tx1"/>
                </a:solidFill>
                <a:latin typeface="+mn-lt"/>
                <a:ea typeface="+mn-ea"/>
                <a:cs typeface="+mn-cs"/>
              </a:rPr>
              <a:t>The </a:t>
            </a:r>
            <a:r>
              <a:rPr lang="pl-PL" sz="1200" b="0" i="0" u="none" strike="noStrike" kern="1200" baseline="0" dirty="0" err="1">
                <a:solidFill>
                  <a:schemeClr val="tx1"/>
                </a:solidFill>
                <a:latin typeface="+mn-lt"/>
                <a:ea typeface="+mn-ea"/>
                <a:cs typeface="+mn-cs"/>
              </a:rPr>
              <a:t>analytics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exercise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enabled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DentMax</a:t>
            </a:r>
            <a:r>
              <a:rPr lang="pl-PL" sz="1200" b="0" i="0" u="none" strike="noStrike" kern="1200" baseline="0" dirty="0">
                <a:solidFill>
                  <a:schemeClr val="tx1"/>
                </a:solidFill>
                <a:latin typeface="+mn-lt"/>
                <a:ea typeface="+mn-ea"/>
                <a:cs typeface="+mn-cs"/>
              </a:rPr>
              <a:t> to </a:t>
            </a:r>
            <a:r>
              <a:rPr lang="pl-PL" sz="1200" b="0" i="0" u="none" strike="noStrike" kern="1200" baseline="0" dirty="0" err="1">
                <a:solidFill>
                  <a:schemeClr val="tx1"/>
                </a:solidFill>
                <a:latin typeface="+mn-lt"/>
                <a:ea typeface="+mn-ea"/>
                <a:cs typeface="+mn-cs"/>
              </a:rPr>
              <a:t>obtain</a:t>
            </a:r>
            <a:r>
              <a:rPr lang="pl-PL" sz="1200" b="0" i="0" u="none" strike="noStrike" kern="1200" baseline="0" dirty="0">
                <a:solidFill>
                  <a:schemeClr val="tx1"/>
                </a:solidFill>
                <a:latin typeface="+mn-lt"/>
                <a:ea typeface="+mn-ea"/>
                <a:cs typeface="+mn-cs"/>
              </a:rPr>
              <a:t> a </a:t>
            </a:r>
            <a:r>
              <a:rPr lang="pl-PL" sz="1200" b="0" i="0" u="none" strike="noStrike" kern="1200" baseline="0" dirty="0" err="1">
                <a:solidFill>
                  <a:schemeClr val="tx1"/>
                </a:solidFill>
                <a:latin typeface="+mn-lt"/>
                <a:ea typeface="+mn-ea"/>
                <a:cs typeface="+mn-cs"/>
              </a:rPr>
              <a:t>better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grip</a:t>
            </a:r>
            <a:r>
              <a:rPr lang="pl-PL" sz="1200" b="0" i="0" u="none" strike="noStrike" kern="1200" baseline="0" dirty="0">
                <a:solidFill>
                  <a:schemeClr val="tx1"/>
                </a:solidFill>
                <a:latin typeface="+mn-lt"/>
                <a:ea typeface="+mn-ea"/>
                <a:cs typeface="+mn-cs"/>
              </a:rPr>
              <a:t> of </a:t>
            </a:r>
            <a:r>
              <a:rPr lang="pl-PL" sz="1200" b="0" i="0" u="none" strike="noStrike" kern="1200" baseline="0" dirty="0" err="1">
                <a:solidFill>
                  <a:schemeClr val="tx1"/>
                </a:solidFill>
                <a:latin typeface="+mn-lt"/>
                <a:ea typeface="+mn-ea"/>
                <a:cs typeface="+mn-cs"/>
              </a:rPr>
              <a:t>its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current</a:t>
            </a:r>
            <a:r>
              <a:rPr lang="pl-PL" sz="1200" b="0" i="0" u="none" strike="noStrike" kern="1200" baseline="0" dirty="0">
                <a:solidFill>
                  <a:schemeClr val="tx1"/>
                </a:solidFill>
                <a:latin typeface="+mn-lt"/>
                <a:ea typeface="+mn-ea"/>
                <a:cs typeface="+mn-cs"/>
              </a:rPr>
              <a:t> standing in the </a:t>
            </a:r>
            <a:r>
              <a:rPr lang="pl-PL" sz="1200" b="0" i="0" u="none" strike="noStrike" kern="1200" baseline="0" dirty="0" err="1">
                <a:solidFill>
                  <a:schemeClr val="tx1"/>
                </a:solidFill>
                <a:latin typeface="+mn-lt"/>
                <a:ea typeface="+mn-ea"/>
                <a:cs typeface="+mn-cs"/>
              </a:rPr>
              <a:t>marketplace</a:t>
            </a:r>
            <a:r>
              <a:rPr lang="pl-PL" sz="1200" b="0" i="0" u="none" strike="noStrike" kern="1200" baseline="0" dirty="0">
                <a:solidFill>
                  <a:schemeClr val="tx1"/>
                </a:solidFill>
                <a:latin typeface="+mn-lt"/>
                <a:ea typeface="+mn-ea"/>
                <a:cs typeface="+mn-cs"/>
              </a:rPr>
              <a:t>, by </a:t>
            </a:r>
            <a:r>
              <a:rPr lang="pl-PL" sz="1200" b="0" i="0" u="none" strike="noStrike" kern="1200" baseline="0" dirty="0" err="1">
                <a:solidFill>
                  <a:schemeClr val="tx1"/>
                </a:solidFill>
                <a:latin typeface="+mn-lt"/>
                <a:ea typeface="+mn-ea"/>
                <a:cs typeface="+mn-cs"/>
              </a:rPr>
              <a:t>better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understanding</a:t>
            </a:r>
            <a:r>
              <a:rPr lang="pl-PL" sz="1200" b="0" i="0" u="none" strike="noStrike" kern="1200" baseline="0" dirty="0">
                <a:solidFill>
                  <a:schemeClr val="tx1"/>
                </a:solidFill>
                <a:latin typeface="+mn-lt"/>
                <a:ea typeface="+mn-ea"/>
                <a:cs typeface="+mn-cs"/>
              </a:rPr>
              <a:t> the </a:t>
            </a:r>
            <a:r>
              <a:rPr lang="pl-PL" sz="1200" b="0" i="0" u="none" strike="noStrike" kern="1200" baseline="0" dirty="0" err="1">
                <a:solidFill>
                  <a:schemeClr val="tx1"/>
                </a:solidFill>
                <a:latin typeface="+mn-lt"/>
                <a:ea typeface="+mn-ea"/>
                <a:cs typeface="+mn-cs"/>
              </a:rPr>
              <a:t>needs</a:t>
            </a:r>
            <a:r>
              <a:rPr lang="pl-PL" sz="1200" b="0" i="0" u="none" strike="noStrike" kern="1200" baseline="0" dirty="0">
                <a:solidFill>
                  <a:schemeClr val="tx1"/>
                </a:solidFill>
                <a:latin typeface="+mn-lt"/>
                <a:ea typeface="+mn-ea"/>
                <a:cs typeface="+mn-cs"/>
              </a:rPr>
              <a:t> of </a:t>
            </a:r>
            <a:r>
              <a:rPr lang="pl-PL" sz="1200" b="0" i="0" u="none" strike="noStrike" kern="1200" baseline="0" dirty="0" err="1">
                <a:solidFill>
                  <a:schemeClr val="tx1"/>
                </a:solidFill>
                <a:latin typeface="+mn-lt"/>
                <a:ea typeface="+mn-ea"/>
                <a:cs typeface="+mn-cs"/>
              </a:rPr>
              <a:t>its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customers</a:t>
            </a:r>
            <a:r>
              <a:rPr lang="pl-PL" sz="1200" b="0" i="0" u="none" strike="noStrike" kern="1200" baseline="0" dirty="0">
                <a:solidFill>
                  <a:schemeClr val="tx1"/>
                </a:solidFill>
                <a:latin typeface="+mn-lt"/>
                <a:ea typeface="+mn-ea"/>
                <a:cs typeface="+mn-cs"/>
              </a:rPr>
              <a:t>:</a:t>
            </a:r>
          </a:p>
          <a:p>
            <a:r>
              <a:rPr lang="pl-PL" sz="1200" b="0" i="0" u="none" strike="noStrike" kern="1200" baseline="0" dirty="0">
                <a:solidFill>
                  <a:schemeClr val="tx1"/>
                </a:solidFill>
                <a:latin typeface="+mn-lt"/>
                <a:ea typeface="+mn-ea"/>
                <a:cs typeface="+mn-cs"/>
              </a:rPr>
              <a:t>1 The market was </a:t>
            </a:r>
            <a:r>
              <a:rPr lang="pl-PL" sz="1200" b="0" i="0" u="none" strike="noStrike" kern="1200" baseline="0" dirty="0" err="1">
                <a:solidFill>
                  <a:schemeClr val="tx1"/>
                </a:solidFill>
                <a:latin typeface="+mn-lt"/>
                <a:ea typeface="+mn-ea"/>
                <a:cs typeface="+mn-cs"/>
              </a:rPr>
              <a:t>currently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serving</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four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types</a:t>
            </a:r>
            <a:r>
              <a:rPr lang="pl-PL" sz="1200" b="0" i="0" u="none" strike="noStrike" kern="1200" baseline="0" dirty="0">
                <a:solidFill>
                  <a:schemeClr val="tx1"/>
                </a:solidFill>
                <a:latin typeface="+mn-lt"/>
                <a:ea typeface="+mn-ea"/>
                <a:cs typeface="+mn-cs"/>
              </a:rPr>
              <a:t> of </a:t>
            </a:r>
            <a:r>
              <a:rPr lang="pl-PL" sz="1200" b="0" i="0" u="none" strike="noStrike" kern="1200" baseline="0" dirty="0" err="1">
                <a:solidFill>
                  <a:schemeClr val="tx1"/>
                </a:solidFill>
                <a:latin typeface="+mn-lt"/>
                <a:ea typeface="+mn-ea"/>
                <a:cs typeface="+mn-cs"/>
              </a:rPr>
              <a:t>customers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who</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differed</a:t>
            </a:r>
            <a:r>
              <a:rPr lang="pl-PL" sz="1200" b="0" i="0" u="none" strike="noStrike" kern="1200" baseline="0" dirty="0">
                <a:solidFill>
                  <a:schemeClr val="tx1"/>
                </a:solidFill>
                <a:latin typeface="+mn-lt"/>
                <a:ea typeface="+mn-ea"/>
                <a:cs typeface="+mn-cs"/>
              </a:rPr>
              <a:t> in </a:t>
            </a:r>
            <a:r>
              <a:rPr lang="pl-PL" sz="1200" b="0" i="0" u="none" strike="noStrike" kern="1200" baseline="0" dirty="0" err="1">
                <a:solidFill>
                  <a:schemeClr val="tx1"/>
                </a:solidFill>
                <a:latin typeface="+mn-lt"/>
                <a:ea typeface="+mn-ea"/>
                <a:cs typeface="+mn-cs"/>
              </a:rPr>
              <a:t>their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purchase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behavior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needs</a:t>
            </a:r>
            <a:r>
              <a:rPr lang="pl-PL" sz="1200" b="0" i="0" u="none" strike="noStrike" kern="1200" baseline="0" dirty="0">
                <a:solidFill>
                  <a:schemeClr val="tx1"/>
                </a:solidFill>
                <a:latin typeface="+mn-lt"/>
                <a:ea typeface="+mn-ea"/>
                <a:cs typeface="+mn-cs"/>
              </a:rPr>
              <a:t> and </a:t>
            </a:r>
            <a:r>
              <a:rPr lang="pl-PL" sz="1200" b="0" i="0" u="none" strike="noStrike" kern="1200" baseline="0" dirty="0" err="1">
                <a:solidFill>
                  <a:schemeClr val="tx1"/>
                </a:solidFill>
                <a:latin typeface="+mn-lt"/>
                <a:ea typeface="+mn-ea"/>
                <a:cs typeface="+mn-cs"/>
              </a:rPr>
              <a:t>preferences</a:t>
            </a:r>
            <a:r>
              <a:rPr lang="pl-PL" sz="1200" b="0" i="0" u="none" strike="noStrike" kern="1200" baseline="0" dirty="0">
                <a:solidFill>
                  <a:schemeClr val="tx1"/>
                </a:solidFill>
                <a:latin typeface="+mn-lt"/>
                <a:ea typeface="+mn-ea"/>
                <a:cs typeface="+mn-cs"/>
              </a:rPr>
              <a:t> for products, and trust in a </a:t>
            </a:r>
            <a:r>
              <a:rPr lang="pl-PL" sz="1200" b="0" i="0" u="none" strike="noStrike" kern="1200" baseline="0" dirty="0" err="1">
                <a:solidFill>
                  <a:schemeClr val="tx1"/>
                </a:solidFill>
                <a:latin typeface="+mn-lt"/>
                <a:ea typeface="+mn-ea"/>
                <a:cs typeface="+mn-cs"/>
              </a:rPr>
              <a:t>variety</a:t>
            </a:r>
            <a:r>
              <a:rPr lang="pl-PL" sz="1200" b="0" i="0" u="none" strike="noStrike" kern="1200" baseline="0" dirty="0">
                <a:solidFill>
                  <a:schemeClr val="tx1"/>
                </a:solidFill>
                <a:latin typeface="+mn-lt"/>
                <a:ea typeface="+mn-ea"/>
                <a:cs typeface="+mn-cs"/>
              </a:rPr>
              <a:t> of </a:t>
            </a:r>
            <a:r>
              <a:rPr lang="pl-PL" sz="1200" b="0" i="0" u="none" strike="noStrike" kern="1200" baseline="0" dirty="0" err="1">
                <a:solidFill>
                  <a:schemeClr val="tx1"/>
                </a:solidFill>
                <a:latin typeface="+mn-lt"/>
                <a:ea typeface="+mn-ea"/>
                <a:cs typeface="+mn-cs"/>
              </a:rPr>
              <a:t>product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information</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sources</a:t>
            </a:r>
            <a:r>
              <a:rPr lang="pl-PL" sz="1200" b="0" i="0" u="none" strike="noStrike" kern="1200" baseline="0" dirty="0">
                <a:solidFill>
                  <a:schemeClr val="tx1"/>
                </a:solidFill>
                <a:latin typeface="+mn-lt"/>
                <a:ea typeface="+mn-ea"/>
                <a:cs typeface="+mn-cs"/>
              </a:rPr>
              <a:t>.</a:t>
            </a:r>
          </a:p>
          <a:p>
            <a:r>
              <a:rPr lang="pl-PL" sz="1200" b="0" i="0" u="none" strike="noStrike" kern="1200" baseline="0" dirty="0">
                <a:solidFill>
                  <a:schemeClr val="tx1"/>
                </a:solidFill>
                <a:latin typeface="+mn-lt"/>
                <a:ea typeface="+mn-ea"/>
                <a:cs typeface="+mn-cs"/>
              </a:rPr>
              <a:t>2 It </a:t>
            </a:r>
            <a:r>
              <a:rPr lang="pl-PL" sz="1200" b="0" i="0" u="none" strike="noStrike" kern="1200" baseline="0" dirty="0" err="1">
                <a:solidFill>
                  <a:schemeClr val="tx1"/>
                </a:solidFill>
                <a:latin typeface="+mn-lt"/>
                <a:ea typeface="+mn-ea"/>
                <a:cs typeface="+mn-cs"/>
              </a:rPr>
              <a:t>had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captured</a:t>
            </a:r>
            <a:r>
              <a:rPr lang="pl-PL" sz="1200" b="0" i="0" u="none" strike="noStrike" kern="1200" baseline="0" dirty="0">
                <a:solidFill>
                  <a:schemeClr val="tx1"/>
                </a:solidFill>
                <a:latin typeface="+mn-lt"/>
                <a:ea typeface="+mn-ea"/>
                <a:cs typeface="+mn-cs"/>
              </a:rPr>
              <a:t> a </a:t>
            </a:r>
            <a:r>
              <a:rPr lang="pl-PL" sz="1200" b="0" i="0" u="none" strike="noStrike" kern="1200" baseline="0" dirty="0" err="1">
                <a:solidFill>
                  <a:schemeClr val="tx1"/>
                </a:solidFill>
                <a:latin typeface="+mn-lt"/>
                <a:ea typeface="+mn-ea"/>
                <a:cs typeface="+mn-cs"/>
              </a:rPr>
              <a:t>strong</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loyal</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majority</a:t>
            </a:r>
            <a:r>
              <a:rPr lang="pl-PL" sz="1200" b="0" i="0" u="none" strike="noStrike" kern="1200" baseline="0" dirty="0">
                <a:solidFill>
                  <a:schemeClr val="tx1"/>
                </a:solidFill>
                <a:latin typeface="+mn-lt"/>
                <a:ea typeface="+mn-ea"/>
                <a:cs typeface="+mn-cs"/>
              </a:rPr>
              <a:t> in the market (</a:t>
            </a:r>
            <a:r>
              <a:rPr lang="pl-PL" sz="1200" b="0" i="0" u="none" strike="noStrike" kern="1200" baseline="0" dirty="0" err="1">
                <a:solidFill>
                  <a:schemeClr val="tx1"/>
                </a:solidFill>
                <a:latin typeface="+mn-lt"/>
                <a:ea typeface="+mn-ea"/>
                <a:cs typeface="+mn-cs"/>
              </a:rPr>
              <a:t>Loyalists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making</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up</a:t>
            </a:r>
            <a:r>
              <a:rPr lang="pl-PL" sz="1200" b="0" i="0" u="none" strike="noStrike" kern="1200" baseline="0" dirty="0">
                <a:solidFill>
                  <a:schemeClr val="tx1"/>
                </a:solidFill>
                <a:latin typeface="+mn-lt"/>
                <a:ea typeface="+mn-ea"/>
                <a:cs typeface="+mn-cs"/>
              </a:rPr>
              <a:t> 12% of the market), </a:t>
            </a:r>
            <a:r>
              <a:rPr lang="pl-PL" sz="1200" b="0" i="0" u="none" strike="noStrike" kern="1200" baseline="0" dirty="0" err="1">
                <a:solidFill>
                  <a:schemeClr val="tx1"/>
                </a:solidFill>
                <a:latin typeface="+mn-lt"/>
                <a:ea typeface="+mn-ea"/>
                <a:cs typeface="+mn-cs"/>
              </a:rPr>
              <a:t>who</a:t>
            </a:r>
            <a:r>
              <a:rPr lang="pl-PL" sz="1200" b="0" i="0" u="none" strike="noStrike" kern="1200" baseline="0" dirty="0">
                <a:solidFill>
                  <a:schemeClr val="tx1"/>
                </a:solidFill>
                <a:latin typeface="+mn-lt"/>
                <a:ea typeface="+mn-ea"/>
                <a:cs typeface="+mn-cs"/>
              </a:rPr>
              <a:t> not </a:t>
            </a:r>
            <a:r>
              <a:rPr lang="pl-PL" sz="1200" b="0" i="0" u="none" strike="noStrike" kern="1200" baseline="0" dirty="0" err="1">
                <a:solidFill>
                  <a:schemeClr val="tx1"/>
                </a:solidFill>
                <a:latin typeface="+mn-lt"/>
                <a:ea typeface="+mn-ea"/>
                <a:cs typeface="+mn-cs"/>
              </a:rPr>
              <a:t>only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purchased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regularly</a:t>
            </a:r>
            <a:r>
              <a:rPr lang="pl-PL" sz="1200" b="0" i="0" u="none" strike="noStrike" kern="1200" baseline="0" dirty="0">
                <a:solidFill>
                  <a:schemeClr val="tx1"/>
                </a:solidFill>
                <a:latin typeface="+mn-lt"/>
                <a:ea typeface="+mn-ea"/>
                <a:cs typeface="+mn-cs"/>
              </a:rPr>
              <a:t> from </a:t>
            </a:r>
            <a:r>
              <a:rPr lang="pl-PL" sz="1200" b="0" i="0" u="none" strike="noStrike" kern="1200" baseline="0" dirty="0" err="1">
                <a:solidFill>
                  <a:schemeClr val="tx1"/>
                </a:solidFill>
                <a:latin typeface="+mn-lt"/>
                <a:ea typeface="+mn-ea"/>
                <a:cs typeface="+mn-cs"/>
              </a:rPr>
              <a:t>it</a:t>
            </a:r>
            <a:r>
              <a:rPr lang="pl-PL" sz="1200" b="0" i="0" u="none" strike="noStrike" kern="1200" baseline="0" dirty="0">
                <a:solidFill>
                  <a:schemeClr val="tx1"/>
                </a:solidFill>
                <a:latin typeface="+mn-lt"/>
                <a:ea typeface="+mn-ea"/>
                <a:cs typeface="+mn-cs"/>
              </a:rPr>
              <a:t>, but </a:t>
            </a:r>
            <a:r>
              <a:rPr lang="pl-PL" sz="1200" b="0" i="0" u="none" strike="noStrike" kern="1200" baseline="0" dirty="0" err="1">
                <a:solidFill>
                  <a:schemeClr val="tx1"/>
                </a:solidFill>
                <a:latin typeface="+mn-lt"/>
                <a:ea typeface="+mn-ea"/>
                <a:cs typeface="+mn-cs"/>
              </a:rPr>
              <a:t>wanted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exactly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what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DentMax</a:t>
            </a:r>
            <a:r>
              <a:rPr lang="pl-PL" sz="1200" b="0" i="0" u="none" strike="noStrike" kern="1200" baseline="0" dirty="0">
                <a:solidFill>
                  <a:schemeClr val="tx1"/>
                </a:solidFill>
                <a:latin typeface="+mn-lt"/>
                <a:ea typeface="+mn-ea"/>
                <a:cs typeface="+mn-cs"/>
              </a:rPr>
              <a:t> was </a:t>
            </a:r>
            <a:r>
              <a:rPr lang="pl-PL" sz="1200" b="0" i="0" u="none" strike="noStrike" kern="1200" baseline="0" dirty="0" err="1">
                <a:solidFill>
                  <a:schemeClr val="tx1"/>
                </a:solidFill>
                <a:latin typeface="+mn-lt"/>
                <a:ea typeface="+mn-ea"/>
                <a:cs typeface="+mn-cs"/>
              </a:rPr>
              <a:t>offering</a:t>
            </a:r>
            <a:r>
              <a:rPr lang="pl-PL" sz="1200" b="0" i="0" u="none" strike="noStrike" kern="1200" baseline="0" dirty="0">
                <a:solidFill>
                  <a:schemeClr val="tx1"/>
                </a:solidFill>
                <a:latin typeface="+mn-lt"/>
                <a:ea typeface="+mn-ea"/>
                <a:cs typeface="+mn-cs"/>
              </a:rPr>
              <a:t>. It </a:t>
            </a:r>
            <a:r>
              <a:rPr lang="pl-PL" sz="1200" b="0" i="0" u="none" strike="noStrike" kern="1200" baseline="0" dirty="0" err="1">
                <a:solidFill>
                  <a:schemeClr val="tx1"/>
                </a:solidFill>
                <a:latin typeface="+mn-lt"/>
                <a:ea typeface="+mn-ea"/>
                <a:cs typeface="+mn-cs"/>
              </a:rPr>
              <a:t>also</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uncovered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tangible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ideas</a:t>
            </a:r>
            <a:r>
              <a:rPr lang="pl-PL" sz="1200" b="0" i="0" u="none" strike="noStrike" kern="1200" baseline="0" dirty="0">
                <a:solidFill>
                  <a:schemeClr val="tx1"/>
                </a:solidFill>
                <a:latin typeface="+mn-lt"/>
                <a:ea typeface="+mn-ea"/>
                <a:cs typeface="+mn-cs"/>
              </a:rPr>
              <a:t> to </a:t>
            </a:r>
            <a:r>
              <a:rPr lang="pl-PL" sz="1200" b="0" i="0" u="none" strike="noStrike" kern="1200" baseline="0" dirty="0" err="1">
                <a:solidFill>
                  <a:schemeClr val="tx1"/>
                </a:solidFill>
                <a:latin typeface="+mn-lt"/>
                <a:ea typeface="+mn-ea"/>
                <a:cs typeface="+mn-cs"/>
              </a:rPr>
              <a:t>further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strengthen</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its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position</a:t>
            </a:r>
            <a:r>
              <a:rPr lang="pl-PL" sz="1200" b="0" i="0" u="none" strike="noStrike" kern="1200" baseline="0" dirty="0">
                <a:solidFill>
                  <a:schemeClr val="tx1"/>
                </a:solidFill>
                <a:latin typeface="+mn-lt"/>
                <a:ea typeface="+mn-ea"/>
                <a:cs typeface="+mn-cs"/>
              </a:rPr>
              <a:t> in </a:t>
            </a:r>
            <a:r>
              <a:rPr lang="pl-PL" sz="1200" b="0" i="0" u="none" strike="noStrike" kern="1200" baseline="0" dirty="0" err="1">
                <a:solidFill>
                  <a:schemeClr val="tx1"/>
                </a:solidFill>
                <a:latin typeface="+mn-lt"/>
                <a:ea typeface="+mn-ea"/>
                <a:cs typeface="+mn-cs"/>
              </a:rPr>
              <a:t>this</a:t>
            </a:r>
            <a:r>
              <a:rPr lang="pl-PL" sz="1200" b="0" i="0" u="none" strike="noStrike" kern="1200" baseline="0" dirty="0">
                <a:solidFill>
                  <a:schemeClr val="tx1"/>
                </a:solidFill>
                <a:latin typeface="+mn-lt"/>
                <a:ea typeface="+mn-ea"/>
                <a:cs typeface="+mn-cs"/>
              </a:rPr>
              <a:t> market </a:t>
            </a:r>
            <a:r>
              <a:rPr lang="pl-PL" sz="1200" b="0" i="0" u="none" strike="noStrike" kern="1200" baseline="0" dirty="0" err="1">
                <a:solidFill>
                  <a:schemeClr val="tx1"/>
                </a:solidFill>
                <a:latin typeface="+mn-lt"/>
                <a:ea typeface="+mn-ea"/>
                <a:cs typeface="+mn-cs"/>
              </a:rPr>
              <a:t>space</a:t>
            </a:r>
            <a:r>
              <a:rPr lang="pl-PL" sz="1200" b="0" i="0" u="none" strike="noStrike" kern="1200" baseline="0" dirty="0">
                <a:solidFill>
                  <a:schemeClr val="tx1"/>
                </a:solidFill>
                <a:latin typeface="+mn-lt"/>
                <a:ea typeface="+mn-ea"/>
                <a:cs typeface="+mn-cs"/>
              </a:rPr>
              <a:t>.</a:t>
            </a:r>
          </a:p>
          <a:p>
            <a:r>
              <a:rPr lang="pl-PL" sz="1200" b="0" i="0" u="none" strike="noStrike" kern="1200" baseline="0" dirty="0">
                <a:solidFill>
                  <a:schemeClr val="tx1"/>
                </a:solidFill>
                <a:latin typeface="+mn-lt"/>
                <a:ea typeface="+mn-ea"/>
                <a:cs typeface="+mn-cs"/>
              </a:rPr>
              <a:t>3 It </a:t>
            </a:r>
            <a:r>
              <a:rPr lang="pl-PL" sz="1200" b="0" i="0" u="none" strike="noStrike" kern="1200" baseline="0" dirty="0" err="1">
                <a:solidFill>
                  <a:schemeClr val="tx1"/>
                </a:solidFill>
                <a:latin typeface="+mn-lt"/>
                <a:ea typeface="+mn-ea"/>
                <a:cs typeface="+mn-cs"/>
              </a:rPr>
              <a:t>could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potentially</a:t>
            </a:r>
            <a:r>
              <a:rPr lang="pl-PL" sz="1200" b="0" i="0" u="none" strike="noStrike" kern="1200" baseline="0" dirty="0">
                <a:solidFill>
                  <a:schemeClr val="tx1"/>
                </a:solidFill>
                <a:latin typeface="+mn-lt"/>
                <a:ea typeface="+mn-ea"/>
                <a:cs typeface="+mn-cs"/>
              </a:rPr>
              <a:t> target a </a:t>
            </a:r>
            <a:r>
              <a:rPr lang="pl-PL" sz="1200" b="0" i="0" u="none" strike="noStrike" kern="1200" baseline="0" dirty="0" err="1">
                <a:solidFill>
                  <a:schemeClr val="tx1"/>
                </a:solidFill>
                <a:latin typeface="+mn-lt"/>
                <a:ea typeface="+mn-ea"/>
                <a:cs typeface="+mn-cs"/>
              </a:rPr>
              <a:t>promising</a:t>
            </a:r>
            <a:r>
              <a:rPr lang="pl-PL" sz="1200" b="0" i="0" u="none" strike="noStrike" kern="1200" baseline="0" dirty="0">
                <a:solidFill>
                  <a:schemeClr val="tx1"/>
                </a:solidFill>
                <a:latin typeface="+mn-lt"/>
                <a:ea typeface="+mn-ea"/>
                <a:cs typeface="+mn-cs"/>
              </a:rPr>
              <a:t> segment (</a:t>
            </a:r>
            <a:r>
              <a:rPr lang="pl-PL" sz="1200" b="0" i="0" u="none" strike="noStrike" kern="1200" baseline="0" dirty="0" err="1">
                <a:solidFill>
                  <a:schemeClr val="tx1"/>
                </a:solidFill>
                <a:latin typeface="+mn-lt"/>
                <a:ea typeface="+mn-ea"/>
                <a:cs typeface="+mn-cs"/>
              </a:rPr>
              <a:t>Switchables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that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wanted</a:t>
            </a:r>
            <a:r>
              <a:rPr lang="pl-PL" sz="1200" b="0" i="0" u="none" strike="noStrike" kern="1200" baseline="0" dirty="0">
                <a:solidFill>
                  <a:schemeClr val="tx1"/>
                </a:solidFill>
                <a:latin typeface="+mn-lt"/>
                <a:ea typeface="+mn-ea"/>
                <a:cs typeface="+mn-cs"/>
              </a:rPr>
              <a:t> the same products </a:t>
            </a:r>
            <a:r>
              <a:rPr lang="pl-PL" sz="1200" b="0" i="0" u="none" strike="noStrike" kern="1200" baseline="0" dirty="0" err="1">
                <a:solidFill>
                  <a:schemeClr val="tx1"/>
                </a:solidFill>
                <a:latin typeface="+mn-lt"/>
                <a:ea typeface="+mn-ea"/>
                <a:cs typeface="+mn-cs"/>
              </a:rPr>
              <a:t>DentMax</a:t>
            </a:r>
            <a:r>
              <a:rPr lang="pl-PL" sz="1200" b="0" i="0" u="none" strike="noStrike" kern="1200" baseline="0" dirty="0">
                <a:solidFill>
                  <a:schemeClr val="tx1"/>
                </a:solidFill>
                <a:latin typeface="+mn-lt"/>
                <a:ea typeface="+mn-ea"/>
                <a:cs typeface="+mn-cs"/>
              </a:rPr>
              <a:t> was </a:t>
            </a:r>
            <a:r>
              <a:rPr lang="pl-PL" sz="1200" b="0" i="0" u="none" strike="noStrike" kern="1200" baseline="0" dirty="0" err="1">
                <a:solidFill>
                  <a:schemeClr val="tx1"/>
                </a:solidFill>
                <a:latin typeface="+mn-lt"/>
                <a:ea typeface="+mn-ea"/>
                <a:cs typeface="+mn-cs"/>
              </a:rPr>
              <a:t>offering</a:t>
            </a:r>
            <a:r>
              <a:rPr lang="pl-PL" sz="1200" b="0" i="0" u="none" strike="noStrike" kern="1200" baseline="0" dirty="0">
                <a:solidFill>
                  <a:schemeClr val="tx1"/>
                </a:solidFill>
                <a:latin typeface="+mn-lt"/>
                <a:ea typeface="+mn-ea"/>
                <a:cs typeface="+mn-cs"/>
              </a:rPr>
              <a:t>, but was </a:t>
            </a:r>
            <a:r>
              <a:rPr lang="pl-PL" sz="1200" b="0" i="0" u="none" strike="noStrike" kern="1200" baseline="0" dirty="0" err="1">
                <a:solidFill>
                  <a:schemeClr val="tx1"/>
                </a:solidFill>
                <a:latin typeface="+mn-lt"/>
                <a:ea typeface="+mn-ea"/>
                <a:cs typeface="+mn-cs"/>
              </a:rPr>
              <a:t>currently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interested</a:t>
            </a:r>
            <a:r>
              <a:rPr lang="pl-PL" sz="1200" b="0" i="0" u="none" strike="noStrike" kern="1200" baseline="0" dirty="0">
                <a:solidFill>
                  <a:schemeClr val="tx1"/>
                </a:solidFill>
                <a:latin typeface="+mn-lt"/>
                <a:ea typeface="+mn-ea"/>
                <a:cs typeface="+mn-cs"/>
              </a:rPr>
              <a:t> in </a:t>
            </a:r>
            <a:r>
              <a:rPr lang="pl-PL" sz="1200" b="0" i="0" u="none" strike="noStrike" kern="1200" baseline="0" dirty="0" err="1">
                <a:solidFill>
                  <a:schemeClr val="tx1"/>
                </a:solidFill>
                <a:latin typeface="+mn-lt"/>
                <a:ea typeface="+mn-ea"/>
                <a:cs typeface="+mn-cs"/>
              </a:rPr>
              <a:t>competitors</a:t>
            </a:r>
            <a:r>
              <a:rPr lang="pl-PL" sz="1200" b="0" i="0" u="none" strike="noStrike" kern="1200" baseline="0" dirty="0">
                <a:solidFill>
                  <a:schemeClr val="tx1"/>
                </a:solidFill>
                <a:latin typeface="+mn-lt"/>
                <a:ea typeface="+mn-ea"/>
                <a:cs typeface="+mn-cs"/>
              </a:rPr>
              <a:t>’ products </a:t>
            </a:r>
            <a:r>
              <a:rPr lang="pl-PL" sz="1200" b="0" i="0" u="none" strike="noStrike" kern="1200" baseline="0" dirty="0" err="1">
                <a:solidFill>
                  <a:schemeClr val="tx1"/>
                </a:solidFill>
                <a:latin typeface="+mn-lt"/>
                <a:ea typeface="+mn-ea"/>
                <a:cs typeface="+mn-cs"/>
              </a:rPr>
              <a:t>due</a:t>
            </a:r>
            <a:r>
              <a:rPr lang="pl-PL" sz="1200" b="0" i="0" u="none" strike="noStrike" kern="1200" baseline="0" dirty="0">
                <a:solidFill>
                  <a:schemeClr val="tx1"/>
                </a:solidFill>
                <a:latin typeface="+mn-lt"/>
                <a:ea typeface="+mn-ea"/>
                <a:cs typeface="+mn-cs"/>
              </a:rPr>
              <a:t> to </a:t>
            </a:r>
            <a:r>
              <a:rPr lang="pl-PL" sz="1200" b="0" i="0" u="none" strike="noStrike" kern="1200" baseline="0" dirty="0" err="1">
                <a:solidFill>
                  <a:schemeClr val="tx1"/>
                </a:solidFill>
                <a:latin typeface="+mn-lt"/>
                <a:ea typeface="+mn-ea"/>
                <a:cs typeface="+mn-cs"/>
              </a:rPr>
              <a:t>competitors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offering</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better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technical</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assistance</a:t>
            </a:r>
            <a:r>
              <a:rPr lang="pl-PL" sz="1200" b="0" i="0" u="none" strike="noStrike" kern="1200" baseline="0" dirty="0">
                <a:solidFill>
                  <a:schemeClr val="tx1"/>
                </a:solidFill>
                <a:latin typeface="+mn-lt"/>
                <a:ea typeface="+mn-ea"/>
                <a:cs typeface="+mn-cs"/>
              </a:rPr>
              <a:t> and software </a:t>
            </a:r>
            <a:r>
              <a:rPr lang="pl-PL" sz="1200" b="0" i="0" u="none" strike="noStrike" kern="1200" baseline="0" dirty="0" err="1">
                <a:solidFill>
                  <a:schemeClr val="tx1"/>
                </a:solidFill>
                <a:latin typeface="+mn-lt"/>
                <a:ea typeface="+mn-ea"/>
                <a:cs typeface="+mn-cs"/>
              </a:rPr>
              <a:t>integration</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DentMax</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reasoned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that</a:t>
            </a:r>
            <a:r>
              <a:rPr lang="pl-PL" sz="1200" b="0" i="0" u="none" strike="noStrike" kern="1200" baseline="0" dirty="0">
                <a:solidFill>
                  <a:schemeClr val="tx1"/>
                </a:solidFill>
                <a:latin typeface="+mn-lt"/>
                <a:ea typeface="+mn-ea"/>
                <a:cs typeface="+mn-cs"/>
              </a:rPr>
              <a:t> the </a:t>
            </a:r>
            <a:r>
              <a:rPr lang="pl-PL" sz="1200" b="0" i="0" u="none" strike="noStrike" kern="1200" baseline="0" dirty="0" err="1">
                <a:solidFill>
                  <a:schemeClr val="tx1"/>
                </a:solidFill>
                <a:latin typeface="+mn-lt"/>
                <a:ea typeface="+mn-ea"/>
                <a:cs typeface="+mn-cs"/>
              </a:rPr>
              <a:t>digital</a:t>
            </a:r>
            <a:r>
              <a:rPr lang="pl-PL" sz="1200" b="0" i="0" u="none" strike="noStrike" kern="1200" baseline="0" dirty="0">
                <a:solidFill>
                  <a:schemeClr val="tx1"/>
                </a:solidFill>
                <a:latin typeface="+mn-lt"/>
                <a:ea typeface="+mn-ea"/>
                <a:cs typeface="+mn-cs"/>
              </a:rPr>
              <a:t> X-</a:t>
            </a:r>
            <a:r>
              <a:rPr lang="pl-PL" sz="1200" b="0" i="0" u="none" strike="noStrike" kern="1200" baseline="0" dirty="0" err="1">
                <a:solidFill>
                  <a:schemeClr val="tx1"/>
                </a:solidFill>
                <a:latin typeface="+mn-lt"/>
                <a:ea typeface="+mn-ea"/>
                <a:cs typeface="+mn-cs"/>
              </a:rPr>
              <a:t>ray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category</a:t>
            </a:r>
            <a:r>
              <a:rPr lang="pl-PL" sz="1200" b="0" i="0" u="none" strike="noStrike" kern="1200" baseline="0" dirty="0">
                <a:solidFill>
                  <a:schemeClr val="tx1"/>
                </a:solidFill>
                <a:latin typeface="+mn-lt"/>
                <a:ea typeface="+mn-ea"/>
                <a:cs typeface="+mn-cs"/>
              </a:rPr>
              <a:t> was </a:t>
            </a:r>
            <a:r>
              <a:rPr lang="pl-PL" sz="1200" b="0" i="0" u="none" strike="noStrike" kern="1200" baseline="0" dirty="0" err="1">
                <a:solidFill>
                  <a:schemeClr val="tx1"/>
                </a:solidFill>
                <a:latin typeface="+mn-lt"/>
                <a:ea typeface="+mn-ea"/>
                <a:cs typeface="+mn-cs"/>
              </a:rPr>
              <a:t>still</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fairly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new</a:t>
            </a:r>
            <a:r>
              <a:rPr lang="pl-PL" sz="1200" b="0" i="0" u="none" strike="noStrike" kern="1200" baseline="0" dirty="0">
                <a:solidFill>
                  <a:schemeClr val="tx1"/>
                </a:solidFill>
                <a:latin typeface="+mn-lt"/>
                <a:ea typeface="+mn-ea"/>
                <a:cs typeface="+mn-cs"/>
              </a:rPr>
              <a:t>, and </a:t>
            </a:r>
            <a:r>
              <a:rPr lang="pl-PL" sz="1200" b="0" i="0" u="none" strike="noStrike" kern="1200" baseline="0" dirty="0" err="1">
                <a:solidFill>
                  <a:schemeClr val="tx1"/>
                </a:solidFill>
                <a:latin typeface="+mn-lt"/>
                <a:ea typeface="+mn-ea"/>
                <a:cs typeface="+mn-cs"/>
              </a:rPr>
              <a:t>spending</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more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emphasis</a:t>
            </a:r>
            <a:r>
              <a:rPr lang="pl-PL" sz="1200" b="0" i="0" u="none" strike="noStrike" kern="1200" baseline="0" dirty="0">
                <a:solidFill>
                  <a:schemeClr val="tx1"/>
                </a:solidFill>
                <a:latin typeface="+mn-lt"/>
                <a:ea typeface="+mn-ea"/>
                <a:cs typeface="+mn-cs"/>
              </a:rPr>
              <a:t> on </a:t>
            </a:r>
            <a:r>
              <a:rPr lang="pl-PL" sz="1200" b="0" i="0" u="none" strike="noStrike" kern="1200" baseline="0" dirty="0" err="1">
                <a:solidFill>
                  <a:schemeClr val="tx1"/>
                </a:solidFill>
                <a:latin typeface="+mn-lt"/>
                <a:ea typeface="+mn-ea"/>
                <a:cs typeface="+mn-cs"/>
              </a:rPr>
              <a:t>educational</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efforts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could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help</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it</a:t>
            </a:r>
            <a:r>
              <a:rPr lang="pl-PL" sz="1200" b="0" i="0" u="none" strike="noStrike" kern="1200" baseline="0" dirty="0">
                <a:solidFill>
                  <a:schemeClr val="tx1"/>
                </a:solidFill>
                <a:latin typeface="+mn-lt"/>
                <a:ea typeface="+mn-ea"/>
                <a:cs typeface="+mn-cs"/>
              </a:rPr>
              <a:t> win </a:t>
            </a:r>
            <a:r>
              <a:rPr lang="pl-PL" sz="1200" b="0" i="0" u="none" strike="noStrike" kern="1200" baseline="0" dirty="0" err="1">
                <a:solidFill>
                  <a:schemeClr val="tx1"/>
                </a:solidFill>
                <a:latin typeface="+mn-lt"/>
                <a:ea typeface="+mn-ea"/>
                <a:cs typeface="+mn-cs"/>
              </a:rPr>
              <a:t>some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customers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back</a:t>
            </a:r>
            <a:r>
              <a:rPr lang="pl-PL" sz="1200" b="0" i="0" u="none" strike="noStrike" kern="1200" baseline="0" dirty="0">
                <a:solidFill>
                  <a:schemeClr val="tx1"/>
                </a:solidFill>
                <a:latin typeface="+mn-lt"/>
                <a:ea typeface="+mn-ea"/>
                <a:cs typeface="+mn-cs"/>
              </a:rPr>
              <a:t> from </a:t>
            </a:r>
            <a:r>
              <a:rPr lang="pl-PL" sz="1200" b="0" i="0" u="none" strike="noStrike" kern="1200" baseline="0" dirty="0" err="1">
                <a:solidFill>
                  <a:schemeClr val="tx1"/>
                </a:solidFill>
                <a:latin typeface="+mn-lt"/>
                <a:ea typeface="+mn-ea"/>
                <a:cs typeface="+mn-cs"/>
              </a:rPr>
              <a:t>DentMed</a:t>
            </a:r>
            <a:r>
              <a:rPr lang="pl-PL" sz="1200" b="0" i="0" u="none" strike="noStrike" kern="1200" baseline="0" dirty="0">
                <a:solidFill>
                  <a:schemeClr val="tx1"/>
                </a:solidFill>
                <a:latin typeface="+mn-lt"/>
                <a:ea typeface="+mn-ea"/>
                <a:cs typeface="+mn-cs"/>
              </a:rPr>
              <a:t> and </a:t>
            </a:r>
            <a:r>
              <a:rPr lang="pl-PL" sz="1200" b="0" i="0" u="none" strike="noStrike" kern="1200" baseline="0" dirty="0" err="1">
                <a:solidFill>
                  <a:schemeClr val="tx1"/>
                </a:solidFill>
                <a:latin typeface="+mn-lt"/>
                <a:ea typeface="+mn-ea"/>
                <a:cs typeface="+mn-cs"/>
              </a:rPr>
              <a:t>OxyMax</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Moreover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it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better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understood</a:t>
            </a:r>
            <a:r>
              <a:rPr lang="pl-PL" sz="1200" b="0" i="0" u="none" strike="noStrike" kern="1200" baseline="0" dirty="0">
                <a:solidFill>
                  <a:schemeClr val="tx1"/>
                </a:solidFill>
                <a:latin typeface="+mn-lt"/>
                <a:ea typeface="+mn-ea"/>
                <a:cs typeface="+mn-cs"/>
              </a:rPr>
              <a:t> the drop in 5% of </a:t>
            </a:r>
            <a:r>
              <a:rPr lang="pl-PL" sz="1200" b="0" i="0" u="none" strike="noStrike" kern="1200" baseline="0" dirty="0" err="1">
                <a:solidFill>
                  <a:schemeClr val="tx1"/>
                </a:solidFill>
                <a:latin typeface="+mn-lt"/>
                <a:ea typeface="+mn-ea"/>
                <a:cs typeface="+mn-cs"/>
              </a:rPr>
              <a:t>their</a:t>
            </a:r>
            <a:r>
              <a:rPr lang="pl-PL" sz="1200" b="0" i="0" u="none" strike="noStrike" kern="1200" baseline="0" dirty="0">
                <a:solidFill>
                  <a:schemeClr val="tx1"/>
                </a:solidFill>
                <a:latin typeface="+mn-lt"/>
                <a:ea typeface="+mn-ea"/>
                <a:cs typeface="+mn-cs"/>
              </a:rPr>
              <a:t> market </a:t>
            </a:r>
            <a:r>
              <a:rPr lang="pl-PL" sz="1200" b="0" i="0" u="none" strike="noStrike" kern="1200" baseline="0" dirty="0" err="1">
                <a:solidFill>
                  <a:schemeClr val="tx1"/>
                </a:solidFill>
                <a:latin typeface="+mn-lt"/>
                <a:ea typeface="+mn-ea"/>
                <a:cs typeface="+mn-cs"/>
              </a:rPr>
              <a:t>share</a:t>
            </a:r>
            <a:r>
              <a:rPr lang="pl-PL" sz="1200" b="0" i="0" u="none" strike="noStrike" kern="1200" baseline="0" dirty="0">
                <a:solidFill>
                  <a:schemeClr val="tx1"/>
                </a:solidFill>
                <a:latin typeface="+mn-lt"/>
                <a:ea typeface="+mn-ea"/>
                <a:cs typeface="+mn-cs"/>
              </a:rPr>
              <a:t>, and </a:t>
            </a:r>
            <a:r>
              <a:rPr lang="pl-PL" sz="1200" b="0" i="0" u="none" strike="noStrike" kern="1200" baseline="0" dirty="0" err="1">
                <a:solidFill>
                  <a:schemeClr val="tx1"/>
                </a:solidFill>
                <a:latin typeface="+mn-lt"/>
                <a:ea typeface="+mn-ea"/>
                <a:cs typeface="+mn-cs"/>
              </a:rPr>
              <a:t>could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devise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strategies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based</a:t>
            </a:r>
            <a:r>
              <a:rPr lang="pl-PL" sz="1200" b="0" i="0" u="none" strike="noStrike" kern="1200" baseline="0" dirty="0">
                <a:solidFill>
                  <a:schemeClr val="tx1"/>
                </a:solidFill>
                <a:latin typeface="+mn-lt"/>
                <a:ea typeface="+mn-ea"/>
                <a:cs typeface="+mn-cs"/>
              </a:rPr>
              <a:t> on </a:t>
            </a:r>
            <a:r>
              <a:rPr lang="pl-PL" sz="1200" b="0" i="0" u="none" strike="noStrike" kern="1200" baseline="0" dirty="0" err="1">
                <a:solidFill>
                  <a:schemeClr val="tx1"/>
                </a:solidFill>
                <a:latin typeface="+mn-lt"/>
                <a:ea typeface="+mn-ea"/>
                <a:cs typeface="+mn-cs"/>
              </a:rPr>
              <a:t>being</a:t>
            </a:r>
            <a:r>
              <a:rPr lang="pl-PL" sz="1200" b="0" i="0" u="none" strike="noStrike" kern="1200" baseline="0" dirty="0">
                <a:solidFill>
                  <a:schemeClr val="tx1"/>
                </a:solidFill>
                <a:latin typeface="+mn-lt"/>
                <a:ea typeface="+mn-ea"/>
                <a:cs typeface="+mn-cs"/>
              </a:rPr>
              <a:t> the top </a:t>
            </a:r>
            <a:r>
              <a:rPr lang="pl-PL" sz="1200" b="0" i="0" u="none" strike="noStrike" kern="1200" baseline="0" dirty="0" err="1">
                <a:solidFill>
                  <a:schemeClr val="tx1"/>
                </a:solidFill>
                <a:latin typeface="+mn-lt"/>
                <a:ea typeface="+mn-ea"/>
                <a:cs typeface="+mn-cs"/>
              </a:rPr>
              <a:t>player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when</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it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comes</a:t>
            </a:r>
            <a:r>
              <a:rPr lang="pl-PL" sz="1200" b="0" i="0" u="none" strike="noStrike" kern="1200" baseline="0" dirty="0">
                <a:solidFill>
                  <a:schemeClr val="tx1"/>
                </a:solidFill>
                <a:latin typeface="+mn-lt"/>
                <a:ea typeface="+mn-ea"/>
                <a:cs typeface="+mn-cs"/>
              </a:rPr>
              <a:t> to </a:t>
            </a:r>
            <a:r>
              <a:rPr lang="pl-PL" sz="1200" b="0" i="0" u="none" strike="noStrike" kern="1200" baseline="0" dirty="0" err="1">
                <a:solidFill>
                  <a:schemeClr val="tx1"/>
                </a:solidFill>
                <a:latin typeface="+mn-lt"/>
                <a:ea typeface="+mn-ea"/>
                <a:cs typeface="+mn-cs"/>
              </a:rPr>
              <a:t>providing</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technical</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assistance</a:t>
            </a:r>
            <a:r>
              <a:rPr lang="pl-PL" sz="1200" b="0" i="0" u="none" strike="noStrike" kern="1200" baseline="0" dirty="0">
                <a:solidFill>
                  <a:schemeClr val="tx1"/>
                </a:solidFill>
                <a:latin typeface="+mn-lt"/>
                <a:ea typeface="+mn-ea"/>
                <a:cs typeface="+mn-cs"/>
              </a:rPr>
              <a:t> and software </a:t>
            </a:r>
            <a:r>
              <a:rPr lang="pl-PL" sz="1200" b="0" i="0" u="none" strike="noStrike" kern="1200" baseline="0" dirty="0" err="1">
                <a:solidFill>
                  <a:schemeClr val="tx1"/>
                </a:solidFill>
                <a:latin typeface="+mn-lt"/>
                <a:ea typeface="+mn-ea"/>
                <a:cs typeface="+mn-cs"/>
              </a:rPr>
              <a:t>integration</a:t>
            </a:r>
            <a:r>
              <a:rPr lang="pl-PL" sz="1200" b="0" i="0" u="none" strike="noStrike" kern="1200" baseline="0" dirty="0">
                <a:solidFill>
                  <a:schemeClr val="tx1"/>
                </a:solidFill>
                <a:latin typeface="+mn-lt"/>
                <a:ea typeface="+mn-ea"/>
                <a:cs typeface="+mn-cs"/>
              </a:rPr>
              <a:t>, to win </a:t>
            </a:r>
            <a:r>
              <a:rPr lang="pl-PL" sz="1200" b="0" i="0" u="none" strike="noStrike" kern="1200" baseline="0" dirty="0" err="1">
                <a:solidFill>
                  <a:schemeClr val="tx1"/>
                </a:solidFill>
                <a:latin typeface="+mn-lt"/>
                <a:ea typeface="+mn-ea"/>
                <a:cs typeface="+mn-cs"/>
              </a:rPr>
              <a:t>back</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some</a:t>
            </a:r>
            <a:r>
              <a:rPr lang="pl-PL" sz="1200" b="0" i="0" u="none" strike="noStrike" kern="1200" baseline="0" dirty="0">
                <a:solidFill>
                  <a:schemeClr val="tx1"/>
                </a:solidFill>
                <a:latin typeface="+mn-lt"/>
                <a:ea typeface="+mn-ea"/>
                <a:cs typeface="+mn-cs"/>
              </a:rPr>
              <a:t> of </a:t>
            </a:r>
            <a:r>
              <a:rPr lang="pl-PL" sz="1200" b="0" i="0" u="none" strike="noStrike" kern="1200" baseline="0" dirty="0" err="1">
                <a:solidFill>
                  <a:schemeClr val="tx1"/>
                </a:solidFill>
                <a:latin typeface="+mn-lt"/>
                <a:ea typeface="+mn-ea"/>
                <a:cs typeface="+mn-cs"/>
              </a:rPr>
              <a:t>its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customers</a:t>
            </a:r>
            <a:r>
              <a:rPr lang="pl-PL" sz="1200" b="0" i="0" u="none" strike="noStrike" kern="1200" baseline="0" dirty="0">
                <a:solidFill>
                  <a:schemeClr val="tx1"/>
                </a:solidFill>
                <a:latin typeface="+mn-lt"/>
                <a:ea typeface="+mn-ea"/>
                <a:cs typeface="+mn-cs"/>
              </a:rPr>
              <a:t>.</a:t>
            </a:r>
          </a:p>
          <a:p>
            <a:r>
              <a:rPr lang="pl-PL" sz="1200" b="0" i="0" u="none" strike="noStrike" kern="1200" baseline="0" dirty="0">
                <a:solidFill>
                  <a:schemeClr val="tx1"/>
                </a:solidFill>
                <a:latin typeface="+mn-lt"/>
                <a:ea typeface="+mn-ea"/>
                <a:cs typeface="+mn-cs"/>
              </a:rPr>
              <a:t>4 </a:t>
            </a:r>
            <a:r>
              <a:rPr lang="pl-PL" sz="1200" b="0" i="0" u="none" strike="noStrike" kern="1200" baseline="0" dirty="0" err="1">
                <a:solidFill>
                  <a:schemeClr val="tx1"/>
                </a:solidFill>
                <a:latin typeface="+mn-lt"/>
                <a:ea typeface="+mn-ea"/>
                <a:cs typeface="+mn-cs"/>
              </a:rPr>
              <a:t>Some</a:t>
            </a:r>
            <a:r>
              <a:rPr lang="pl-PL" sz="1200" b="0" i="0" u="none" strike="noStrike" kern="1200" baseline="0" dirty="0">
                <a:solidFill>
                  <a:schemeClr val="tx1"/>
                </a:solidFill>
                <a:latin typeface="+mn-lt"/>
                <a:ea typeface="+mn-ea"/>
                <a:cs typeface="+mn-cs"/>
              </a:rPr>
              <a:t> of the </a:t>
            </a:r>
            <a:r>
              <a:rPr lang="pl-PL" sz="1200" b="0" i="0" u="none" strike="noStrike" kern="1200" baseline="0" dirty="0" err="1">
                <a:solidFill>
                  <a:schemeClr val="tx1"/>
                </a:solidFill>
                <a:latin typeface="+mn-lt"/>
                <a:ea typeface="+mn-ea"/>
                <a:cs typeface="+mn-cs"/>
              </a:rPr>
              <a:t>customers</a:t>
            </a:r>
            <a:r>
              <a:rPr lang="pl-PL" sz="1200" b="0" i="0" u="none" strike="noStrike" kern="1200" baseline="0" dirty="0">
                <a:solidFill>
                  <a:schemeClr val="tx1"/>
                </a:solidFill>
                <a:latin typeface="+mn-lt"/>
                <a:ea typeface="+mn-ea"/>
                <a:cs typeface="+mn-cs"/>
              </a:rPr>
              <a:t> in the </a:t>
            </a:r>
            <a:r>
              <a:rPr lang="pl-PL" sz="1200" b="0" i="0" u="none" strike="noStrike" kern="1200" baseline="0" dirty="0" err="1">
                <a:solidFill>
                  <a:schemeClr val="tx1"/>
                </a:solidFill>
                <a:latin typeface="+mn-lt"/>
                <a:ea typeface="+mn-ea"/>
                <a:cs typeface="+mn-cs"/>
              </a:rPr>
              <a:t>Switchables</a:t>
            </a:r>
            <a:r>
              <a:rPr lang="pl-PL" sz="1200" b="0" i="0" u="none" strike="noStrike" kern="1200" baseline="0" dirty="0">
                <a:solidFill>
                  <a:schemeClr val="tx1"/>
                </a:solidFill>
                <a:latin typeface="+mn-lt"/>
                <a:ea typeface="+mn-ea"/>
                <a:cs typeface="+mn-cs"/>
              </a:rPr>
              <a:t> segment </a:t>
            </a:r>
            <a:r>
              <a:rPr lang="pl-PL" sz="1200" b="0" i="0" u="none" strike="noStrike" kern="1200" baseline="0" dirty="0" err="1">
                <a:solidFill>
                  <a:schemeClr val="tx1"/>
                </a:solidFill>
                <a:latin typeface="+mn-lt"/>
                <a:ea typeface="+mn-ea"/>
                <a:cs typeface="+mn-cs"/>
              </a:rPr>
              <a:t>were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using</a:t>
            </a:r>
            <a:r>
              <a:rPr lang="pl-PL" sz="1200" b="0" i="0" u="none" strike="noStrike" kern="1200" baseline="0" dirty="0">
                <a:solidFill>
                  <a:schemeClr val="tx1"/>
                </a:solidFill>
                <a:latin typeface="+mn-lt"/>
                <a:ea typeface="+mn-ea"/>
                <a:cs typeface="+mn-cs"/>
              </a:rPr>
              <a:t> the Internet as </a:t>
            </a:r>
            <a:r>
              <a:rPr lang="pl-PL" sz="1200" b="0" i="0" u="none" strike="noStrike" kern="1200" baseline="0" dirty="0" err="1">
                <a:solidFill>
                  <a:schemeClr val="tx1"/>
                </a:solidFill>
                <a:latin typeface="+mn-lt"/>
                <a:ea typeface="+mn-ea"/>
                <a:cs typeface="+mn-cs"/>
              </a:rPr>
              <a:t>an</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important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source</a:t>
            </a:r>
            <a:r>
              <a:rPr lang="pl-PL" sz="1200" b="0" i="0" u="none" strike="noStrike" kern="1200" baseline="0" dirty="0">
                <a:solidFill>
                  <a:schemeClr val="tx1"/>
                </a:solidFill>
                <a:latin typeface="+mn-lt"/>
                <a:ea typeface="+mn-ea"/>
                <a:cs typeface="+mn-cs"/>
              </a:rPr>
              <a:t> of </a:t>
            </a:r>
            <a:r>
              <a:rPr lang="pl-PL" sz="1200" b="0" i="0" u="none" strike="noStrike" kern="1200" baseline="0" dirty="0" err="1">
                <a:solidFill>
                  <a:schemeClr val="tx1"/>
                </a:solidFill>
                <a:latin typeface="+mn-lt"/>
                <a:ea typeface="+mn-ea"/>
                <a:cs typeface="+mn-cs"/>
              </a:rPr>
              <a:t>information</a:t>
            </a:r>
            <a:r>
              <a:rPr lang="pl-PL" sz="1200" b="0" i="0" u="none" strike="noStrike" kern="1200" baseline="0" dirty="0">
                <a:solidFill>
                  <a:schemeClr val="tx1"/>
                </a:solidFill>
                <a:latin typeface="+mn-lt"/>
                <a:ea typeface="+mn-ea"/>
                <a:cs typeface="+mn-cs"/>
              </a:rPr>
              <a:t> and </a:t>
            </a:r>
            <a:r>
              <a:rPr lang="pl-PL" sz="1200" b="0" i="0" u="none" strike="noStrike" kern="1200" baseline="0" dirty="0" err="1">
                <a:solidFill>
                  <a:schemeClr val="tx1"/>
                </a:solidFill>
                <a:latin typeface="+mn-lt"/>
                <a:ea typeface="+mn-ea"/>
                <a:cs typeface="+mn-cs"/>
              </a:rPr>
              <a:t>hence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it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knows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it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could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provide</a:t>
            </a:r>
            <a:r>
              <a:rPr lang="pl-PL" sz="1200" b="0" i="0" u="none" strike="noStrike" kern="1200" baseline="0" dirty="0">
                <a:solidFill>
                  <a:schemeClr val="tx1"/>
                </a:solidFill>
                <a:latin typeface="+mn-lt"/>
                <a:ea typeface="+mn-ea"/>
                <a:cs typeface="+mn-cs"/>
              </a:rPr>
              <a:t> the </a:t>
            </a:r>
            <a:r>
              <a:rPr lang="pl-PL" sz="1200" b="0" i="0" u="none" strike="noStrike" kern="1200" baseline="0" dirty="0" err="1">
                <a:solidFill>
                  <a:schemeClr val="tx1"/>
                </a:solidFill>
                <a:latin typeface="+mn-lt"/>
                <a:ea typeface="+mn-ea"/>
                <a:cs typeface="+mn-cs"/>
              </a:rPr>
              <a:t>right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product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message</a:t>
            </a:r>
            <a:r>
              <a:rPr lang="pl-PL" sz="1200" b="0" i="0" u="none" strike="noStrike" kern="1200" baseline="0" dirty="0">
                <a:solidFill>
                  <a:schemeClr val="tx1"/>
                </a:solidFill>
                <a:latin typeface="+mn-lt"/>
                <a:ea typeface="+mn-ea"/>
                <a:cs typeface="+mn-cs"/>
              </a:rPr>
              <a:t>, to the </a:t>
            </a:r>
            <a:r>
              <a:rPr lang="pl-PL" sz="1200" b="0" i="0" u="none" strike="noStrike" kern="1200" baseline="0" dirty="0" err="1">
                <a:solidFill>
                  <a:schemeClr val="tx1"/>
                </a:solidFill>
                <a:latin typeface="+mn-lt"/>
                <a:ea typeface="+mn-ea"/>
                <a:cs typeface="+mn-cs"/>
              </a:rPr>
              <a:t>right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customer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through</a:t>
            </a:r>
            <a:r>
              <a:rPr lang="pl-PL" sz="1200" b="0" i="0" u="none" strike="noStrike" kern="1200" baseline="0" dirty="0">
                <a:solidFill>
                  <a:schemeClr val="tx1"/>
                </a:solidFill>
                <a:latin typeface="+mn-lt"/>
                <a:ea typeface="+mn-ea"/>
                <a:cs typeface="+mn-cs"/>
              </a:rPr>
              <a:t> the </a:t>
            </a:r>
            <a:r>
              <a:rPr lang="pl-PL" sz="1200" b="0" i="0" u="none" strike="noStrike" kern="1200" baseline="0" dirty="0" err="1">
                <a:solidFill>
                  <a:schemeClr val="tx1"/>
                </a:solidFill>
                <a:latin typeface="+mn-lt"/>
                <a:ea typeface="+mn-ea"/>
                <a:cs typeface="+mn-cs"/>
              </a:rPr>
              <a:t>right</a:t>
            </a:r>
            <a:r>
              <a:rPr lang="pl-PL" sz="1200" b="0" i="0" u="none" strike="noStrike" kern="1200" baseline="0" dirty="0">
                <a:solidFill>
                  <a:schemeClr val="tx1"/>
                </a:solidFill>
                <a:latin typeface="+mn-lt"/>
                <a:ea typeface="+mn-ea"/>
                <a:cs typeface="+mn-cs"/>
              </a:rPr>
              <a:t> channel.</a:t>
            </a:r>
          </a:p>
          <a:p>
            <a:r>
              <a:rPr lang="pl-PL" sz="1200" b="0" i="0" u="none" strike="noStrike" kern="1200" baseline="0" dirty="0">
                <a:solidFill>
                  <a:schemeClr val="tx1"/>
                </a:solidFill>
                <a:latin typeface="+mn-lt"/>
                <a:ea typeface="+mn-ea"/>
                <a:cs typeface="+mn-cs"/>
              </a:rPr>
              <a:t>5 </a:t>
            </a:r>
            <a:r>
              <a:rPr lang="pl-PL" sz="1200" b="0" i="0" u="none" strike="noStrike" kern="1200" baseline="0" dirty="0" err="1">
                <a:solidFill>
                  <a:schemeClr val="tx1"/>
                </a:solidFill>
                <a:latin typeface="+mn-lt"/>
                <a:ea typeface="+mn-ea"/>
                <a:cs typeface="+mn-cs"/>
              </a:rPr>
              <a:t>Apathetics</a:t>
            </a:r>
            <a:r>
              <a:rPr lang="pl-PL" sz="1200" b="0" i="0" u="none" strike="noStrike" kern="1200" baseline="0" dirty="0">
                <a:solidFill>
                  <a:schemeClr val="tx1"/>
                </a:solidFill>
                <a:latin typeface="+mn-lt"/>
                <a:ea typeface="+mn-ea"/>
                <a:cs typeface="+mn-cs"/>
              </a:rPr>
              <a:t> and the </a:t>
            </a:r>
            <a:r>
              <a:rPr lang="pl-PL" sz="1200" b="0" i="0" u="none" strike="noStrike" kern="1200" baseline="0" dirty="0" err="1">
                <a:solidFill>
                  <a:schemeClr val="tx1"/>
                </a:solidFill>
                <a:latin typeface="+mn-lt"/>
                <a:ea typeface="+mn-ea"/>
                <a:cs typeface="+mn-cs"/>
              </a:rPr>
              <a:t>Generalists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represent</a:t>
            </a:r>
            <a:r>
              <a:rPr lang="pl-PL" sz="1200" b="0" i="0" u="none" strike="noStrike" kern="1200" baseline="0" dirty="0">
                <a:solidFill>
                  <a:schemeClr val="tx1"/>
                </a:solidFill>
                <a:latin typeface="+mn-lt"/>
                <a:ea typeface="+mn-ea"/>
                <a:cs typeface="+mn-cs"/>
              </a:rPr>
              <a:t> the </a:t>
            </a:r>
            <a:r>
              <a:rPr lang="pl-PL" sz="1200" b="0" i="0" u="none" strike="noStrike" kern="1200" baseline="0" dirty="0" err="1">
                <a:solidFill>
                  <a:schemeClr val="tx1"/>
                </a:solidFill>
                <a:latin typeface="+mn-lt"/>
                <a:ea typeface="+mn-ea"/>
                <a:cs typeface="+mn-cs"/>
              </a:rPr>
              <a:t>source</a:t>
            </a:r>
            <a:r>
              <a:rPr lang="pl-PL" sz="1200" b="0" i="0" u="none" strike="noStrike" kern="1200" baseline="0" dirty="0">
                <a:solidFill>
                  <a:schemeClr val="tx1"/>
                </a:solidFill>
                <a:latin typeface="+mn-lt"/>
                <a:ea typeface="+mn-ea"/>
                <a:cs typeface="+mn-cs"/>
              </a:rPr>
              <a:t> of </a:t>
            </a:r>
            <a:r>
              <a:rPr lang="pl-PL" sz="1200" b="0" i="0" u="none" strike="noStrike" kern="1200" baseline="0" dirty="0" err="1">
                <a:solidFill>
                  <a:schemeClr val="tx1"/>
                </a:solidFill>
                <a:latin typeface="+mn-lt"/>
                <a:ea typeface="+mn-ea"/>
                <a:cs typeface="+mn-cs"/>
              </a:rPr>
              <a:t>heterogeneity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that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they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need</a:t>
            </a:r>
            <a:r>
              <a:rPr lang="pl-PL" sz="1200" b="0" i="0" u="none" strike="noStrike" kern="1200" baseline="0" dirty="0">
                <a:solidFill>
                  <a:schemeClr val="tx1"/>
                </a:solidFill>
                <a:latin typeface="+mn-lt"/>
                <a:ea typeface="+mn-ea"/>
                <a:cs typeface="+mn-cs"/>
              </a:rPr>
              <a:t> not go </a:t>
            </a:r>
            <a:r>
              <a:rPr lang="pl-PL" sz="1200" b="0" i="0" u="none" strike="noStrike" kern="1200" baseline="0" dirty="0" err="1">
                <a:solidFill>
                  <a:schemeClr val="tx1"/>
                </a:solidFill>
                <a:latin typeface="+mn-lt"/>
                <a:ea typeface="+mn-ea"/>
                <a:cs typeface="+mn-cs"/>
              </a:rPr>
              <a:t>after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these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customers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did</a:t>
            </a:r>
            <a:r>
              <a:rPr lang="pl-PL" sz="1200" b="0" i="0" u="none" strike="noStrike" kern="1200" baseline="0" dirty="0">
                <a:solidFill>
                  <a:schemeClr val="tx1"/>
                </a:solidFill>
                <a:latin typeface="+mn-lt"/>
                <a:ea typeface="+mn-ea"/>
                <a:cs typeface="+mn-cs"/>
              </a:rPr>
              <a:t> not </a:t>
            </a:r>
            <a:r>
              <a:rPr lang="pl-PL" sz="1200" b="0" i="0" u="none" strike="noStrike" kern="1200" baseline="0" dirty="0" err="1">
                <a:solidFill>
                  <a:schemeClr val="tx1"/>
                </a:solidFill>
                <a:latin typeface="+mn-lt"/>
                <a:ea typeface="+mn-ea"/>
                <a:cs typeface="+mn-cs"/>
              </a:rPr>
              <a:t>appear</a:t>
            </a:r>
            <a:r>
              <a:rPr lang="pl-PL" sz="1200" b="0" i="0" u="none" strike="noStrike" kern="1200" baseline="0" dirty="0">
                <a:solidFill>
                  <a:schemeClr val="tx1"/>
                </a:solidFill>
                <a:latin typeface="+mn-lt"/>
                <a:ea typeface="+mn-ea"/>
                <a:cs typeface="+mn-cs"/>
              </a:rPr>
              <a:t> to </a:t>
            </a:r>
            <a:r>
              <a:rPr lang="pl-PL" sz="1200" b="0" i="0" u="none" strike="noStrike" kern="1200" baseline="0" dirty="0" err="1">
                <a:solidFill>
                  <a:schemeClr val="tx1"/>
                </a:solidFill>
                <a:latin typeface="+mn-lt"/>
                <a:ea typeface="+mn-ea"/>
                <a:cs typeface="+mn-cs"/>
              </a:rPr>
              <a:t>stress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quality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over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price</a:t>
            </a:r>
            <a:r>
              <a:rPr lang="pl-PL" sz="1200" b="0" i="0" u="none" strike="noStrike" kern="1200" baseline="0" dirty="0">
                <a:solidFill>
                  <a:schemeClr val="tx1"/>
                </a:solidFill>
                <a:latin typeface="+mn-lt"/>
                <a:ea typeface="+mn-ea"/>
                <a:cs typeface="+mn-cs"/>
              </a:rPr>
              <a:t>, and </a:t>
            </a:r>
            <a:r>
              <a:rPr lang="pl-PL" sz="1200" b="0" i="0" u="none" strike="noStrike" kern="1200" baseline="0" dirty="0" err="1">
                <a:solidFill>
                  <a:schemeClr val="tx1"/>
                </a:solidFill>
                <a:latin typeface="+mn-lt"/>
                <a:ea typeface="+mn-ea"/>
                <a:cs typeface="+mn-cs"/>
              </a:rPr>
              <a:t>also</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did</a:t>
            </a:r>
            <a:r>
              <a:rPr lang="pl-PL" sz="1200" b="0" i="0" u="none" strike="noStrike" kern="1200" baseline="0" dirty="0">
                <a:solidFill>
                  <a:schemeClr val="tx1"/>
                </a:solidFill>
                <a:latin typeface="+mn-lt"/>
                <a:ea typeface="+mn-ea"/>
                <a:cs typeface="+mn-cs"/>
              </a:rPr>
              <a:t> not show </a:t>
            </a:r>
            <a:r>
              <a:rPr lang="pl-PL" sz="1200" b="0" i="0" u="none" strike="noStrike" kern="1200" baseline="0" dirty="0" err="1">
                <a:solidFill>
                  <a:schemeClr val="tx1"/>
                </a:solidFill>
                <a:latin typeface="+mn-lt"/>
                <a:ea typeface="+mn-ea"/>
                <a:cs typeface="+mn-cs"/>
              </a:rPr>
              <a:t>any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interest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or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product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fit</a:t>
            </a:r>
            <a:r>
              <a:rPr lang="pl-PL" sz="1200" b="0" i="0" u="none" strike="noStrike" kern="1200" baseline="0" dirty="0">
                <a:solidFill>
                  <a:schemeClr val="tx1"/>
                </a:solidFill>
                <a:latin typeface="+mn-lt"/>
                <a:ea typeface="+mn-ea"/>
                <a:cs typeface="+mn-cs"/>
              </a:rPr>
              <a:t> with </a:t>
            </a:r>
            <a:r>
              <a:rPr lang="pl-PL" sz="1200" b="0" i="0" u="none" strike="noStrike" kern="1200" baseline="0" dirty="0" err="1">
                <a:solidFill>
                  <a:schemeClr val="tx1"/>
                </a:solidFill>
                <a:latin typeface="+mn-lt"/>
                <a:ea typeface="+mn-ea"/>
                <a:cs typeface="+mn-cs"/>
              </a:rPr>
              <a:t>DentMax’s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mission</a:t>
            </a:r>
            <a:r>
              <a:rPr lang="pl-PL" sz="1200" b="0" i="0" u="none" strike="noStrike" kern="1200" baseline="0" dirty="0">
                <a:solidFill>
                  <a:schemeClr val="tx1"/>
                </a:solidFill>
                <a:latin typeface="+mn-lt"/>
                <a:ea typeface="+mn-ea"/>
                <a:cs typeface="+mn-cs"/>
              </a:rPr>
              <a:t> in the market. </a:t>
            </a:r>
            <a:r>
              <a:rPr lang="pl-PL" sz="1200" b="0" i="0" u="none" strike="noStrike" kern="1200" baseline="0" dirty="0" err="1">
                <a:solidFill>
                  <a:schemeClr val="tx1"/>
                </a:solidFill>
                <a:latin typeface="+mn-lt"/>
                <a:ea typeface="+mn-ea"/>
                <a:cs typeface="+mn-cs"/>
              </a:rPr>
              <a:t>So</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DentMax</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learnt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that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it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could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potentially</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avoid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sinking</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resources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into</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segments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that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did</a:t>
            </a:r>
            <a:r>
              <a:rPr lang="pl-PL" sz="1200" b="0" i="0" u="none" strike="noStrike" kern="1200" baseline="0" dirty="0">
                <a:solidFill>
                  <a:schemeClr val="tx1"/>
                </a:solidFill>
                <a:latin typeface="+mn-lt"/>
                <a:ea typeface="+mn-ea"/>
                <a:cs typeface="+mn-cs"/>
              </a:rPr>
              <a:t> not fi t </a:t>
            </a:r>
            <a:r>
              <a:rPr lang="pl-PL" sz="1200" b="0" i="0" u="none" strike="noStrike" kern="1200" baseline="0" dirty="0" err="1">
                <a:solidFill>
                  <a:schemeClr val="tx1"/>
                </a:solidFill>
                <a:latin typeface="+mn-lt"/>
                <a:ea typeface="+mn-ea"/>
                <a:cs typeface="+mn-cs"/>
              </a:rPr>
              <a:t>its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core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value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proposition</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Thus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analytics-oriented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efforts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helped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DentMax</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solve</a:t>
            </a:r>
            <a:r>
              <a:rPr lang="pl-PL" sz="1200" b="0" i="0" u="none" strike="noStrike" kern="1200" baseline="0" dirty="0">
                <a:solidFill>
                  <a:schemeClr val="tx1"/>
                </a:solidFill>
                <a:latin typeface="+mn-lt"/>
                <a:ea typeface="+mn-ea"/>
                <a:cs typeface="+mn-cs"/>
              </a:rPr>
              <a:t> the </a:t>
            </a:r>
            <a:r>
              <a:rPr lang="pl-PL" sz="1200" b="0" i="0" u="none" strike="noStrike" kern="1200" baseline="0" dirty="0" err="1">
                <a:solidFill>
                  <a:schemeClr val="tx1"/>
                </a:solidFill>
                <a:latin typeface="+mn-lt"/>
                <a:ea typeface="+mn-ea"/>
                <a:cs typeface="+mn-cs"/>
              </a:rPr>
              <a:t>first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fundamental</a:t>
            </a:r>
            <a:r>
              <a:rPr lang="pl-PL" sz="1200" b="0" i="0" u="none" strike="noStrike" kern="1200" baseline="0" dirty="0">
                <a:solidFill>
                  <a:schemeClr val="tx1"/>
                </a:solidFill>
                <a:latin typeface="+mn-lt"/>
                <a:ea typeface="+mn-ea"/>
                <a:cs typeface="+mn-cs"/>
              </a:rPr>
              <a:t> marketing problem, </a:t>
            </a:r>
            <a:r>
              <a:rPr lang="pl-PL" sz="1200" b="0" i="0" u="none" strike="noStrike" kern="1200" baseline="0" dirty="0" err="1">
                <a:solidFill>
                  <a:schemeClr val="tx1"/>
                </a:solidFill>
                <a:latin typeface="+mn-lt"/>
                <a:ea typeface="+mn-ea"/>
                <a:cs typeface="+mn-cs"/>
              </a:rPr>
              <a:t>that</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all</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customers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differ</a:t>
            </a:r>
            <a:r>
              <a:rPr lang="pl-PL" sz="1200" b="0" i="0" u="none" strike="noStrike" kern="1200" baseline="0" dirty="0">
                <a:solidFill>
                  <a:schemeClr val="tx1"/>
                </a:solidFill>
                <a:latin typeface="+mn-lt"/>
                <a:ea typeface="+mn-ea"/>
                <a:cs typeface="+mn-cs"/>
              </a:rPr>
              <a:t>.</a:t>
            </a:r>
            <a:endParaRPr lang="en-US" dirty="0"/>
          </a:p>
          <a:p>
            <a:endParaRPr lang="en-US" dirty="0"/>
          </a:p>
        </p:txBody>
      </p:sp>
      <p:sp>
        <p:nvSpPr>
          <p:cNvPr id="4" name="Slide Number Placeholder 3"/>
          <p:cNvSpPr>
            <a:spLocks noGrp="1"/>
          </p:cNvSpPr>
          <p:nvPr>
            <p:ph type="sldNum" sz="quarter" idx="10"/>
          </p:nvPr>
        </p:nvSpPr>
        <p:spPr/>
        <p:txBody>
          <a:bodyPr/>
          <a:lstStyle/>
          <a:p>
            <a:fld id="{99481517-11CD-1043-936A-823C17956EDF}" type="slidenum">
              <a:rPr lang="en-US" smtClean="0"/>
              <a:t>75</a:t>
            </a:fld>
            <a:endParaRPr lang="en-US"/>
          </a:p>
        </p:txBody>
      </p:sp>
    </p:spTree>
    <p:extLst>
      <p:ext uri="{BB962C8B-B14F-4D97-AF65-F5344CB8AC3E}">
        <p14:creationId xmlns:p14="http://schemas.microsoft.com/office/powerpoint/2010/main" val="1995567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summarized in Table 2.1, there are multiple factors that work together in multifaceted ways to make all customers differ in their preferences for products and services, and thus, customer heterogeneity is a fundamental “problem” that all firms must address when developing an effective marketing strategy. Assuming all customers are the same is a recipe for failure, at least in the long term, as competitors will better satisfy subsegments with more aligned offerings, leading to a downward spiral in which the firm has fewer, less profitable customers that are more costly to serve (e.g., Sears). The variation in customers’ preferences that firms must account for in developing an effective marketing strategy represents an underlying assumption of marketing strategy, or a </a:t>
            </a:r>
            <a:r>
              <a:rPr lang="en-US" sz="1200" i="1" kern="1200" dirty="0">
                <a:solidFill>
                  <a:schemeClr val="tx1"/>
                </a:solidFill>
                <a:effectLst/>
                <a:latin typeface="+mn-lt"/>
                <a:ea typeface="+mn-ea"/>
                <a:cs typeface="+mn-cs"/>
              </a:rPr>
              <a:t>First Principle</a:t>
            </a:r>
            <a:r>
              <a:rPr lang="en-US" sz="1200" kern="1200" dirty="0">
                <a:solidFill>
                  <a:schemeClr val="tx1"/>
                </a:solidFill>
                <a:effectLst/>
                <a:latin typeface="+mn-lt"/>
                <a:ea typeface="+mn-ea"/>
                <a:cs typeface="+mn-cs"/>
              </a:rPr>
              <a:t>—one of “the fundamental concepts or assumptions on which a theory, system, or method is based.” The assumption that all customers differ and that an effective marketing strategy must manage ever-present customer heterogeneity is the first of the four Marketing Principles (MP#1).</a:t>
            </a:r>
          </a:p>
          <a:p>
            <a:r>
              <a:rPr lang="en-US" sz="1200" kern="1200" dirty="0">
                <a:solidFill>
                  <a:schemeClr val="tx1"/>
                </a:solidFill>
                <a:effectLst/>
                <a:latin typeface="+mn-lt"/>
                <a:ea typeface="+mn-ea"/>
                <a:cs typeface="+mn-cs"/>
              </a:rPr>
              <a:t>The assumption that </a:t>
            </a:r>
            <a:r>
              <a:rPr lang="en-US" sz="1200" i="1" kern="1200" dirty="0">
                <a:solidFill>
                  <a:schemeClr val="tx1"/>
                </a:solidFill>
                <a:effectLst/>
                <a:latin typeface="+mn-lt"/>
                <a:ea typeface="+mn-ea"/>
                <a:cs typeface="+mn-cs"/>
              </a:rPr>
              <a:t>all customers differ</a:t>
            </a:r>
            <a:r>
              <a:rPr lang="en-US" sz="1200" kern="1200" dirty="0">
                <a:solidFill>
                  <a:schemeClr val="tx1"/>
                </a:solidFill>
                <a:effectLst/>
                <a:latin typeface="+mn-lt"/>
                <a:ea typeface="+mn-ea"/>
                <a:cs typeface="+mn-cs"/>
              </a:rPr>
              <a:t> and that an </a:t>
            </a:r>
            <a:r>
              <a:rPr lang="en-US" sz="1200" i="1" kern="1200" dirty="0">
                <a:solidFill>
                  <a:schemeClr val="tx1"/>
                </a:solidFill>
                <a:effectLst/>
                <a:latin typeface="+mn-lt"/>
                <a:ea typeface="+mn-ea"/>
                <a:cs typeface="+mn-cs"/>
              </a:rPr>
              <a:t>effective marketing strategy must manage ever-present customer heterogeneity</a:t>
            </a:r>
            <a:r>
              <a:rPr lang="en-US" sz="1200" kern="1200" dirty="0">
                <a:solidFill>
                  <a:schemeClr val="tx1"/>
                </a:solidFill>
                <a:effectLst/>
                <a:latin typeface="+mn-lt"/>
                <a:ea typeface="+mn-ea"/>
                <a:cs typeface="+mn-cs"/>
              </a:rPr>
              <a:t> is Marketing Principle #1.</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Still, some situations allow marketers to ignore some elements of customer heterogeneity, such as electrical utilities’ one-size-fits-all offerings. The utilities can ignore differences in customers’ preferences due to their monopoly power. The government typically gives utilities the sole right to provide electrical services in a specific region, so by law, no competitor may encroach on their business, and they do not need to match their offerings to customers’ preferences. However, when a firm loses monopolistic power, it often finds it very difficult to start managing customer heterogeneity. The result tends to be a significant loss in both customers and sales. </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Uber’s</a:t>
            </a:r>
            <a:r>
              <a:rPr lang="en-US" sz="1200" kern="1200" dirty="0">
                <a:solidFill>
                  <a:schemeClr val="tx1"/>
                </a:solidFill>
                <a:effectLst/>
                <a:latin typeface="+mn-lt"/>
                <a:ea typeface="+mn-ea"/>
                <a:cs typeface="+mn-cs"/>
              </a:rPr>
              <a:t> move into the highly regulated taxi market (regulated by city versus federal governments) might prove to offer a similar example. </a:t>
            </a:r>
            <a:r>
              <a:rPr lang="en-US" sz="1200" b="0" i="0" u="none" strike="noStrike" kern="1200" baseline="0" dirty="0">
                <a:solidFill>
                  <a:schemeClr val="tx1"/>
                </a:solidFill>
                <a:latin typeface="+mn-lt"/>
                <a:ea typeface="+mn-ea"/>
                <a:cs typeface="+mn-cs"/>
              </a:rPr>
              <a:t>However, some firms can adapt after losing </a:t>
            </a:r>
            <a:r>
              <a:rPr lang="en-US" sz="1200" b="0" i="0" u="none" strike="noStrike" kern="1200" baseline="0" dirty="0" err="1">
                <a:solidFill>
                  <a:schemeClr val="tx1"/>
                </a:solidFill>
                <a:latin typeface="+mn-lt"/>
                <a:ea typeface="+mn-ea"/>
                <a:cs typeface="+mn-cs"/>
              </a:rPr>
              <a:t>theirmonopoly</a:t>
            </a:r>
            <a:r>
              <a:rPr lang="en-US" sz="1200" b="0" i="0" u="none" strike="noStrike" kern="1200" baseline="0" dirty="0">
                <a:solidFill>
                  <a:schemeClr val="tx1"/>
                </a:solidFill>
                <a:latin typeface="+mn-lt"/>
                <a:ea typeface="+mn-ea"/>
                <a:cs typeface="+mn-cs"/>
              </a:rPr>
              <a:t> position by increasing their focus on customers’ needs. Telstra, Australia’s largest telecommunications company, successfully turned around its struggling business in 2005 by implementing market-based management, as opposed to its previous product-based management. This effort involved a deeper understanding of its customers by adopting a multiple-segment approach based on consumer needs and providing offerings targeted to each segment.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481517-11CD-1043-936A-823C17956EDF}" type="slidenum">
              <a:rPr lang="en-US" smtClean="0"/>
              <a:t>8</a:t>
            </a:fld>
            <a:endParaRPr lang="en-US"/>
          </a:p>
        </p:txBody>
      </p:sp>
    </p:spTree>
    <p:extLst>
      <p:ext uri="{BB962C8B-B14F-4D97-AF65-F5344CB8AC3E}">
        <p14:creationId xmlns:p14="http://schemas.microsoft.com/office/powerpoint/2010/main" val="857022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examples reinforce an important point: In some markets, customer heterogeneity may be latent or hidden. Customers vary on some underlying preferences, but no firms are supplying offerings that fit their desires, so those preferences are not evident. In some cases, customers might not even know of their diverse preferences, because they have no options to evaluate. This </a:t>
            </a:r>
            <a:r>
              <a:rPr lang="en-US" sz="1200" b="1" i="1" kern="1200" dirty="0">
                <a:solidFill>
                  <a:schemeClr val="tx1"/>
                </a:solidFill>
                <a:effectLst/>
                <a:latin typeface="+mn-lt"/>
                <a:ea typeface="+mn-ea"/>
                <a:cs typeface="+mn-cs"/>
              </a:rPr>
              <a:t>latent customer heterogeneity</a:t>
            </a:r>
            <a:r>
              <a:rPr lang="en-US" sz="1200" kern="1200" dirty="0">
                <a:solidFill>
                  <a:schemeClr val="tx1"/>
                </a:solidFill>
                <a:effectLst/>
                <a:latin typeface="+mn-lt"/>
                <a:ea typeface="+mn-ea"/>
                <a:cs typeface="+mn-cs"/>
              </a:rPr>
              <a:t>, defined as potential differences in desires that are unobserved and have not become manifest in customer purchase preferences or behaviors yet, may stem from legal (government regulations, patents), economic (prohibitive prices, due to the size of market or the costs of providing), technological (only way known to make something), or innovative (no firm has yet identified and satisfied the need) constraints. Starbucks innovatively identified that customers had a wide assortment of latent needs, in terms of both coffee and the settings in which they could consume or experience it. By carefully identifying and matching customers’ heterogeneous needs, it developed a $56 billion company in a category that previously sold a seemingly low cost, commodity product. If firms hope to ignore latent customer heterogeneity, their long-term success is contingent on the constraints that keep the latent needs from emerging—a reliance that history suggests is a risky strategy.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481517-11CD-1043-936A-823C17956EDF}" type="slidenum">
              <a:rPr lang="en-US" smtClean="0"/>
              <a:t>9</a:t>
            </a:fld>
            <a:endParaRPr lang="en-US"/>
          </a:p>
        </p:txBody>
      </p:sp>
    </p:spTree>
    <p:extLst>
      <p:ext uri="{BB962C8B-B14F-4D97-AF65-F5344CB8AC3E}">
        <p14:creationId xmlns:p14="http://schemas.microsoft.com/office/powerpoint/2010/main" val="2217432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1984, AT&amp;T lost its U.S. government–granted monopoly, so direct competition began, and within just two years, AT&amp;T had to cut 27,400 employees and lost $3.2 billion in profits. By 1991, the company lost 83% of its sales revenue. Although AT&amp;T’s subsidiary Western Electric had already moved beyond offering only the classic black rotary handset (the Model T Ford of phones), launching a new handset design about once every decade, the deregulation of this market allowed for the entrance of many new competitors, determined to satisfy customer needs better. Western Electric came to an end in 1995. This pattern, in which a transition from a public to private enterprise means an increasing focus on customers after breaking up a monopoly, has been replicated in many countries around the world, including Egypt in 2015.</a:t>
            </a:r>
            <a:endParaRPr lang="en-US" dirty="0"/>
          </a:p>
        </p:txBody>
      </p:sp>
      <p:sp>
        <p:nvSpPr>
          <p:cNvPr id="4" name="Slide Number Placeholder 3"/>
          <p:cNvSpPr>
            <a:spLocks noGrp="1"/>
          </p:cNvSpPr>
          <p:nvPr>
            <p:ph type="sldNum" sz="quarter" idx="10"/>
          </p:nvPr>
        </p:nvSpPr>
        <p:spPr/>
        <p:txBody>
          <a:bodyPr/>
          <a:lstStyle/>
          <a:p>
            <a:fld id="{99481517-11CD-1043-936A-823C17956EDF}" type="slidenum">
              <a:rPr lang="en-US" smtClean="0"/>
              <a:t>10</a:t>
            </a:fld>
            <a:endParaRPr lang="en-US"/>
          </a:p>
        </p:txBody>
      </p:sp>
    </p:spTree>
    <p:extLst>
      <p:ext uri="{BB962C8B-B14F-4D97-AF65-F5344CB8AC3E}">
        <p14:creationId xmlns:p14="http://schemas.microsoft.com/office/powerpoint/2010/main" val="599125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Looking back over the past 60 to 70 years provides insights into the evolution of approaches for managing customer heterogeneity. The general approach of segmenting customers into segments, selecting target segments, and using marketing activities to improve a firm’s positioning in the target segment (or </a:t>
            </a:r>
            <a:r>
              <a:rPr lang="en-US" sz="1200" b="1" i="1" kern="1200" dirty="0">
                <a:solidFill>
                  <a:schemeClr val="tx1"/>
                </a:solidFill>
                <a:effectLst/>
                <a:latin typeface="+mn-lt"/>
                <a:ea typeface="+mn-ea"/>
                <a:cs typeface="+mn-cs"/>
              </a:rPr>
              <a:t>STP analysis</a:t>
            </a:r>
            <a:r>
              <a:rPr lang="en-US" sz="1200" kern="1200" dirty="0">
                <a:solidFill>
                  <a:schemeClr val="tx1"/>
                </a:solidFill>
                <a:effectLst/>
                <a:latin typeface="+mn-lt"/>
                <a:ea typeface="+mn-ea"/>
                <a:cs typeface="+mn-cs"/>
              </a:rPr>
              <a:t>) has been around since the 1950s, and firms have targeted smaller and smaller customer segments over time. Simultaneously, the segmentation criteria have been refined, starting with demographic factors, progressing in the 1960s to include geographical and behavioral factors, and adding psychological factors in the 1970s. Today all three types of data generally are merged, and firms’ “big data” efforts provide highly refined targeting information.</a:t>
            </a:r>
          </a:p>
          <a:p>
            <a:r>
              <a:rPr lang="en-US" sz="1200" kern="1200" dirty="0">
                <a:solidFill>
                  <a:schemeClr val="tx1"/>
                </a:solidFill>
                <a:effectLst/>
                <a:latin typeface="+mn-lt"/>
                <a:ea typeface="+mn-ea"/>
                <a:cs typeface="+mn-cs"/>
              </a:rPr>
              <a:t>As a demonstration of these trends, much of the twentieth century can be broken down into three overlapping eras, according to the most popular, if not the most prevalent, approach to customer heterogeneity at the time: mass marketing, niche marketing, and one-to-one marketing. Figure 2.1 describes the evolution of these approaches for dealing with customer heterogeneity. </a:t>
            </a:r>
          </a:p>
          <a:p>
            <a:r>
              <a:rPr lang="en-US" sz="1200" b="1" i="1" kern="1200" dirty="0">
                <a:solidFill>
                  <a:schemeClr val="tx1"/>
                </a:solidFill>
                <a:effectLst/>
                <a:latin typeface="+mn-lt"/>
                <a:ea typeface="+mn-ea"/>
                <a:cs typeface="+mn-cs"/>
              </a:rPr>
              <a:t>Mass Marketing Era.</a:t>
            </a:r>
            <a:r>
              <a:rPr lang="en-US" sz="1200" i="1" kern="1200" dirty="0">
                <a:solidFill>
                  <a:schemeClr val="tx1"/>
                </a:solidFill>
                <a:effectLst/>
                <a:latin typeface="+mn-lt"/>
                <a:ea typeface="+mn-ea"/>
                <a:cs typeface="+mn-cs"/>
              </a:rPr>
              <a:t> Mass marketing </a:t>
            </a:r>
            <a:r>
              <a:rPr lang="en-US" sz="1200" kern="1200" dirty="0">
                <a:solidFill>
                  <a:schemeClr val="tx1"/>
                </a:solidFill>
                <a:effectLst/>
                <a:latin typeface="+mn-lt"/>
                <a:ea typeface="+mn-ea"/>
                <a:cs typeface="+mn-cs"/>
              </a:rPr>
              <a:t>(undifferentiated marketing), which uses mass media to appeal to an entire market with a single message, is a marketing strategy in which a firm mostly ignores customer heterogeneity, with the assumption that reaching the largest audience possible will lead to the largest sales revenue. Mass marketing became popular with the emergence of radio and television media outlets, which had the potential to deliver the same message to a larger number of consumers than was ever possible before. For example, television advertising was $12.3 million in 1949; two years later it had grown tenfold. By 1960, televisions approached 90% household penetration. However, mass marketing is not individualized; it assumes everyone’s preferences are the same. Typically, mass marketing generates relatively lower profit margins and response rates, and it is often accompanied by high competitive intensity. In the 1950s and 1960s, companies such as P&amp;G, Coca-Cola, McDonald's, General Motors, and Unilever Group were all dedicated mass marketers, but as the century came to a close, most of them were shifting to more targeted approaches. James R. Stengel, P&amp;G's global marketing officer, argues that the company no longer mass markets any of its brands, “whether it's Tide or Old Spice or Crest or Pampers or Ivory. Every one of our brands is targeted.”</a:t>
            </a:r>
          </a:p>
          <a:p>
            <a:r>
              <a:rPr lang="en-US" sz="1200" b="1" i="1" kern="1200" dirty="0">
                <a:solidFill>
                  <a:schemeClr val="tx1"/>
                </a:solidFill>
                <a:effectLst/>
                <a:latin typeface="+mn-lt"/>
                <a:ea typeface="+mn-ea"/>
                <a:cs typeface="+mn-cs"/>
              </a:rPr>
              <a:t>Niche Marketing Era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Niche marketing</a:t>
            </a:r>
            <a:r>
              <a:rPr lang="en-US" sz="1200" kern="1200" dirty="0">
                <a:solidFill>
                  <a:schemeClr val="tx1"/>
                </a:solidFill>
                <a:effectLst/>
                <a:latin typeface="+mn-lt"/>
                <a:ea typeface="+mn-ea"/>
                <a:cs typeface="+mn-cs"/>
              </a:rPr>
              <a:t> focuses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marketing efforts on well-defined, narrow segments of consumers, and by specializing, this method seeks to give the firm a competitive advantage. Coming up against the limitations they confronted when they ignored customer differences, marketers recognized that 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niche marketing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strategy (micro marketing) could be more effective for driving profits and withstanding competition, especially if they deployed a niche strategy against a mass marketing firm. Niche firms often receive a price premium, because they offer a “scarce” product relative to mass marketers but target a segment that a mass marketer is serving only with a general offering, instead of something that matches the subgroup’s preferences. For example, </a:t>
            </a:r>
            <a:r>
              <a:rPr lang="en-US" sz="1200" kern="1200" dirty="0" err="1">
                <a:solidFill>
                  <a:schemeClr val="tx1"/>
                </a:solidFill>
                <a:effectLst/>
                <a:latin typeface="+mn-lt"/>
                <a:ea typeface="+mn-ea"/>
                <a:cs typeface="+mn-cs"/>
              </a:rPr>
              <a:t>Eurosport</a:t>
            </a:r>
            <a:r>
              <a:rPr lang="en-US" sz="1200" kern="1200" dirty="0">
                <a:solidFill>
                  <a:schemeClr val="tx1"/>
                </a:solidFill>
                <a:effectLst/>
                <a:latin typeface="+mn-lt"/>
                <a:ea typeface="+mn-ea"/>
                <a:cs typeface="+mn-cs"/>
              </a:rPr>
              <a:t> targets soccer enthusiasts with their favorite team’s jersey, cleats, shin guards, and even custom gear for local club teams, an assortment that is not available in department stores or even sports-focused chains like Sports Authority and Big Five Sports. Sports channels such as Fox Soccer Channel provide firms like </a:t>
            </a:r>
            <a:r>
              <a:rPr lang="en-US" sz="1200" kern="1200" dirty="0" err="1">
                <a:solidFill>
                  <a:schemeClr val="tx1"/>
                </a:solidFill>
                <a:effectLst/>
                <a:latin typeface="+mn-lt"/>
                <a:ea typeface="+mn-ea"/>
                <a:cs typeface="+mn-cs"/>
              </a:rPr>
              <a:t>Eurosport</a:t>
            </a:r>
            <a:r>
              <a:rPr lang="en-US" sz="1200" kern="1200" dirty="0">
                <a:solidFill>
                  <a:schemeClr val="tx1"/>
                </a:solidFill>
                <a:effectLst/>
                <a:latin typeface="+mn-lt"/>
                <a:ea typeface="+mn-ea"/>
                <a:cs typeface="+mn-cs"/>
              </a:rPr>
              <a:t> an excellent medium to target a relatively homogenous group of customers (at least as compared with NBC News or even ESPN) with advertisements for their offerings. Shifting from broadcast to cable television, with its ability to provide hundreds of channels, better supports niche communication strategies or "narrowcasting." Similar advances in printing technology and modular manufacturing processes also have enabled firms to execute niche marketing. In turn, some firms try to merge the benefits of mass marketing and niche marketing strategies. Department stores like Nordstrom and </a:t>
            </a:r>
            <a:r>
              <a:rPr lang="en-US" sz="1200" kern="1200" dirty="0" err="1">
                <a:solidFill>
                  <a:schemeClr val="tx1"/>
                </a:solidFill>
                <a:effectLst/>
                <a:latin typeface="+mn-lt"/>
                <a:ea typeface="+mn-ea"/>
                <a:cs typeface="+mn-cs"/>
              </a:rPr>
              <a:t>Galeries</a:t>
            </a:r>
            <a:r>
              <a:rPr lang="en-US" sz="1200" kern="1200" dirty="0">
                <a:solidFill>
                  <a:schemeClr val="tx1"/>
                </a:solidFill>
                <a:effectLst/>
                <a:latin typeface="+mn-lt"/>
                <a:ea typeface="+mn-ea"/>
                <a:cs typeface="+mn-cs"/>
              </a:rPr>
              <a:t> Lafayette carry a large assortment targeted to diverse, high-end customer preferences, but then they add “shop-within-a-shop” areas in their large department store formats to promote niche brands to specific customer subsegments.</a:t>
            </a:r>
          </a:p>
          <a:p>
            <a:r>
              <a:rPr lang="en-US" sz="1200" kern="1200" dirty="0">
                <a:solidFill>
                  <a:schemeClr val="tx1"/>
                </a:solidFill>
                <a:effectLst/>
                <a:latin typeface="+mn-lt"/>
                <a:ea typeface="+mn-ea"/>
                <a:cs typeface="+mn-cs"/>
              </a:rPr>
              <a:t>Many firms successfully employ niche marketing strategies, such as </a:t>
            </a:r>
            <a:r>
              <a:rPr lang="en-US" sz="1200" kern="1200" dirty="0" err="1">
                <a:solidFill>
                  <a:schemeClr val="tx1"/>
                </a:solidFill>
                <a:effectLst/>
                <a:latin typeface="+mn-lt"/>
                <a:ea typeface="+mn-ea"/>
                <a:cs typeface="+mn-cs"/>
              </a:rPr>
              <a:t>Airwalk</a:t>
            </a:r>
            <a:r>
              <a:rPr lang="en-US" sz="1200" kern="1200" dirty="0">
                <a:solidFill>
                  <a:schemeClr val="tx1"/>
                </a:solidFill>
                <a:effectLst/>
                <a:latin typeface="+mn-lt"/>
                <a:ea typeface="+mn-ea"/>
                <a:cs typeface="+mn-cs"/>
              </a:rPr>
              <a:t> focusing on skaters in Southern California; </a:t>
            </a:r>
            <a:r>
              <a:rPr lang="en-US" sz="1200" kern="1200" dirty="0" err="1">
                <a:solidFill>
                  <a:schemeClr val="tx1"/>
                </a:solidFill>
                <a:effectLst/>
                <a:latin typeface="+mn-lt"/>
                <a:ea typeface="+mn-ea"/>
                <a:cs typeface="+mn-cs"/>
              </a:rPr>
              <a:t>Lululemon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Athletica</a:t>
            </a:r>
            <a:r>
              <a:rPr lang="en-US" sz="1200" kern="1200" dirty="0">
                <a:solidFill>
                  <a:schemeClr val="tx1"/>
                </a:solidFill>
                <a:effectLst/>
                <a:latin typeface="+mn-lt"/>
                <a:ea typeface="+mn-ea"/>
                <a:cs typeface="+mn-cs"/>
              </a:rPr>
              <a:t> selling athletic wear and accessories to women; and </a:t>
            </a:r>
            <a:r>
              <a:rPr lang="en-US" sz="1200" kern="1200" dirty="0" err="1">
                <a:solidFill>
                  <a:schemeClr val="tx1"/>
                </a:solidFill>
                <a:effectLst/>
                <a:latin typeface="+mn-lt"/>
                <a:ea typeface="+mn-ea"/>
                <a:cs typeface="+mn-cs"/>
              </a:rPr>
              <a:t>Zumiez</a:t>
            </a:r>
            <a:r>
              <a:rPr lang="en-US" sz="1200" kern="1200" dirty="0">
                <a:solidFill>
                  <a:schemeClr val="tx1"/>
                </a:solidFill>
                <a:effectLst/>
                <a:latin typeface="+mn-lt"/>
                <a:ea typeface="+mn-ea"/>
                <a:cs typeface="+mn-cs"/>
              </a:rPr>
              <a:t> targeting young consumers interested in surfing, skateboarding, and snowboarding. In many case, finding and accessing specific customers who use Internet and online searches has enabled online retailers to target relatively small niche markets quite effectively.</a:t>
            </a:r>
          </a:p>
          <a:p>
            <a:r>
              <a:rPr lang="en-US" sz="1200" b="1" i="1" kern="1200" dirty="0">
                <a:solidFill>
                  <a:schemeClr val="tx1"/>
                </a:solidFill>
                <a:effectLst/>
                <a:latin typeface="+mn-lt"/>
                <a:ea typeface="+mn-ea"/>
                <a:cs typeface="+mn-cs"/>
              </a:rPr>
              <a:t>One-to-One Marketing Era.</a:t>
            </a:r>
            <a:r>
              <a:rPr lang="en-US" sz="1200" kern="1200" dirty="0">
                <a:solidFill>
                  <a:schemeClr val="tx1"/>
                </a:solidFill>
                <a:effectLst/>
                <a:latin typeface="+mn-lt"/>
                <a:ea typeface="+mn-ea"/>
                <a:cs typeface="+mn-cs"/>
              </a:rPr>
              <a:t> The present era is marked by a shift towards one-to-one marketing, such that firms attempt to apply marketing strategies directly to specific consumers. </a:t>
            </a:r>
            <a:r>
              <a:rPr lang="en-US" sz="1200" i="1" kern="1200" dirty="0">
                <a:solidFill>
                  <a:schemeClr val="tx1"/>
                </a:solidFill>
                <a:effectLst/>
                <a:latin typeface="+mn-lt"/>
                <a:ea typeface="+mn-ea"/>
                <a:cs typeface="+mn-cs"/>
              </a:rPr>
              <a:t>One-to-one marketing</a:t>
            </a:r>
            <a:r>
              <a:rPr lang="en-US" sz="1200" kern="1200" dirty="0">
                <a:solidFill>
                  <a:schemeClr val="tx1"/>
                </a:solidFill>
                <a:effectLst/>
                <a:latin typeface="+mn-lt"/>
                <a:ea typeface="+mn-ea"/>
                <a:cs typeface="+mn-cs"/>
              </a:rPr>
              <a:t> tailors one or more aspects of the firm’s marketing mix to the individual customer, which is an extreme form of segmentation, with a single customer in the target segment. </a:t>
            </a:r>
            <a:r>
              <a:rPr lang="en-US" sz="1200" kern="1200" dirty="0" err="1">
                <a:solidFill>
                  <a:schemeClr val="tx1"/>
                </a:solidFill>
                <a:effectLst/>
                <a:latin typeface="+mn-lt"/>
                <a:ea typeface="+mn-ea"/>
                <a:cs typeface="+mn-cs"/>
              </a:rPr>
              <a:t>Amazon.com</a:t>
            </a:r>
            <a:r>
              <a:rPr lang="en-US" sz="1200" kern="1200" dirty="0">
                <a:solidFill>
                  <a:schemeClr val="tx1"/>
                </a:solidFill>
                <a:effectLst/>
                <a:latin typeface="+mn-lt"/>
                <a:ea typeface="+mn-ea"/>
                <a:cs typeface="+mn-cs"/>
              </a:rPr>
              <a:t> attempts to be a one-to-one marketer by remembering each customer’s preferences and recommending books and music targeted to their tastes. In a book predicting this era, </a:t>
            </a:r>
            <a:r>
              <a:rPr lang="en-US" sz="1200" i="1" kern="1200" dirty="0">
                <a:solidFill>
                  <a:schemeClr val="tx1"/>
                </a:solidFill>
                <a:effectLst/>
                <a:latin typeface="+mn-lt"/>
                <a:ea typeface="+mn-ea"/>
                <a:cs typeface="+mn-cs"/>
              </a:rPr>
              <a:t>The One to One Future: Building Relationships One Customer at a Time</a:t>
            </a:r>
            <a:r>
              <a:rPr lang="en-US" sz="1200" kern="1200" dirty="0">
                <a:solidFill>
                  <a:schemeClr val="tx1"/>
                </a:solidFill>
                <a:effectLst/>
                <a:latin typeface="+mn-lt"/>
                <a:ea typeface="+mn-ea"/>
                <a:cs typeface="+mn-cs"/>
              </a:rPr>
              <a:t>, Peppers and Rogers suggest that in this new business model, rather than the share of market, firms will focus on the share of customer, one at a time.</a:t>
            </a:r>
          </a:p>
          <a:p>
            <a:r>
              <a:rPr lang="en-US" sz="1200" kern="1200" dirty="0">
                <a:solidFill>
                  <a:schemeClr val="tx1"/>
                </a:solidFill>
                <a:effectLst/>
                <a:latin typeface="+mn-lt"/>
                <a:ea typeface="+mn-ea"/>
                <a:cs typeface="+mn-cs"/>
              </a:rPr>
              <a:t>Theoretically, this strategy is the best one for dealing with customer heterogeneity, because it recognizes that all customers are different and provides a unique product or service to match each customer’s preference. Continued technological advances make this approach far more feasible, but for most offerings, the added costs of providing a truly one-to-one solution, reflected in the higher price to the consumer, outweigh the added benefits that the consumer receives from an optimally aligned offering, compared with a firm that targets a subgroup of multiple similar customers with a relatively well-targeted offering. Continuing the soccer example, the extra cost of a </a:t>
            </a:r>
            <a:r>
              <a:rPr lang="en-US" sz="1200" i="1" kern="1200" dirty="0">
                <a:solidFill>
                  <a:schemeClr val="tx1"/>
                </a:solidFill>
                <a:effectLst/>
                <a:latin typeface="+mn-lt"/>
                <a:ea typeface="+mn-ea"/>
                <a:cs typeface="+mn-cs"/>
              </a:rPr>
              <a:t>completely custom</a:t>
            </a:r>
            <a:r>
              <a:rPr lang="en-US" sz="1200" kern="1200" dirty="0">
                <a:solidFill>
                  <a:schemeClr val="tx1"/>
                </a:solidFill>
                <a:effectLst/>
                <a:latin typeface="+mn-lt"/>
                <a:ea typeface="+mn-ea"/>
                <a:cs typeface="+mn-cs"/>
              </a:rPr>
              <a:t> jersey or cleat designed for an individual, versus the </a:t>
            </a:r>
            <a:r>
              <a:rPr lang="en-US" sz="1200" i="1" kern="1200" dirty="0">
                <a:solidFill>
                  <a:schemeClr val="tx1"/>
                </a:solidFill>
                <a:effectLst/>
                <a:latin typeface="+mn-lt"/>
                <a:ea typeface="+mn-ea"/>
                <a:cs typeface="+mn-cs"/>
              </a:rPr>
              <a:t>semi-custom</a:t>
            </a:r>
            <a:r>
              <a:rPr lang="en-US" sz="1200" kern="1200" dirty="0">
                <a:solidFill>
                  <a:schemeClr val="tx1"/>
                </a:solidFill>
                <a:effectLst/>
                <a:latin typeface="+mn-lt"/>
                <a:ea typeface="+mn-ea"/>
                <a:cs typeface="+mn-cs"/>
              </a:rPr>
              <a:t> offering of selecting colors and printing applied to a range of existing products, likely is not worth the benefits of complete customizability. </a:t>
            </a:r>
          </a:p>
          <a:p>
            <a:r>
              <a:rPr lang="en-US" sz="1200" kern="1200" dirty="0">
                <a:solidFill>
                  <a:schemeClr val="tx1"/>
                </a:solidFill>
                <a:effectLst/>
                <a:latin typeface="+mn-lt"/>
                <a:ea typeface="+mn-ea"/>
                <a:cs typeface="+mn-cs"/>
              </a:rPr>
              <a:t>However, technological advances continue to enable and advance this approach. The Internet provides a powerful platform for one-to-one marketing, because each customer can be separately targeted and retargeted on the basis of his or her browsing history. It also allows very small firms with very small marketing budgets to cover a large geographic area. Advanced search engines permit a single customer to find a unique offering from an unknown firm. Changes in media, communication, and logistic technologies are also enabling this approach. Comcast’s Spotlight service has the capability to deliver a unique advertisement to a specific user’s cable box; experimental cable boxes can even detect the number and body mass of people in the room to better differentiate messaging between children and adults. As Comcast puts it, “Reaching and engaging customers today means going beyond airing a traditional ad on television … target your ideal customers … inviting viewers to connect with you one-to-one.” One-to-one marketing techniques are also the focus of Amazon’s and Netflix’s “suggestions for you” campaigns, for which they collect, store, and analyze customers’ click histories to make specific book and movie recommendations.</a:t>
            </a:r>
          </a:p>
          <a:p>
            <a:r>
              <a:rPr lang="en-US" sz="1200" kern="1200" dirty="0">
                <a:solidFill>
                  <a:schemeClr val="tx1"/>
                </a:solidFill>
                <a:effectLst/>
                <a:latin typeface="+mn-lt"/>
                <a:ea typeface="+mn-ea"/>
                <a:cs typeface="+mn-cs"/>
              </a:rPr>
              <a:t>Across all three eras, the underlying method for dealing with customer heterogeneity is the same: focus on smaller and smaller groups of customers, such that the needs of each group are more similar as they get subdivided into smaller units, until the focus reaches an individual customer. Why has this trend continued? First, it delivers a product or service that better matches a customer’s intrinsic preference (i.e., gives customers what they want). All else being equal, the smaller the target segment, the more closely a targeted offering will match the needs of the members of that segment. </a:t>
            </a:r>
          </a:p>
          <a:p>
            <a:r>
              <a:rPr lang="en-US" sz="1200" kern="1200" dirty="0">
                <a:solidFill>
                  <a:schemeClr val="tx1"/>
                </a:solidFill>
                <a:effectLst/>
                <a:latin typeface="+mn-lt"/>
                <a:ea typeface="+mn-ea"/>
                <a:cs typeface="+mn-cs"/>
              </a:rPr>
              <a:t>Second, by focusing on a subsample of the overall market with mostly homogenous customers, firms can better anticipate future needs and detect emerging trends, which allows them to respond with well-targeted solutions before their more broadly focused competitors do. For example, if one equipment supplier deals with customers that function in multiple markets (medical, financial services, manufacturing), an emerging trend in one market (e.g., a new medical regulation) will be harder to detect and address, because this one type of customer is obscured by the large group of varied customers. However, if all of a firm’s customers are in this one segment, the firm can identify the emerging issue quickly, as it affects most of its customers, and thus can address it more quickly. The launch of its new offering also might be easier and more successful, because it will appeal to most of its customers, whereas broadly focused firms might change some aspect that is not desired by many other customers. Firms do not need to focus their entire organization on one customer group to gain these benefits though. A firm can consist of business units, each of which is focused on one customer segment (customer-centric structure), then further subdivide the business unit into multiple product market groups, each focused on a relatively narrow customer group.</a:t>
            </a:r>
          </a:p>
          <a:p>
            <a:r>
              <a:rPr lang="en-US" sz="1200" kern="1200" dirty="0">
                <a:solidFill>
                  <a:schemeClr val="tx1"/>
                </a:solidFill>
                <a:effectLst/>
                <a:latin typeface="+mn-lt"/>
                <a:ea typeface="+mn-ea"/>
                <a:cs typeface="+mn-cs"/>
              </a:rPr>
              <a:t>In many markets, in an ongoing competitive race, firms target smaller and smaller segments, limited only by the trade-off in costs against benefit associated with providing better aligned solutions. As technology and cost trade-offs advance, marketers have responded by targeting the smallest groups feasible for a given cost–benefit ratio. Thus for example, McDonald’s is shifting from mass marketing to micro targeting, cutting its U.S. television advertising spending in half and moving those resources to micro-targeted campaigns, such as those using “closed-circuit sports programming piped into Hispanic bars, ads in Upscale, a custom-published magazine distributed to black barber shops, and Foot Locker Inc.'s (FL) in-store video network.”</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481517-11CD-1043-936A-823C17956EDF}" type="slidenum">
              <a:rPr lang="en-US" smtClean="0"/>
              <a:t>13</a:t>
            </a:fld>
            <a:endParaRPr lang="en-US"/>
          </a:p>
        </p:txBody>
      </p:sp>
    </p:spTree>
    <p:extLst>
      <p:ext uri="{BB962C8B-B14F-4D97-AF65-F5344CB8AC3E}">
        <p14:creationId xmlns:p14="http://schemas.microsoft.com/office/powerpoint/2010/main" val="478581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userDrawn="1"/>
        </p:nvSpPr>
        <p:spPr>
          <a:xfrm>
            <a:off x="8159675" y="282574"/>
            <a:ext cx="88059" cy="918519"/>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282574"/>
            <a:ext cx="7556313" cy="803691"/>
          </a:xfrm>
        </p:spPr>
        <p:txBody>
          <a:bodyPr/>
          <a:lstStyle>
            <a:lvl1pPr>
              <a:defRPr sz="2800">
                <a:solidFill>
                  <a:schemeClr val="tx1"/>
                </a:solidFill>
              </a:defRPr>
            </a:lvl1pPr>
          </a:lstStyle>
          <a:p>
            <a:r>
              <a:rPr lang="en-US" dirty="0"/>
              <a:t>Click to edit Master title style</a:t>
            </a:r>
            <a:endParaRPr dirty="0"/>
          </a:p>
        </p:txBody>
      </p:sp>
      <p:sp>
        <p:nvSpPr>
          <p:cNvPr id="3" name="Content Placeholder 2"/>
          <p:cNvSpPr>
            <a:spLocks noGrp="1"/>
          </p:cNvSpPr>
          <p:nvPr>
            <p:ph idx="1"/>
          </p:nvPr>
        </p:nvSpPr>
        <p:spPr>
          <a:xfrm>
            <a:off x="498474" y="1331056"/>
            <a:ext cx="8354173" cy="4948558"/>
          </a:xfrm>
        </p:spPr>
        <p:txBody>
          <a:bodyPr/>
          <a:lstStyle>
            <a:lvl1pPr>
              <a:buClr>
                <a:schemeClr val="tx2"/>
              </a:buClr>
              <a:defRPr/>
            </a:lvl1pPr>
            <a:lvl2pPr>
              <a:buClr>
                <a:schemeClr val="tx2"/>
              </a:buClr>
              <a:defRPr/>
            </a:lvl2pPr>
            <a:lvl5pPr>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r>
              <a:rPr lang="en-US" dirty="0"/>
              <a:t>© Palmatier</a:t>
            </a:r>
          </a:p>
        </p:txBody>
      </p:sp>
      <p:sp>
        <p:nvSpPr>
          <p:cNvPr id="6" name="Slide Number Placeholder 5"/>
          <p:cNvSpPr>
            <a:spLocks noGrp="1"/>
          </p:cNvSpPr>
          <p:nvPr>
            <p:ph type="sldNum" sz="quarter" idx="12"/>
          </p:nvPr>
        </p:nvSpPr>
        <p:spPr>
          <a:xfrm>
            <a:off x="8298609" y="6423585"/>
            <a:ext cx="554038" cy="365125"/>
          </a:xfrm>
        </p:spPr>
        <p:txBody>
          <a:bodyPr/>
          <a:lstStyle>
            <a:lvl1pPr>
              <a:defRPr sz="1200">
                <a:solidFill>
                  <a:schemeClr val="tx1">
                    <a:lumMod val="65000"/>
                    <a:lumOff val="35000"/>
                  </a:schemeClr>
                </a:solidFill>
              </a:defRPr>
            </a:lvl1pPr>
          </a:lstStyle>
          <a:p>
            <a:fld id="{606C48AC-5425-9447-80A6-7CD23CC5D020}" type="slidenum">
              <a:rPr lang="en-US" smtClean="0"/>
              <a:pPr/>
              <a:t>‹#›</a:t>
            </a:fld>
            <a:endParaRPr lang="en-US" dirty="0"/>
          </a:p>
        </p:txBody>
      </p:sp>
      <p:sp>
        <p:nvSpPr>
          <p:cNvPr id="10" name="Rectangle 9"/>
          <p:cNvSpPr/>
          <p:nvPr/>
        </p:nvSpPr>
        <p:spPr>
          <a:xfrm>
            <a:off x="8068235" y="282574"/>
            <a:ext cx="91440" cy="9185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userDrawn="1"/>
        </p:nvCxnSpPr>
        <p:spPr>
          <a:xfrm>
            <a:off x="498474" y="1201093"/>
            <a:ext cx="7569761"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03704" y="190338"/>
            <a:ext cx="1014506" cy="99674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Palmatier</a:t>
            </a:r>
          </a:p>
        </p:txBody>
      </p:sp>
      <p:sp>
        <p:nvSpPr>
          <p:cNvPr id="6" name="Rectangle 5"/>
          <p:cNvSpPr/>
          <p:nvPr userDrawn="1"/>
        </p:nvSpPr>
        <p:spPr>
          <a:xfrm>
            <a:off x="8159675" y="282574"/>
            <a:ext cx="88059" cy="918519"/>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userDrawn="1"/>
        </p:nvSpPr>
        <p:spPr>
          <a:xfrm>
            <a:off x="8068235" y="282574"/>
            <a:ext cx="91440" cy="9185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9527" y="243459"/>
            <a:ext cx="1014506" cy="996747"/>
          </a:xfrm>
          <a:prstGeom prst="rect">
            <a:avLst/>
          </a:prstGeom>
        </p:spPr>
      </p:pic>
      <p:sp>
        <p:nvSpPr>
          <p:cNvPr id="9" name="Slide Number Placeholder 5"/>
          <p:cNvSpPr>
            <a:spLocks noGrp="1"/>
          </p:cNvSpPr>
          <p:nvPr>
            <p:ph type="sldNum" sz="quarter" idx="12"/>
          </p:nvPr>
        </p:nvSpPr>
        <p:spPr>
          <a:xfrm>
            <a:off x="8298609" y="6423585"/>
            <a:ext cx="554038" cy="365125"/>
          </a:xfrm>
        </p:spPr>
        <p:txBody>
          <a:bodyPr/>
          <a:lstStyle>
            <a:lvl1pPr>
              <a:defRPr sz="1200">
                <a:solidFill>
                  <a:schemeClr val="tx1">
                    <a:lumMod val="65000"/>
                    <a:lumOff val="35000"/>
                  </a:schemeClr>
                </a:solidFill>
              </a:defRPr>
            </a:lvl1pPr>
          </a:lstStyle>
          <a:p>
            <a:fld id="{606C48AC-5425-9447-80A6-7CD23CC5D020}" type="slidenum">
              <a:rPr lang="en-US" smtClean="0"/>
              <a:pPr/>
              <a:t>‹#›</a:t>
            </a:fld>
            <a:endParaRPr lang="en-US" dirty="0"/>
          </a:p>
        </p:txBody>
      </p:sp>
      <p:cxnSp>
        <p:nvCxnSpPr>
          <p:cNvPr id="10" name="Straight Connector 9"/>
          <p:cNvCxnSpPr/>
          <p:nvPr userDrawn="1"/>
        </p:nvCxnSpPr>
        <p:spPr>
          <a:xfrm>
            <a:off x="498474" y="1201093"/>
            <a:ext cx="7569761"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762000"/>
          </a:xfrm>
          <a:prstGeom prst="rect">
            <a:avLst/>
          </a:prstGeom>
        </p:spPr>
        <p:txBody>
          <a:bodyPr lIns="91430" tIns="45715" rIns="91430" bIns="45715" anchor="ctr" anchorCtr="0"/>
          <a:lstStyle>
            <a:lvl1pPr algn="l">
              <a:defRPr sz="3600" b="1">
                <a:solidFill>
                  <a:schemeClr val="tx2"/>
                </a:solidFill>
                <a:latin typeface="+mj-lt"/>
              </a:defRPr>
            </a:lvl1pPr>
          </a:lstStyle>
          <a:p>
            <a:r>
              <a:rPr lang="en-US" dirty="0"/>
              <a:t>Click to edit Master title style</a:t>
            </a:r>
          </a:p>
        </p:txBody>
      </p:sp>
      <p:sp>
        <p:nvSpPr>
          <p:cNvPr id="4" name="Slide Number Placeholder 5"/>
          <p:cNvSpPr>
            <a:spLocks noGrp="1"/>
          </p:cNvSpPr>
          <p:nvPr>
            <p:ph type="sldNum" sz="quarter" idx="4"/>
          </p:nvPr>
        </p:nvSpPr>
        <p:spPr>
          <a:xfrm>
            <a:off x="8153400" y="6582771"/>
            <a:ext cx="643720" cy="274423"/>
          </a:xfrm>
          <a:prstGeom prst="rect">
            <a:avLst/>
          </a:prstGeom>
        </p:spPr>
        <p:txBody>
          <a:bodyPr/>
          <a:lstStyle>
            <a:lvl1pPr algn="ctr">
              <a:defRPr sz="1200">
                <a:solidFill>
                  <a:schemeClr val="tx1">
                    <a:lumMod val="65000"/>
                    <a:lumOff val="35000"/>
                  </a:schemeClr>
                </a:solidFill>
              </a:defRPr>
            </a:lvl1pPr>
          </a:lstStyle>
          <a:p>
            <a:fld id="{C2FFFFA8-C424-3D40-8C75-649CC0B3824F}" type="slidenum">
              <a:rPr lang="en-US" smtClean="0"/>
              <a:pPr/>
              <a:t>‹#›</a:t>
            </a:fld>
            <a:endParaRPr lang="en-US" dirty="0"/>
          </a:p>
        </p:txBody>
      </p:sp>
      <p:sp>
        <p:nvSpPr>
          <p:cNvPr id="5" name="Footer Placeholder 2"/>
          <p:cNvSpPr>
            <a:spLocks noGrp="1"/>
          </p:cNvSpPr>
          <p:nvPr>
            <p:ph type="ftr" sz="quarter" idx="11"/>
          </p:nvPr>
        </p:nvSpPr>
        <p:spPr>
          <a:xfrm>
            <a:off x="201706" y="6423585"/>
            <a:ext cx="6122894" cy="365125"/>
          </a:xfrm>
        </p:spPr>
        <p:txBody>
          <a:bodyPr/>
          <a:lstStyle/>
          <a:p>
            <a:r>
              <a:rPr lang="en-US" dirty="0"/>
              <a:t>© Palmatier</a:t>
            </a:r>
          </a:p>
        </p:txBody>
      </p:sp>
    </p:spTree>
    <p:extLst>
      <p:ext uri="{BB962C8B-B14F-4D97-AF65-F5344CB8AC3E}">
        <p14:creationId xmlns:p14="http://schemas.microsoft.com/office/powerpoint/2010/main" val="321247449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5036" y="3827536"/>
            <a:ext cx="7893511" cy="933450"/>
          </a:xfrm>
        </p:spPr>
        <p:txBody>
          <a:bodyPr>
            <a:normAutofit/>
          </a:bodyPr>
          <a:lstStyle>
            <a:lvl1pPr>
              <a:defRPr sz="2800">
                <a:solidFill>
                  <a:schemeClr val="tx1"/>
                </a:solidFill>
              </a:defRPr>
            </a:lvl1pPr>
          </a:lstStyle>
          <a:p>
            <a:r>
              <a:rPr lang="en-US" dirty="0"/>
              <a:t>Click to edit Master title style</a:t>
            </a:r>
            <a:endParaRPr dirty="0"/>
          </a:p>
        </p:txBody>
      </p:sp>
      <p:sp>
        <p:nvSpPr>
          <p:cNvPr id="3" name="Subtitle 2"/>
          <p:cNvSpPr>
            <a:spLocks noGrp="1"/>
          </p:cNvSpPr>
          <p:nvPr>
            <p:ph type="subTitle" idx="1"/>
          </p:nvPr>
        </p:nvSpPr>
        <p:spPr>
          <a:xfrm>
            <a:off x="635036" y="4927581"/>
            <a:ext cx="7893511"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a:xfrm>
            <a:off x="635036" y="5765295"/>
            <a:ext cx="1232647" cy="365125"/>
          </a:xfrm>
        </p:spPr>
        <p:txBody>
          <a:bodyPr/>
          <a:lstStyle>
            <a:lvl1pPr algn="l">
              <a:defRPr/>
            </a:lvl1pPr>
          </a:lstStyle>
          <a:p>
            <a:endParaRPr lang="en-US" dirty="0"/>
          </a:p>
        </p:txBody>
      </p:sp>
      <p:sp>
        <p:nvSpPr>
          <p:cNvPr id="5" name="Footer Placeholder 4"/>
          <p:cNvSpPr>
            <a:spLocks noGrp="1"/>
          </p:cNvSpPr>
          <p:nvPr>
            <p:ph type="ftr" sz="quarter" idx="11"/>
          </p:nvPr>
        </p:nvSpPr>
        <p:spPr>
          <a:xfrm>
            <a:off x="2039184" y="5761061"/>
            <a:ext cx="2617694" cy="365125"/>
          </a:xfrm>
        </p:spPr>
        <p:txBody>
          <a:bodyPr/>
          <a:lstStyle>
            <a:lvl1pPr algn="r">
              <a:defRPr/>
            </a:lvl1pPr>
          </a:lstStyle>
          <a:p>
            <a:r>
              <a:rPr lang="en-US"/>
              <a:t>© Robert Palmatier</a:t>
            </a:r>
          </a:p>
        </p:txBody>
      </p:sp>
      <p:sp>
        <p:nvSpPr>
          <p:cNvPr id="7" name="Rectangle 6"/>
          <p:cNvSpPr/>
          <p:nvPr/>
        </p:nvSpPr>
        <p:spPr>
          <a:xfrm>
            <a:off x="0" y="0"/>
            <a:ext cx="9144000" cy="42838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1519989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06C48AC-5425-9447-80A6-7CD23CC5D020}" type="slidenum">
              <a:rPr lang="en-US" smtClean="0"/>
              <a:pPr/>
              <a:t>‹#›</a:t>
            </a:fld>
            <a:endParaRPr lang="en-US" dirty="0"/>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r>
              <a:rPr lang="en-US" dirty="0"/>
              <a:t>© Palmatier</a:t>
            </a:r>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606C48AC-5425-9447-80A6-7CD23CC5D020}"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951" r:id="rId1"/>
    <p:sldLayoutId id="2147483960" r:id="rId2"/>
    <p:sldLayoutId id="2147483961" r:id="rId3"/>
    <p:sldLayoutId id="2147483962" r:id="rId4"/>
  </p:sldLayoutIdLst>
  <p:hf hdr="0" dt="0"/>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charset="2"/>
        <a:buChar char=""/>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3.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5.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chart" Target="../charts/chart7.xml"/><Relationship Id="rId5" Type="http://schemas.openxmlformats.org/officeDocument/2006/relationships/chart" Target="../charts/chart8.xml"/><Relationship Id="rId1" Type="http://schemas.openxmlformats.org/officeDocument/2006/relationships/slideLayout" Target="../slideLayouts/slideLayout1.xml"/><Relationship Id="rId2" Type="http://schemas.openxmlformats.org/officeDocument/2006/relationships/chart" Target="../charts/char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chart" Target="../charts/char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9.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0.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1.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2.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chart" Target="../charts/char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Palmatier</a:t>
            </a:r>
          </a:p>
        </p:txBody>
      </p:sp>
      <p:sp>
        <p:nvSpPr>
          <p:cNvPr id="3" name="Slide Number Placeholder 2"/>
          <p:cNvSpPr>
            <a:spLocks noGrp="1"/>
          </p:cNvSpPr>
          <p:nvPr>
            <p:ph type="sldNum" sz="quarter" idx="12"/>
          </p:nvPr>
        </p:nvSpPr>
        <p:spPr>
          <a:xfrm>
            <a:off x="8298609" y="6423585"/>
            <a:ext cx="554038" cy="365125"/>
          </a:xfrm>
        </p:spPr>
        <p:txBody>
          <a:bodyPr/>
          <a:lstStyle/>
          <a:p>
            <a:fld id="{606C48AC-5425-9447-80A6-7CD23CC5D020}" type="slidenum">
              <a:rPr lang="en-US" smtClean="0"/>
              <a:t>1</a:t>
            </a:fld>
            <a:endParaRPr lang="en-US" dirty="0"/>
          </a:p>
        </p:txBody>
      </p:sp>
      <p:sp>
        <p:nvSpPr>
          <p:cNvPr id="7" name="TextBox 6"/>
          <p:cNvSpPr txBox="1"/>
          <p:nvPr/>
        </p:nvSpPr>
        <p:spPr>
          <a:xfrm>
            <a:off x="0" y="3200400"/>
            <a:ext cx="9143999" cy="3657600"/>
          </a:xfrm>
          <a:prstGeom prst="rect">
            <a:avLst/>
          </a:prstGeom>
          <a:solidFill>
            <a:schemeClr val="accent1"/>
          </a:solidFill>
          <a:ln>
            <a:solidFill>
              <a:schemeClr val="tx2"/>
            </a:solidFill>
          </a:ln>
        </p:spPr>
        <p:txBody>
          <a:bodyPr wrap="square" rtlCol="0">
            <a:spAutoFit/>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47" y="3988741"/>
            <a:ext cx="1975637" cy="1941053"/>
          </a:xfrm>
          <a:prstGeom prst="rect">
            <a:avLst/>
          </a:prstGeom>
        </p:spPr>
      </p:pic>
      <p:sp>
        <p:nvSpPr>
          <p:cNvPr id="12" name="TextBox 11"/>
          <p:cNvSpPr txBox="1"/>
          <p:nvPr/>
        </p:nvSpPr>
        <p:spPr>
          <a:xfrm>
            <a:off x="2384684" y="4420658"/>
            <a:ext cx="6759315" cy="1077218"/>
          </a:xfrm>
          <a:prstGeom prst="rect">
            <a:avLst/>
          </a:prstGeom>
          <a:noFill/>
        </p:spPr>
        <p:txBody>
          <a:bodyPr wrap="square" rtlCol="0">
            <a:spAutoFit/>
          </a:bodyPr>
          <a:lstStyle/>
          <a:p>
            <a:pPr algn="ctr"/>
            <a:r>
              <a:rPr lang="en-US" sz="2800" b="1" dirty="0">
                <a:solidFill>
                  <a:schemeClr val="bg1"/>
                </a:solidFill>
                <a:latin typeface="+mj-lt"/>
                <a:cs typeface="Avenir Light"/>
              </a:rPr>
              <a:t>Marketing Principle #1</a:t>
            </a:r>
          </a:p>
          <a:p>
            <a:pPr algn="ctr"/>
            <a:r>
              <a:rPr lang="en-US" b="1" dirty="0">
                <a:solidFill>
                  <a:schemeClr val="bg1"/>
                </a:solidFill>
                <a:latin typeface="+mj-lt"/>
                <a:cs typeface="Avenir Light"/>
              </a:rPr>
              <a:t>All Customers Differ </a:t>
            </a:r>
            <a:r>
              <a:rPr lang="en-US" b="1" dirty="0">
                <a:solidFill>
                  <a:schemeClr val="bg1"/>
                </a:solidFill>
                <a:latin typeface="+mj-lt"/>
                <a:cs typeface="Avenir Light"/>
                <a:sym typeface="Wingdings"/>
              </a:rPr>
              <a:t> Managing Customer Heterogeneity</a:t>
            </a:r>
            <a:endParaRPr lang="en-US" b="1" dirty="0">
              <a:solidFill>
                <a:schemeClr val="bg1"/>
              </a:solidFill>
              <a:latin typeface="+mj-lt"/>
              <a:cs typeface="Avenir Light"/>
            </a:endParaRPr>
          </a:p>
          <a:p>
            <a:pPr algn="ctr"/>
            <a:endParaRPr lang="en-US" dirty="0">
              <a:solidFill>
                <a:schemeClr val="tx2"/>
              </a:solidFill>
              <a:latin typeface="Avenir Light"/>
              <a:cs typeface="Avenir Light"/>
            </a:endParaRPr>
          </a:p>
        </p:txBody>
      </p:sp>
      <p:sp>
        <p:nvSpPr>
          <p:cNvPr id="13" name="TextBox 12"/>
          <p:cNvSpPr txBox="1"/>
          <p:nvPr/>
        </p:nvSpPr>
        <p:spPr>
          <a:xfrm>
            <a:off x="-20506" y="-110279"/>
            <a:ext cx="9144000" cy="3310679"/>
          </a:xfrm>
          <a:prstGeom prst="rect">
            <a:avLst/>
          </a:prstGeom>
          <a:blipFill dpi="0" rotWithShape="1">
            <a:blip r:embed="rId3">
              <a:alphaModFix amt="23000"/>
            </a:blip>
            <a:srcRect/>
            <a:tile tx="0" ty="0" sx="100000" sy="100000" flip="none" algn="tl"/>
          </a:blipFill>
        </p:spPr>
        <p:txBody>
          <a:bodyPr wrap="square" rtlCol="0">
            <a:spAutoFit/>
          </a:bodyPr>
          <a:lstStyle/>
          <a:p>
            <a:endParaRPr lang="en-US"/>
          </a:p>
        </p:txBody>
      </p:sp>
      <p:sp>
        <p:nvSpPr>
          <p:cNvPr id="9" name="TextBox 8"/>
          <p:cNvSpPr txBox="1"/>
          <p:nvPr/>
        </p:nvSpPr>
        <p:spPr>
          <a:xfrm>
            <a:off x="804380" y="590703"/>
            <a:ext cx="7494229" cy="2031325"/>
          </a:xfrm>
          <a:prstGeom prst="rect">
            <a:avLst/>
          </a:prstGeom>
          <a:noFill/>
        </p:spPr>
        <p:txBody>
          <a:bodyPr wrap="square" rtlCol="0">
            <a:spAutoFit/>
          </a:bodyPr>
          <a:lstStyle/>
          <a:p>
            <a:pPr algn="ctr"/>
            <a:r>
              <a:rPr lang="en-US" sz="5400" dirty="0">
                <a:solidFill>
                  <a:schemeClr val="tx2"/>
                </a:solidFill>
                <a:latin typeface="+mj-lt"/>
                <a:cs typeface="Avenir Light"/>
              </a:rPr>
              <a:t>Marketing Strategy:</a:t>
            </a:r>
          </a:p>
          <a:p>
            <a:pPr algn="ctr"/>
            <a:r>
              <a:rPr lang="en-US" sz="3600" dirty="0">
                <a:solidFill>
                  <a:schemeClr val="tx2"/>
                </a:solidFill>
                <a:latin typeface="+mj-lt"/>
                <a:cs typeface="Avenir Light"/>
              </a:rPr>
              <a:t>Based on First Principles and Data Analytics</a:t>
            </a:r>
            <a:endParaRPr lang="en-US" dirty="0">
              <a:solidFill>
                <a:schemeClr val="tx2"/>
              </a:solidFill>
              <a:latin typeface="Avenir Light"/>
              <a:cs typeface="Avenir Light"/>
            </a:endParaRPr>
          </a:p>
        </p:txBody>
      </p:sp>
    </p:spTree>
    <p:extLst>
      <p:ext uri="{BB962C8B-B14F-4D97-AF65-F5344CB8AC3E}">
        <p14:creationId xmlns:p14="http://schemas.microsoft.com/office/powerpoint/2010/main" val="1861049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407771"/>
            <a:ext cx="7556313" cy="803691"/>
          </a:xfrm>
        </p:spPr>
        <p:txBody>
          <a:bodyPr/>
          <a:lstStyle/>
          <a:p>
            <a:r>
              <a:rPr lang="en-US" b="1" dirty="0"/>
              <a:t>Example: AT&amp;T (US)</a:t>
            </a:r>
          </a:p>
        </p:txBody>
      </p:sp>
      <p:sp>
        <p:nvSpPr>
          <p:cNvPr id="5" name="Content Placeholder 4"/>
          <p:cNvSpPr>
            <a:spLocks noGrp="1"/>
          </p:cNvSpPr>
          <p:nvPr>
            <p:ph idx="1"/>
          </p:nvPr>
        </p:nvSpPr>
        <p:spPr/>
        <p:txBody>
          <a:bodyPr>
            <a:normAutofit/>
          </a:bodyPr>
          <a:lstStyle/>
          <a:p>
            <a:r>
              <a:rPr lang="en-US" sz="2100" dirty="0">
                <a:solidFill>
                  <a:srgbClr val="595959"/>
                </a:solidFill>
              </a:rPr>
              <a:t>In 1984, AT&amp;T lost its U.S. government–granted monopoly, so direct competition began</a:t>
            </a:r>
          </a:p>
          <a:p>
            <a:r>
              <a:rPr lang="en-US" sz="2100" dirty="0">
                <a:solidFill>
                  <a:srgbClr val="595959"/>
                </a:solidFill>
              </a:rPr>
              <a:t>By 1991, the company lost 83% of its sales revenue </a:t>
            </a:r>
          </a:p>
          <a:p>
            <a:r>
              <a:rPr lang="en-US" sz="2100" dirty="0">
                <a:solidFill>
                  <a:srgbClr val="595959"/>
                </a:solidFill>
              </a:rPr>
              <a:t>Deregulation of this market allowed for the entrance of many new competitors, determined to satisfy customer needs better</a:t>
            </a:r>
          </a:p>
          <a:p>
            <a:r>
              <a:rPr lang="en-US" sz="2100" dirty="0">
                <a:solidFill>
                  <a:srgbClr val="595959"/>
                </a:solidFill>
              </a:rPr>
              <a:t>Western Electric (the subsidiary of AT&amp;T) came to an end in 1995</a:t>
            </a:r>
          </a:p>
        </p:txBody>
      </p:sp>
      <p:pic>
        <p:nvPicPr>
          <p:cNvPr id="6" name="Picture 5" descr="Bell_System_hires_1921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527" y="4366159"/>
            <a:ext cx="2104313" cy="2109150"/>
          </a:xfrm>
          <a:prstGeom prst="rect">
            <a:avLst/>
          </a:prstGeom>
        </p:spPr>
      </p:pic>
      <p:pic>
        <p:nvPicPr>
          <p:cNvPr id="7" name="Picture 6" descr="yhst-24936182256914_2272_186814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0286" y="4366159"/>
            <a:ext cx="2593933" cy="2201364"/>
          </a:xfrm>
          <a:prstGeom prst="rect">
            <a:avLst/>
          </a:prstGeom>
        </p:spPr>
      </p:pic>
      <p:sp>
        <p:nvSpPr>
          <p:cNvPr id="8" name="Footer Placeholder 7"/>
          <p:cNvSpPr>
            <a:spLocks noGrp="1"/>
          </p:cNvSpPr>
          <p:nvPr>
            <p:ph type="ftr" sz="quarter" idx="11"/>
          </p:nvPr>
        </p:nvSpPr>
        <p:spPr/>
        <p:txBody>
          <a:bodyPr/>
          <a:lstStyle/>
          <a:p>
            <a:r>
              <a:rPr lang="en-US"/>
              <a:t>© Palmatier</a:t>
            </a:r>
            <a:endParaRPr lang="en-US" dirty="0"/>
          </a:p>
        </p:txBody>
      </p:sp>
      <p:sp>
        <p:nvSpPr>
          <p:cNvPr id="9" name="Slide Number Placeholder 8"/>
          <p:cNvSpPr>
            <a:spLocks noGrp="1"/>
          </p:cNvSpPr>
          <p:nvPr>
            <p:ph type="sldNum" sz="quarter" idx="12"/>
          </p:nvPr>
        </p:nvSpPr>
        <p:spPr/>
        <p:txBody>
          <a:bodyPr/>
          <a:lstStyle/>
          <a:p>
            <a:fld id="{606C48AC-5425-9447-80A6-7CD23CC5D020}" type="slidenum">
              <a:rPr lang="en-US" smtClean="0"/>
              <a:pPr/>
              <a:t>10</a:t>
            </a:fld>
            <a:endParaRPr lang="en-US" dirty="0"/>
          </a:p>
        </p:txBody>
      </p:sp>
    </p:spTree>
    <p:extLst>
      <p:ext uri="{BB962C8B-B14F-4D97-AF65-F5344CB8AC3E}">
        <p14:creationId xmlns:p14="http://schemas.microsoft.com/office/powerpoint/2010/main" val="350274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Agenda</a:t>
            </a:r>
          </a:p>
        </p:txBody>
      </p:sp>
      <p:sp>
        <p:nvSpPr>
          <p:cNvPr id="3" name="Content Placeholder 2"/>
          <p:cNvSpPr>
            <a:spLocks noGrp="1"/>
          </p:cNvSpPr>
          <p:nvPr>
            <p:ph idx="1"/>
          </p:nvPr>
        </p:nvSpPr>
        <p:spPr/>
        <p:txBody>
          <a:bodyPr>
            <a:normAutofit/>
          </a:bodyPr>
          <a:lstStyle/>
          <a:p>
            <a:r>
              <a:rPr lang="en-US" sz="1800" dirty="0">
                <a:solidFill>
                  <a:schemeClr val="tx1"/>
                </a:solidFill>
              </a:rPr>
              <a:t>Introduction</a:t>
            </a:r>
          </a:p>
          <a:p>
            <a:r>
              <a:rPr lang="en-US" sz="1800" b="1" dirty="0">
                <a:solidFill>
                  <a:schemeClr val="tx2"/>
                </a:solidFill>
              </a:rPr>
              <a:t>Approaches for Managing Customer Heterogeneity</a:t>
            </a:r>
          </a:p>
          <a:p>
            <a:pPr lvl="1"/>
            <a:r>
              <a:rPr lang="en-US" sz="1600" dirty="0"/>
              <a:t>Evolution of Approaches for Managing Customer Heterogeneity</a:t>
            </a:r>
          </a:p>
          <a:p>
            <a:pPr lvl="1"/>
            <a:r>
              <a:rPr lang="en-US" sz="1600" dirty="0"/>
              <a:t>Segmenting, Targeting, and Positioning (STP) Approach</a:t>
            </a:r>
          </a:p>
          <a:p>
            <a:pPr lvl="1"/>
            <a:r>
              <a:rPr lang="en-US" sz="1600" dirty="0"/>
              <a:t>Customer-Centric Approach</a:t>
            </a:r>
          </a:p>
          <a:p>
            <a:r>
              <a:rPr lang="en-US" sz="1800" dirty="0"/>
              <a:t>Framework for Managing Customer Heterogeneity</a:t>
            </a:r>
          </a:p>
          <a:p>
            <a:pPr lvl="1"/>
            <a:r>
              <a:rPr lang="en-US" sz="1600" dirty="0"/>
              <a:t>Inputs to Managing Customer Heterogeneity Framework</a:t>
            </a:r>
          </a:p>
          <a:p>
            <a:pPr lvl="1"/>
            <a:r>
              <a:rPr lang="en-US" sz="1600" dirty="0"/>
              <a:t>Outputs of Managing Customer Heterogeneity Framework</a:t>
            </a:r>
          </a:p>
          <a:p>
            <a:pPr lvl="1"/>
            <a:r>
              <a:rPr lang="en-US" sz="1600" dirty="0"/>
              <a:t>Process for Managing Customer Heterogeneity </a:t>
            </a:r>
          </a:p>
          <a:p>
            <a:r>
              <a:rPr lang="en-US" sz="1800" dirty="0"/>
              <a:t>Takeaways</a:t>
            </a:r>
          </a:p>
          <a:p>
            <a:r>
              <a:rPr lang="en-US" sz="1800" dirty="0"/>
              <a:t>Examples/Case</a:t>
            </a:r>
          </a:p>
        </p:txBody>
      </p:sp>
      <p:sp>
        <p:nvSpPr>
          <p:cNvPr id="4" name="Footer Placeholder 3"/>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11</a:t>
            </a:fld>
            <a:endParaRPr lang="en-US" dirty="0"/>
          </a:p>
        </p:txBody>
      </p:sp>
    </p:spTree>
    <p:extLst>
      <p:ext uri="{BB962C8B-B14F-4D97-AF65-F5344CB8AC3E}">
        <p14:creationId xmlns:p14="http://schemas.microsoft.com/office/powerpoint/2010/main" val="2659366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98" y="199451"/>
            <a:ext cx="7556313" cy="803691"/>
          </a:xfrm>
        </p:spPr>
        <p:txBody>
          <a:bodyPr>
            <a:noAutofit/>
          </a:bodyPr>
          <a:lstStyle/>
          <a:p>
            <a:r>
              <a:rPr lang="en-US" b="1" dirty="0">
                <a:cs typeface="Cambria"/>
              </a:rPr>
              <a:t>Evolution of Approaches for Managing Customer Heterogeneity</a:t>
            </a:r>
            <a:br>
              <a:rPr lang="en-US" b="1" dirty="0">
                <a:cs typeface="Cambria"/>
              </a:rPr>
            </a:br>
            <a:endParaRPr lang="en-US" b="1" dirty="0"/>
          </a:p>
        </p:txBody>
      </p:sp>
      <p:sp>
        <p:nvSpPr>
          <p:cNvPr id="4" name="TextBox 3"/>
          <p:cNvSpPr txBox="1"/>
          <p:nvPr/>
        </p:nvSpPr>
        <p:spPr>
          <a:xfrm>
            <a:off x="301094" y="3781343"/>
            <a:ext cx="2009033" cy="1200254"/>
          </a:xfrm>
          <a:prstGeom prst="rect">
            <a:avLst/>
          </a:prstGeom>
          <a:noFill/>
        </p:spPr>
        <p:txBody>
          <a:bodyPr wrap="square" lIns="91365" tIns="45683" rIns="91365" bIns="45683" rtlCol="0">
            <a:spAutoFit/>
          </a:bodyPr>
          <a:lstStyle/>
          <a:p>
            <a:r>
              <a:rPr lang="en-US" sz="1200" b="1" dirty="0">
                <a:latin typeface="Cambria"/>
                <a:cs typeface="Cambria"/>
              </a:rPr>
              <a:t>Mass marketing era</a:t>
            </a:r>
            <a:r>
              <a:rPr lang="en-US" sz="1200" dirty="0">
                <a:latin typeface="Cambria"/>
                <a:cs typeface="Cambria"/>
              </a:rPr>
              <a:t>, which utilizes mass media to appeal to an entire market with a single message </a:t>
            </a:r>
          </a:p>
          <a:p>
            <a:endParaRPr lang="en-US" sz="1200" dirty="0">
              <a:latin typeface="Cambria"/>
              <a:cs typeface="Cambria"/>
            </a:endParaRPr>
          </a:p>
        </p:txBody>
      </p:sp>
      <p:sp>
        <p:nvSpPr>
          <p:cNvPr id="5" name="TextBox 4"/>
          <p:cNvSpPr txBox="1"/>
          <p:nvPr/>
        </p:nvSpPr>
        <p:spPr>
          <a:xfrm>
            <a:off x="3072120" y="3781342"/>
            <a:ext cx="2522440" cy="1015588"/>
          </a:xfrm>
          <a:prstGeom prst="rect">
            <a:avLst/>
          </a:prstGeom>
          <a:noFill/>
        </p:spPr>
        <p:txBody>
          <a:bodyPr wrap="square" lIns="91365" tIns="45683" rIns="91365" bIns="45683" rtlCol="0">
            <a:spAutoFit/>
          </a:bodyPr>
          <a:lstStyle/>
          <a:p>
            <a:r>
              <a:rPr lang="en-US" sz="1200" b="1" dirty="0">
                <a:latin typeface="Cambria"/>
                <a:cs typeface="Cambria"/>
              </a:rPr>
              <a:t>Niche marketing era</a:t>
            </a:r>
            <a:r>
              <a:rPr lang="en-US" sz="1200" dirty="0">
                <a:latin typeface="Cambria"/>
                <a:cs typeface="Cambria"/>
              </a:rPr>
              <a:t>, which concentrates all marketing efforts on a small but specific and well-defined segment of the population</a:t>
            </a:r>
          </a:p>
          <a:p>
            <a:endParaRPr lang="en-US" sz="1200" dirty="0">
              <a:latin typeface="Cambria"/>
              <a:cs typeface="Cambria"/>
            </a:endParaRPr>
          </a:p>
        </p:txBody>
      </p:sp>
      <p:sp>
        <p:nvSpPr>
          <p:cNvPr id="6" name="TextBox 5"/>
          <p:cNvSpPr txBox="1"/>
          <p:nvPr/>
        </p:nvSpPr>
        <p:spPr>
          <a:xfrm>
            <a:off x="6196320" y="3781342"/>
            <a:ext cx="2667000" cy="1015588"/>
          </a:xfrm>
          <a:prstGeom prst="rect">
            <a:avLst/>
          </a:prstGeom>
          <a:noFill/>
        </p:spPr>
        <p:txBody>
          <a:bodyPr wrap="square" lIns="91365" tIns="45683" rIns="91365" bIns="45683" rtlCol="0">
            <a:spAutoFit/>
          </a:bodyPr>
          <a:lstStyle/>
          <a:p>
            <a:r>
              <a:rPr lang="en-US" sz="1200" b="1" dirty="0">
                <a:latin typeface="Cambria"/>
                <a:cs typeface="Cambria"/>
              </a:rPr>
              <a:t>One-to-one marketing era</a:t>
            </a:r>
            <a:r>
              <a:rPr lang="en-US" sz="1200" dirty="0">
                <a:latin typeface="Cambria"/>
                <a:cs typeface="Cambria"/>
              </a:rPr>
              <a:t>, which advocates tailoring of one or more aspects of the firm’s marketing mix to the individual customer</a:t>
            </a:r>
          </a:p>
          <a:p>
            <a:r>
              <a:rPr lang="en-US" sz="1200" dirty="0">
                <a:latin typeface="Cambria"/>
                <a:cs typeface="Cambria"/>
              </a:rPr>
              <a:t> </a:t>
            </a:r>
          </a:p>
        </p:txBody>
      </p:sp>
      <p:sp>
        <p:nvSpPr>
          <p:cNvPr id="7" name="TextBox 6"/>
          <p:cNvSpPr txBox="1"/>
          <p:nvPr/>
        </p:nvSpPr>
        <p:spPr>
          <a:xfrm>
            <a:off x="3453121" y="1823403"/>
            <a:ext cx="1981200" cy="276999"/>
          </a:xfrm>
          <a:prstGeom prst="rect">
            <a:avLst/>
          </a:prstGeom>
          <a:noFill/>
        </p:spPr>
        <p:txBody>
          <a:bodyPr wrap="square" lIns="91365" tIns="45683" rIns="91365" bIns="45683" rtlCol="0">
            <a:spAutoFit/>
          </a:bodyPr>
          <a:lstStyle/>
          <a:p>
            <a:pPr algn="ctr"/>
            <a:r>
              <a:rPr lang="en-US" sz="1200" b="1" dirty="0">
                <a:latin typeface="Cambria"/>
                <a:cs typeface="Cambria"/>
              </a:rPr>
              <a:t>Target Market Size</a:t>
            </a:r>
          </a:p>
        </p:txBody>
      </p:sp>
      <p:sp>
        <p:nvSpPr>
          <p:cNvPr id="8" name="TextBox 7"/>
          <p:cNvSpPr txBox="1"/>
          <p:nvPr/>
        </p:nvSpPr>
        <p:spPr>
          <a:xfrm>
            <a:off x="394546" y="2023296"/>
            <a:ext cx="609599" cy="261610"/>
          </a:xfrm>
          <a:prstGeom prst="rect">
            <a:avLst/>
          </a:prstGeom>
          <a:noFill/>
        </p:spPr>
        <p:txBody>
          <a:bodyPr wrap="square" lIns="91365" tIns="45683" rIns="91365" bIns="45683" rtlCol="0">
            <a:spAutoFit/>
          </a:bodyPr>
          <a:lstStyle/>
          <a:p>
            <a:r>
              <a:rPr lang="en-US" sz="1100" dirty="0">
                <a:latin typeface="Cambria"/>
                <a:cs typeface="Cambria"/>
              </a:rPr>
              <a:t>Large</a:t>
            </a:r>
          </a:p>
        </p:txBody>
      </p:sp>
      <p:sp>
        <p:nvSpPr>
          <p:cNvPr id="9" name="TextBox 8"/>
          <p:cNvSpPr txBox="1"/>
          <p:nvPr/>
        </p:nvSpPr>
        <p:spPr>
          <a:xfrm>
            <a:off x="7948928" y="2080694"/>
            <a:ext cx="609599" cy="261610"/>
          </a:xfrm>
          <a:prstGeom prst="rect">
            <a:avLst/>
          </a:prstGeom>
          <a:noFill/>
        </p:spPr>
        <p:txBody>
          <a:bodyPr wrap="square" lIns="91365" tIns="45683" rIns="91365" bIns="45683" rtlCol="0">
            <a:spAutoFit/>
          </a:bodyPr>
          <a:lstStyle/>
          <a:p>
            <a:r>
              <a:rPr lang="en-US" sz="1100" dirty="0">
                <a:latin typeface="Cambria"/>
                <a:cs typeface="Cambria"/>
              </a:rPr>
              <a:t>Small</a:t>
            </a:r>
          </a:p>
        </p:txBody>
      </p:sp>
      <p:cxnSp>
        <p:nvCxnSpPr>
          <p:cNvPr id="10" name="Straight Arrow Connector 9"/>
          <p:cNvCxnSpPr/>
          <p:nvPr/>
        </p:nvCxnSpPr>
        <p:spPr>
          <a:xfrm>
            <a:off x="938527" y="2154104"/>
            <a:ext cx="7010401" cy="865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301089" y="2625135"/>
            <a:ext cx="1856632" cy="1030902"/>
          </a:xfrm>
          <a:prstGeom prst="roundRect">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101798" tIns="50899" rIns="101798" bIns="50899" rtlCol="0" anchor="ctr"/>
          <a:lstStyle/>
          <a:p>
            <a:pPr algn="ctr"/>
            <a:r>
              <a:rPr lang="en-US" sz="1200" dirty="0">
                <a:solidFill>
                  <a:schemeClr val="tx1"/>
                </a:solidFill>
                <a:latin typeface="Cambria"/>
                <a:cs typeface="Cambria"/>
              </a:rPr>
              <a:t>Potential customers</a:t>
            </a:r>
          </a:p>
        </p:txBody>
      </p:sp>
      <p:sp>
        <p:nvSpPr>
          <p:cNvPr id="12" name="Rounded Rectangle 11"/>
          <p:cNvSpPr/>
          <p:nvPr/>
        </p:nvSpPr>
        <p:spPr>
          <a:xfrm>
            <a:off x="3181452" y="2625138"/>
            <a:ext cx="1005246" cy="487779"/>
          </a:xfrm>
          <a:prstGeom prst="roundRect">
            <a:avLst/>
          </a:prstGeom>
          <a:solidFill>
            <a:srgbClr val="D9D9D9"/>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101798" tIns="50899" rIns="101798" bIns="50899" rtlCol="0" anchor="ctr"/>
          <a:lstStyle/>
          <a:p>
            <a:pPr algn="ctr"/>
            <a:r>
              <a:rPr lang="en-US" sz="1200" dirty="0">
                <a:solidFill>
                  <a:schemeClr val="tx1"/>
                </a:solidFill>
                <a:latin typeface="Cambria"/>
                <a:cs typeface="Cambria"/>
              </a:rPr>
              <a:t>Niche segment</a:t>
            </a:r>
          </a:p>
        </p:txBody>
      </p:sp>
      <p:sp>
        <p:nvSpPr>
          <p:cNvPr id="13" name="Rounded Rectangle 12"/>
          <p:cNvSpPr/>
          <p:nvPr/>
        </p:nvSpPr>
        <p:spPr>
          <a:xfrm>
            <a:off x="4276675" y="2625138"/>
            <a:ext cx="1005246" cy="487779"/>
          </a:xfrm>
          <a:prstGeom prst="roundRect">
            <a:avLst/>
          </a:prstGeom>
          <a:solidFill>
            <a:srgbClr val="D9D9D9"/>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101798" tIns="50899" rIns="101798" bIns="50899" rtlCol="0" anchor="ctr"/>
          <a:lstStyle/>
          <a:p>
            <a:pPr algn="ctr"/>
            <a:r>
              <a:rPr lang="en-US" sz="1200" dirty="0">
                <a:solidFill>
                  <a:schemeClr val="tx1"/>
                </a:solidFill>
                <a:latin typeface="Cambria"/>
                <a:cs typeface="Cambria"/>
              </a:rPr>
              <a:t>Niche segment</a:t>
            </a:r>
          </a:p>
        </p:txBody>
      </p:sp>
      <p:sp>
        <p:nvSpPr>
          <p:cNvPr id="14" name="Rounded Rectangle 13"/>
          <p:cNvSpPr/>
          <p:nvPr/>
        </p:nvSpPr>
        <p:spPr>
          <a:xfrm>
            <a:off x="4276675" y="3168258"/>
            <a:ext cx="1005246" cy="487779"/>
          </a:xfrm>
          <a:prstGeom prst="roundRect">
            <a:avLst/>
          </a:prstGeom>
          <a:solidFill>
            <a:srgbClr val="D9D9D9"/>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101798" tIns="50899" rIns="101798" bIns="50899" rtlCol="0" anchor="ctr"/>
          <a:lstStyle/>
          <a:p>
            <a:pPr algn="ctr"/>
            <a:r>
              <a:rPr lang="en-US" sz="1200" dirty="0">
                <a:solidFill>
                  <a:schemeClr val="tx1"/>
                </a:solidFill>
                <a:latin typeface="Cambria"/>
                <a:cs typeface="Cambria"/>
              </a:rPr>
              <a:t>Niche segment</a:t>
            </a:r>
          </a:p>
        </p:txBody>
      </p:sp>
      <p:sp>
        <p:nvSpPr>
          <p:cNvPr id="15" name="Rounded Rectangle 14"/>
          <p:cNvSpPr/>
          <p:nvPr/>
        </p:nvSpPr>
        <p:spPr>
          <a:xfrm>
            <a:off x="3181452" y="3168258"/>
            <a:ext cx="1005246" cy="487779"/>
          </a:xfrm>
          <a:prstGeom prst="roundRect">
            <a:avLst/>
          </a:prstGeom>
          <a:solidFill>
            <a:srgbClr val="D9D9D9"/>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101798" tIns="50899" rIns="101798" bIns="50899" rtlCol="0" anchor="ctr"/>
          <a:lstStyle/>
          <a:p>
            <a:pPr algn="ctr"/>
            <a:r>
              <a:rPr lang="en-US" sz="1200" dirty="0">
                <a:solidFill>
                  <a:schemeClr val="tx1"/>
                </a:solidFill>
                <a:latin typeface="Cambria"/>
                <a:cs typeface="Cambria"/>
              </a:rPr>
              <a:t>Niche segment</a:t>
            </a:r>
          </a:p>
        </p:txBody>
      </p:sp>
      <p:cxnSp>
        <p:nvCxnSpPr>
          <p:cNvPr id="16" name="Straight Arrow Connector 15"/>
          <p:cNvCxnSpPr/>
          <p:nvPr/>
        </p:nvCxnSpPr>
        <p:spPr>
          <a:xfrm>
            <a:off x="2280240" y="3240320"/>
            <a:ext cx="68580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434321" y="3240320"/>
            <a:ext cx="68580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202573" y="5101061"/>
            <a:ext cx="1524000" cy="276999"/>
          </a:xfrm>
          <a:prstGeom prst="rect">
            <a:avLst/>
          </a:prstGeom>
          <a:noFill/>
        </p:spPr>
        <p:txBody>
          <a:bodyPr wrap="square" lIns="91365" tIns="45683" rIns="91365" bIns="45683" rtlCol="0">
            <a:spAutoFit/>
          </a:bodyPr>
          <a:lstStyle/>
          <a:p>
            <a:pPr algn="ctr"/>
            <a:r>
              <a:rPr lang="en-US" sz="1200" b="1" dirty="0">
                <a:latin typeface="Cambria"/>
                <a:cs typeface="Cambria"/>
              </a:rPr>
              <a:t>Media</a:t>
            </a:r>
          </a:p>
        </p:txBody>
      </p:sp>
      <p:sp>
        <p:nvSpPr>
          <p:cNvPr id="19" name="TextBox 18"/>
          <p:cNvSpPr txBox="1"/>
          <p:nvPr/>
        </p:nvSpPr>
        <p:spPr>
          <a:xfrm>
            <a:off x="0" y="5825211"/>
            <a:ext cx="1828798" cy="261610"/>
          </a:xfrm>
          <a:prstGeom prst="rect">
            <a:avLst/>
          </a:prstGeom>
          <a:noFill/>
        </p:spPr>
        <p:txBody>
          <a:bodyPr wrap="square" lIns="91365" tIns="45683" rIns="91365" bIns="45683" rtlCol="0">
            <a:spAutoFit/>
          </a:bodyPr>
          <a:lstStyle/>
          <a:p>
            <a:pPr algn="r"/>
            <a:r>
              <a:rPr lang="en-US" sz="1100" dirty="0">
                <a:latin typeface="Cambria"/>
                <a:cs typeface="Cambria"/>
              </a:rPr>
              <a:t>Phone/direct mail</a:t>
            </a:r>
          </a:p>
        </p:txBody>
      </p:sp>
      <p:cxnSp>
        <p:nvCxnSpPr>
          <p:cNvPr id="20" name="Straight Arrow Connector 19"/>
          <p:cNvCxnSpPr/>
          <p:nvPr/>
        </p:nvCxnSpPr>
        <p:spPr>
          <a:xfrm>
            <a:off x="1828804" y="5378058"/>
            <a:ext cx="4459873"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813656" y="5398158"/>
            <a:ext cx="2549758" cy="276999"/>
          </a:xfrm>
          <a:prstGeom prst="rect">
            <a:avLst/>
          </a:prstGeom>
          <a:noFill/>
        </p:spPr>
        <p:txBody>
          <a:bodyPr wrap="square" lIns="91365" tIns="45683" rIns="91365" bIns="45683" rtlCol="0">
            <a:spAutoFit/>
          </a:bodyPr>
          <a:lstStyle/>
          <a:p>
            <a:pPr algn="ctr"/>
            <a:r>
              <a:rPr lang="en-US" sz="1200" b="1" dirty="0">
                <a:latin typeface="Cambria"/>
                <a:cs typeface="Cambria"/>
              </a:rPr>
              <a:t>Printing and Manufacturing</a:t>
            </a:r>
          </a:p>
        </p:txBody>
      </p:sp>
      <p:sp>
        <p:nvSpPr>
          <p:cNvPr id="22" name="TextBox 21"/>
          <p:cNvSpPr txBox="1"/>
          <p:nvPr/>
        </p:nvSpPr>
        <p:spPr>
          <a:xfrm>
            <a:off x="6319975" y="5552054"/>
            <a:ext cx="2819398" cy="261610"/>
          </a:xfrm>
          <a:prstGeom prst="rect">
            <a:avLst/>
          </a:prstGeom>
          <a:noFill/>
        </p:spPr>
        <p:txBody>
          <a:bodyPr wrap="square" lIns="91365" tIns="45683" rIns="91365" bIns="45683" rtlCol="0">
            <a:spAutoFit/>
          </a:bodyPr>
          <a:lstStyle/>
          <a:p>
            <a:r>
              <a:rPr lang="en-US" sz="1100" dirty="0">
                <a:latin typeface="Cambria"/>
                <a:cs typeface="Cambria"/>
              </a:rPr>
              <a:t>Modular manufacturing/digital printing </a:t>
            </a:r>
          </a:p>
        </p:txBody>
      </p:sp>
      <p:cxnSp>
        <p:nvCxnSpPr>
          <p:cNvPr id="23" name="Straight Arrow Connector 22"/>
          <p:cNvCxnSpPr/>
          <p:nvPr/>
        </p:nvCxnSpPr>
        <p:spPr>
          <a:xfrm>
            <a:off x="1828803" y="5667918"/>
            <a:ext cx="4456933"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973971" y="5707113"/>
            <a:ext cx="1981200" cy="276999"/>
          </a:xfrm>
          <a:prstGeom prst="rect">
            <a:avLst/>
          </a:prstGeom>
          <a:noFill/>
        </p:spPr>
        <p:txBody>
          <a:bodyPr wrap="square" lIns="91365" tIns="45683" rIns="91365" bIns="45683" rtlCol="0">
            <a:spAutoFit/>
          </a:bodyPr>
          <a:lstStyle/>
          <a:p>
            <a:pPr algn="ctr"/>
            <a:r>
              <a:rPr lang="en-US" sz="1200" b="1" dirty="0">
                <a:latin typeface="Cambria"/>
                <a:cs typeface="Cambria"/>
              </a:rPr>
              <a:t>Communication</a:t>
            </a:r>
          </a:p>
        </p:txBody>
      </p:sp>
      <p:sp>
        <p:nvSpPr>
          <p:cNvPr id="25" name="TextBox 24"/>
          <p:cNvSpPr txBox="1"/>
          <p:nvPr/>
        </p:nvSpPr>
        <p:spPr>
          <a:xfrm>
            <a:off x="6348738" y="5843076"/>
            <a:ext cx="1524000" cy="261610"/>
          </a:xfrm>
          <a:prstGeom prst="rect">
            <a:avLst/>
          </a:prstGeom>
          <a:noFill/>
        </p:spPr>
        <p:txBody>
          <a:bodyPr wrap="square" lIns="91365" tIns="45683" rIns="91365" bIns="45683" rtlCol="0">
            <a:spAutoFit/>
          </a:bodyPr>
          <a:lstStyle/>
          <a:p>
            <a:r>
              <a:rPr lang="en-US" sz="1100" dirty="0">
                <a:latin typeface="Cambria"/>
                <a:cs typeface="Cambria"/>
              </a:rPr>
              <a:t>Internet/mobile</a:t>
            </a:r>
          </a:p>
        </p:txBody>
      </p:sp>
      <p:cxnSp>
        <p:nvCxnSpPr>
          <p:cNvPr id="26" name="Straight Arrow Connector 25"/>
          <p:cNvCxnSpPr/>
          <p:nvPr/>
        </p:nvCxnSpPr>
        <p:spPr>
          <a:xfrm>
            <a:off x="1828798" y="5963014"/>
            <a:ext cx="4462816" cy="296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319975" y="5247254"/>
            <a:ext cx="2667000" cy="261610"/>
          </a:xfrm>
          <a:prstGeom prst="rect">
            <a:avLst/>
          </a:prstGeom>
          <a:noFill/>
        </p:spPr>
        <p:txBody>
          <a:bodyPr wrap="square" lIns="91365" tIns="45683" rIns="91365" bIns="45683" rtlCol="0">
            <a:spAutoFit/>
          </a:bodyPr>
          <a:lstStyle/>
          <a:p>
            <a:r>
              <a:rPr lang="en-US" sz="1100" dirty="0">
                <a:latin typeface="Cambria"/>
                <a:cs typeface="Cambria"/>
              </a:rPr>
              <a:t>Many cable channels (narrowcasting)</a:t>
            </a:r>
          </a:p>
        </p:txBody>
      </p:sp>
      <p:grpSp>
        <p:nvGrpSpPr>
          <p:cNvPr id="28" name="Group 4"/>
          <p:cNvGrpSpPr>
            <a:grpSpLocks noChangeAspect="1"/>
          </p:cNvGrpSpPr>
          <p:nvPr/>
        </p:nvGrpSpPr>
        <p:grpSpPr bwMode="auto">
          <a:xfrm>
            <a:off x="6230761" y="2625135"/>
            <a:ext cx="1502768" cy="924198"/>
            <a:chOff x="2260" y="548"/>
            <a:chExt cx="7374" cy="4535"/>
          </a:xfrm>
        </p:grpSpPr>
        <p:sp>
          <p:nvSpPr>
            <p:cNvPr id="29" name="AutoShape 3"/>
            <p:cNvSpPr>
              <a:spLocks noChangeAspect="1" noChangeArrowheads="1" noTextEdit="1"/>
            </p:cNvSpPr>
            <p:nvPr/>
          </p:nvSpPr>
          <p:spPr bwMode="auto">
            <a:xfrm>
              <a:off x="2260" y="548"/>
              <a:ext cx="1240" cy="3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Cambria"/>
                <a:cs typeface="Cambria"/>
              </a:endParaRPr>
            </a:p>
          </p:txBody>
        </p:sp>
        <p:sp>
          <p:nvSpPr>
            <p:cNvPr id="30" name="Freeform 5"/>
            <p:cNvSpPr>
              <a:spLocks noEditPoints="1"/>
            </p:cNvSpPr>
            <p:nvPr/>
          </p:nvSpPr>
          <p:spPr bwMode="auto">
            <a:xfrm>
              <a:off x="2260" y="548"/>
              <a:ext cx="1240" cy="3224"/>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tx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mbria"/>
                <a:cs typeface="Cambria"/>
              </a:endParaRPr>
            </a:p>
          </p:txBody>
        </p:sp>
        <p:sp>
          <p:nvSpPr>
            <p:cNvPr id="31" name="Freeform 5"/>
            <p:cNvSpPr>
              <a:spLocks noEditPoints="1"/>
            </p:cNvSpPr>
            <p:nvPr/>
          </p:nvSpPr>
          <p:spPr bwMode="auto">
            <a:xfrm>
              <a:off x="4363" y="1859"/>
              <a:ext cx="1240" cy="3224"/>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tx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mbria"/>
                <a:cs typeface="Cambria"/>
              </a:endParaRPr>
            </a:p>
          </p:txBody>
        </p:sp>
        <p:sp>
          <p:nvSpPr>
            <p:cNvPr id="32" name="Freeform 5"/>
            <p:cNvSpPr>
              <a:spLocks noEditPoints="1"/>
            </p:cNvSpPr>
            <p:nvPr/>
          </p:nvSpPr>
          <p:spPr bwMode="auto">
            <a:xfrm>
              <a:off x="6578" y="1859"/>
              <a:ext cx="1240" cy="3224"/>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tx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mbria"/>
                <a:cs typeface="Cambria"/>
              </a:endParaRPr>
            </a:p>
          </p:txBody>
        </p:sp>
        <p:sp>
          <p:nvSpPr>
            <p:cNvPr id="33" name="Freeform 5"/>
            <p:cNvSpPr>
              <a:spLocks noEditPoints="1"/>
            </p:cNvSpPr>
            <p:nvPr/>
          </p:nvSpPr>
          <p:spPr bwMode="auto">
            <a:xfrm>
              <a:off x="8394" y="548"/>
              <a:ext cx="1240" cy="3224"/>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tx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mbria"/>
                <a:cs typeface="Cambria"/>
              </a:endParaRPr>
            </a:p>
          </p:txBody>
        </p:sp>
      </p:grpSp>
      <p:sp>
        <p:nvSpPr>
          <p:cNvPr id="36" name="TextBox 35"/>
          <p:cNvSpPr txBox="1"/>
          <p:nvPr/>
        </p:nvSpPr>
        <p:spPr>
          <a:xfrm>
            <a:off x="-129398" y="5516498"/>
            <a:ext cx="1950543" cy="261535"/>
          </a:xfrm>
          <a:prstGeom prst="rect">
            <a:avLst/>
          </a:prstGeom>
          <a:noFill/>
        </p:spPr>
        <p:txBody>
          <a:bodyPr wrap="square" lIns="91365" tIns="45683" rIns="91365" bIns="45683" rtlCol="0">
            <a:spAutoFit/>
          </a:bodyPr>
          <a:lstStyle/>
          <a:p>
            <a:pPr algn="r"/>
            <a:r>
              <a:rPr lang="en-US" sz="1100" dirty="0">
                <a:latin typeface="Cambria"/>
                <a:cs typeface="Cambria"/>
              </a:rPr>
              <a:t>Large </a:t>
            </a:r>
            <a:r>
              <a:rPr lang="en-US" sz="1100">
                <a:latin typeface="Cambria"/>
                <a:cs typeface="Cambria"/>
              </a:rPr>
              <a:t>batch manufacturing</a:t>
            </a:r>
            <a:endParaRPr lang="en-US" sz="1100" dirty="0">
              <a:latin typeface="Cambria"/>
              <a:cs typeface="Cambria"/>
            </a:endParaRPr>
          </a:p>
        </p:txBody>
      </p:sp>
      <p:sp>
        <p:nvSpPr>
          <p:cNvPr id="37" name="TextBox 36"/>
          <p:cNvSpPr txBox="1"/>
          <p:nvPr/>
        </p:nvSpPr>
        <p:spPr>
          <a:xfrm>
            <a:off x="28297" y="5226837"/>
            <a:ext cx="1828798" cy="261610"/>
          </a:xfrm>
          <a:prstGeom prst="rect">
            <a:avLst/>
          </a:prstGeom>
          <a:noFill/>
        </p:spPr>
        <p:txBody>
          <a:bodyPr wrap="square" lIns="91365" tIns="45683" rIns="91365" bIns="45683" rtlCol="0">
            <a:spAutoFit/>
          </a:bodyPr>
          <a:lstStyle/>
          <a:p>
            <a:pPr algn="r"/>
            <a:r>
              <a:rPr lang="en-US" sz="1100" dirty="0">
                <a:latin typeface="Cambria"/>
                <a:cs typeface="Cambria"/>
              </a:rPr>
              <a:t>Few national channels</a:t>
            </a:r>
          </a:p>
        </p:txBody>
      </p:sp>
      <p:sp>
        <p:nvSpPr>
          <p:cNvPr id="3" name="Footer Placeholder 2"/>
          <p:cNvSpPr>
            <a:spLocks noGrp="1"/>
          </p:cNvSpPr>
          <p:nvPr>
            <p:ph type="ftr" sz="quarter" idx="11"/>
          </p:nvPr>
        </p:nvSpPr>
        <p:spPr/>
        <p:txBody>
          <a:bodyPr/>
          <a:lstStyle/>
          <a:p>
            <a:r>
              <a:rPr lang="en-US"/>
              <a:t>© Palmatier</a:t>
            </a:r>
            <a:endParaRPr lang="en-US" dirty="0"/>
          </a:p>
        </p:txBody>
      </p:sp>
      <p:sp>
        <p:nvSpPr>
          <p:cNvPr id="38" name="Slide Number Placeholder 37"/>
          <p:cNvSpPr>
            <a:spLocks noGrp="1"/>
          </p:cNvSpPr>
          <p:nvPr>
            <p:ph type="sldNum" sz="quarter" idx="12"/>
          </p:nvPr>
        </p:nvSpPr>
        <p:spPr/>
        <p:txBody>
          <a:bodyPr/>
          <a:lstStyle/>
          <a:p>
            <a:fld id="{606C48AC-5425-9447-80A6-7CD23CC5D020}" type="slidenum">
              <a:rPr lang="en-US" smtClean="0"/>
              <a:pPr/>
              <a:t>12</a:t>
            </a:fld>
            <a:endParaRPr lang="en-US" dirty="0"/>
          </a:p>
        </p:txBody>
      </p:sp>
    </p:spTree>
    <p:extLst>
      <p:ext uri="{BB962C8B-B14F-4D97-AF65-F5344CB8AC3E}">
        <p14:creationId xmlns:p14="http://schemas.microsoft.com/office/powerpoint/2010/main" val="3262307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06984"/>
            <a:ext cx="7556313" cy="803691"/>
          </a:xfrm>
        </p:spPr>
        <p:txBody>
          <a:bodyPr/>
          <a:lstStyle/>
          <a:p>
            <a:r>
              <a:rPr lang="en-US" b="1" dirty="0"/>
              <a:t>Evolution of Approaches for Managing Customer Heterogeneity</a:t>
            </a:r>
          </a:p>
        </p:txBody>
      </p:sp>
      <p:sp>
        <p:nvSpPr>
          <p:cNvPr id="3" name="Content Placeholder 2"/>
          <p:cNvSpPr>
            <a:spLocks noGrp="1"/>
          </p:cNvSpPr>
          <p:nvPr>
            <p:ph idx="1"/>
          </p:nvPr>
        </p:nvSpPr>
        <p:spPr>
          <a:xfrm>
            <a:off x="498474" y="1348216"/>
            <a:ext cx="8354173" cy="5092529"/>
          </a:xfrm>
        </p:spPr>
        <p:txBody>
          <a:bodyPr>
            <a:normAutofit/>
          </a:bodyPr>
          <a:lstStyle/>
          <a:p>
            <a:r>
              <a:rPr lang="en-US" sz="1800" b="1" dirty="0">
                <a:solidFill>
                  <a:schemeClr val="tx2"/>
                </a:solidFill>
              </a:rPr>
              <a:t>Mass marketing era </a:t>
            </a:r>
            <a:r>
              <a:rPr lang="en-US" sz="1800" dirty="0"/>
              <a:t>used mass media to appeal to an entire market with a single message, is a marketing strategy in which a firm mostly ignores customer heterogeneity, with the assumption that reaching the largest audience possible will lead to the largest sales revenue </a:t>
            </a:r>
          </a:p>
          <a:p>
            <a:r>
              <a:rPr lang="en-US" sz="1800" b="1" dirty="0">
                <a:solidFill>
                  <a:srgbClr val="1F497D"/>
                </a:solidFill>
              </a:rPr>
              <a:t>Niche marketing era </a:t>
            </a:r>
            <a:r>
              <a:rPr lang="en-US" sz="1800" dirty="0"/>
              <a:t>focused</a:t>
            </a:r>
            <a:r>
              <a:rPr lang="en-US" sz="1800" i="1" dirty="0"/>
              <a:t> </a:t>
            </a:r>
            <a:r>
              <a:rPr lang="en-US" sz="1800" dirty="0"/>
              <a:t>marketing efforts on well-defined, narrow segments of consumers, and by specializing, this method seeks to give the firm a competitive advantage </a:t>
            </a:r>
          </a:p>
          <a:p>
            <a:r>
              <a:rPr lang="en-US" sz="1800" b="1" dirty="0">
                <a:solidFill>
                  <a:srgbClr val="1F497D"/>
                </a:solidFill>
              </a:rPr>
              <a:t>One-to-one marketing era </a:t>
            </a:r>
            <a:r>
              <a:rPr lang="en-US" sz="1800" dirty="0"/>
              <a:t>is marked by a shift towards one-to-one marketing, such that firms attempt to apply marketing strategies directly to specific consumers </a:t>
            </a:r>
          </a:p>
          <a:p>
            <a:r>
              <a:rPr lang="en-US" sz="1800" dirty="0"/>
              <a:t>Across all three eras, the underlying method for dealing with customer heterogeneity is the same: focus on smaller and smaller groups of customers, such that the needs of each group are more similar as they get subdivided into smaller units, until the focus reaches an individual customer </a:t>
            </a:r>
          </a:p>
        </p:txBody>
      </p:sp>
      <p:sp>
        <p:nvSpPr>
          <p:cNvPr id="4" name="Footer Placeholder 3"/>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13</a:t>
            </a:fld>
            <a:endParaRPr lang="en-US" dirty="0"/>
          </a:p>
        </p:txBody>
      </p:sp>
    </p:spTree>
    <p:extLst>
      <p:ext uri="{BB962C8B-B14F-4D97-AF65-F5344CB8AC3E}">
        <p14:creationId xmlns:p14="http://schemas.microsoft.com/office/powerpoint/2010/main" val="272934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61630"/>
            <a:ext cx="7556313" cy="803691"/>
          </a:xfrm>
        </p:spPr>
        <p:txBody>
          <a:bodyPr>
            <a:noAutofit/>
          </a:bodyPr>
          <a:lstStyle/>
          <a:p>
            <a:r>
              <a:rPr lang="en-US" b="1" dirty="0"/>
              <a:t>Segmenting, Targeting, and Positioning (STP) Approach</a:t>
            </a:r>
          </a:p>
        </p:txBody>
      </p:sp>
      <p:sp>
        <p:nvSpPr>
          <p:cNvPr id="3" name="Content Placeholder 2"/>
          <p:cNvSpPr>
            <a:spLocks noGrp="1"/>
          </p:cNvSpPr>
          <p:nvPr>
            <p:ph idx="1"/>
          </p:nvPr>
        </p:nvSpPr>
        <p:spPr>
          <a:xfrm>
            <a:off x="207121" y="1296266"/>
            <a:ext cx="8645526" cy="4948558"/>
          </a:xfrm>
        </p:spPr>
        <p:txBody>
          <a:bodyPr>
            <a:normAutofit/>
          </a:bodyPr>
          <a:lstStyle/>
          <a:p>
            <a:r>
              <a:rPr lang="en-US" dirty="0"/>
              <a:t>In order to better match heterogeneous customer needs, firms focus their efforts on small “homogenous” customer groups</a:t>
            </a:r>
          </a:p>
          <a:p>
            <a:r>
              <a:rPr lang="en-US" b="1" dirty="0">
                <a:solidFill>
                  <a:schemeClr val="tx2"/>
                </a:solidFill>
              </a:rPr>
              <a:t>S</a:t>
            </a:r>
            <a:r>
              <a:rPr lang="en-US" dirty="0">
                <a:solidFill>
                  <a:schemeClr val="tx2"/>
                </a:solidFill>
              </a:rPr>
              <a:t>egmenting</a:t>
            </a:r>
            <a:r>
              <a:rPr lang="en-US" dirty="0"/>
              <a:t>: Dividing market into groups of similar customers (slice the pie into pieces)</a:t>
            </a:r>
          </a:p>
          <a:p>
            <a:r>
              <a:rPr lang="en-US" b="1" dirty="0">
                <a:solidFill>
                  <a:srgbClr val="1F497D"/>
                </a:solidFill>
              </a:rPr>
              <a:t>T</a:t>
            </a:r>
            <a:r>
              <a:rPr lang="en-US" dirty="0">
                <a:solidFill>
                  <a:srgbClr val="1F497D"/>
                </a:solidFill>
              </a:rPr>
              <a:t>argeting</a:t>
            </a:r>
            <a:r>
              <a:rPr lang="en-US" dirty="0"/>
              <a:t>: Selecting best customer group to sell to (picking the slice to eat)</a:t>
            </a:r>
          </a:p>
          <a:p>
            <a:r>
              <a:rPr lang="en-US" b="1" dirty="0">
                <a:solidFill>
                  <a:srgbClr val="1F497D"/>
                </a:solidFill>
              </a:rPr>
              <a:t>P</a:t>
            </a:r>
            <a:r>
              <a:rPr lang="en-US" dirty="0">
                <a:solidFill>
                  <a:srgbClr val="1F497D"/>
                </a:solidFill>
              </a:rPr>
              <a:t>ositioning</a:t>
            </a:r>
            <a:r>
              <a:rPr lang="en-US" dirty="0"/>
              <a:t>: Improve your relative advantage in the minds of your targeted customers (also addresses Marketing Principle 3 by building SCA)</a:t>
            </a:r>
            <a:endParaRPr lang="en-US" b="1" dirty="0"/>
          </a:p>
        </p:txBody>
      </p:sp>
      <p:pic>
        <p:nvPicPr>
          <p:cNvPr id="4" name="Picture 3" descr="1e656bb2-3da0-4806-85c4-f8b6031cc59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235" y="4268555"/>
            <a:ext cx="5366042" cy="2520155"/>
          </a:xfrm>
          <a:prstGeom prst="rect">
            <a:avLst/>
          </a:prstGeom>
        </p:spPr>
      </p:pic>
      <p:sp>
        <p:nvSpPr>
          <p:cNvPr id="7" name="AutoShape 14"/>
          <p:cNvSpPr>
            <a:spLocks noChangeArrowheads="1"/>
          </p:cNvSpPr>
          <p:nvPr/>
        </p:nvSpPr>
        <p:spPr bwMode="auto">
          <a:xfrm>
            <a:off x="6437376" y="4627817"/>
            <a:ext cx="2662159" cy="1617007"/>
          </a:xfrm>
          <a:prstGeom prst="wedgeEllipseCallout">
            <a:avLst>
              <a:gd name="adj1" fmla="val -41396"/>
              <a:gd name="adj2" fmla="val -73445"/>
            </a:avLst>
          </a:prstGeom>
          <a:gradFill>
            <a:gsLst>
              <a:gs pos="0">
                <a:schemeClr val="tx2"/>
              </a:gs>
              <a:gs pos="100000">
                <a:schemeClr val="tx2">
                  <a:lumMod val="19000"/>
                  <a:lumOff val="81000"/>
                </a:schemeClr>
              </a:gs>
            </a:gsLst>
          </a:gradFill>
          <a:ln>
            <a:headEnd/>
            <a:tailEnd/>
          </a:ln>
        </p:spPr>
        <p:style>
          <a:lnRef idx="1">
            <a:schemeClr val="accent4"/>
          </a:lnRef>
          <a:fillRef idx="2">
            <a:schemeClr val="accent4"/>
          </a:fillRef>
          <a:effectRef idx="1">
            <a:schemeClr val="accent4"/>
          </a:effectRef>
          <a:fontRef idx="minor">
            <a:schemeClr val="dk1"/>
          </a:fontRef>
        </p:style>
        <p:txBody>
          <a:bodyPr wrap="square" lIns="36000" tIns="36000" rIns="36000" bIns="36000">
            <a:spAutoFit/>
          </a:bodyPr>
          <a:lstStyle/>
          <a:p>
            <a:pPr eaLnBrk="0" fontAlgn="auto" hangingPunct="0">
              <a:spcBef>
                <a:spcPts val="0"/>
              </a:spcBef>
              <a:spcAft>
                <a:spcPts val="0"/>
              </a:spcAft>
              <a:defRPr/>
            </a:pPr>
            <a:r>
              <a:rPr lang="en-US" sz="1400" b="1" dirty="0">
                <a:solidFill>
                  <a:prstClr val="black"/>
                </a:solidFill>
                <a:latin typeface="Arial"/>
                <a:cs typeface="Arial"/>
              </a:rPr>
              <a:t>See</a:t>
            </a:r>
            <a:r>
              <a:rPr lang="en-US" sz="1400" b="1" i="1" dirty="0">
                <a:solidFill>
                  <a:prstClr val="black"/>
                </a:solidFill>
                <a:latin typeface="Arial"/>
                <a:cs typeface="Arial"/>
              </a:rPr>
              <a:t> </a:t>
            </a:r>
            <a:r>
              <a:rPr lang="en-US" sz="1400" b="1" i="1" dirty="0">
                <a:solidFill>
                  <a:srgbClr val="000000"/>
                </a:solidFill>
                <a:latin typeface="Arial"/>
                <a:ea typeface="Lucida Grande"/>
                <a:cs typeface="Arial"/>
              </a:rPr>
              <a:t>Business Model Analysis for Entrepreneurs </a:t>
            </a:r>
            <a:r>
              <a:rPr lang="en-US" sz="1400" b="1" dirty="0">
                <a:solidFill>
                  <a:srgbClr val="000000"/>
                </a:solidFill>
                <a:latin typeface="Arial"/>
                <a:ea typeface="Lucida Grande"/>
                <a:cs typeface="Arial"/>
              </a:rPr>
              <a:t>for how to adapt this process for startups</a:t>
            </a:r>
            <a:endParaRPr lang="en-US" sz="1400" b="1" dirty="0">
              <a:solidFill>
                <a:prstClr val="black"/>
              </a:solidFill>
              <a:latin typeface="Arial"/>
              <a:cs typeface="Arial"/>
            </a:endParaRPr>
          </a:p>
        </p:txBody>
      </p:sp>
      <p:sp>
        <p:nvSpPr>
          <p:cNvPr id="8" name="Footer Placeholder 7"/>
          <p:cNvSpPr>
            <a:spLocks noGrp="1"/>
          </p:cNvSpPr>
          <p:nvPr>
            <p:ph type="ftr" sz="quarter" idx="11"/>
          </p:nvPr>
        </p:nvSpPr>
        <p:spPr/>
        <p:txBody>
          <a:bodyPr/>
          <a:lstStyle/>
          <a:p>
            <a:r>
              <a:rPr lang="en-US"/>
              <a:t>© Palmatier</a:t>
            </a:r>
            <a:endParaRPr lang="en-US" dirty="0"/>
          </a:p>
        </p:txBody>
      </p:sp>
      <p:sp>
        <p:nvSpPr>
          <p:cNvPr id="9" name="Slide Number Placeholder 8"/>
          <p:cNvSpPr>
            <a:spLocks noGrp="1"/>
          </p:cNvSpPr>
          <p:nvPr>
            <p:ph type="sldNum" sz="quarter" idx="12"/>
          </p:nvPr>
        </p:nvSpPr>
        <p:spPr/>
        <p:txBody>
          <a:bodyPr/>
          <a:lstStyle/>
          <a:p>
            <a:fld id="{606C48AC-5425-9447-80A6-7CD23CC5D020}" type="slidenum">
              <a:rPr lang="en-US" smtClean="0"/>
              <a:pPr/>
              <a:t>14</a:t>
            </a:fld>
            <a:endParaRPr lang="en-US" dirty="0"/>
          </a:p>
        </p:txBody>
      </p:sp>
    </p:spTree>
    <p:extLst>
      <p:ext uri="{BB962C8B-B14F-4D97-AF65-F5344CB8AC3E}">
        <p14:creationId xmlns:p14="http://schemas.microsoft.com/office/powerpoint/2010/main" val="156051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Segmenting</a:t>
            </a:r>
          </a:p>
        </p:txBody>
      </p:sp>
      <p:sp>
        <p:nvSpPr>
          <p:cNvPr id="3" name="Content Placeholder 2"/>
          <p:cNvSpPr>
            <a:spLocks noGrp="1"/>
          </p:cNvSpPr>
          <p:nvPr>
            <p:ph idx="1"/>
          </p:nvPr>
        </p:nvSpPr>
        <p:spPr/>
        <p:txBody>
          <a:bodyPr>
            <a:noAutofit/>
          </a:bodyPr>
          <a:lstStyle/>
          <a:p>
            <a:r>
              <a:rPr lang="en-US" dirty="0"/>
              <a:t>Consists of dividing the market into groups of customers where:</a:t>
            </a:r>
          </a:p>
          <a:p>
            <a:pPr lvl="1"/>
            <a:r>
              <a:rPr lang="en-US" sz="2000" dirty="0">
                <a:cs typeface="Arial"/>
              </a:rPr>
              <a:t>Customers within group have very similar needs</a:t>
            </a:r>
          </a:p>
          <a:p>
            <a:pPr lvl="1"/>
            <a:r>
              <a:rPr lang="en-US" sz="2000" dirty="0">
                <a:cs typeface="Arial"/>
              </a:rPr>
              <a:t>Customers across groups have different needs</a:t>
            </a:r>
          </a:p>
          <a:p>
            <a:r>
              <a:rPr lang="en-US" b="1" dirty="0">
                <a:solidFill>
                  <a:srgbClr val="1F497D"/>
                </a:solidFill>
              </a:rPr>
              <a:t>Needs</a:t>
            </a:r>
            <a:r>
              <a:rPr lang="en-US" dirty="0"/>
              <a:t>: Needs and benefits desired by customers for your offering</a:t>
            </a:r>
          </a:p>
          <a:p>
            <a:pPr lvl="1"/>
            <a:r>
              <a:rPr lang="en-US" sz="2000" dirty="0">
                <a:cs typeface="Arial"/>
              </a:rPr>
              <a:t>Segment on needs/benefits not descriptors</a:t>
            </a:r>
          </a:p>
          <a:p>
            <a:pPr lvl="1"/>
            <a:r>
              <a:rPr lang="en-US" sz="2000" dirty="0">
                <a:cs typeface="Arial"/>
              </a:rPr>
              <a:t>Uses one of the “Cs” as input: </a:t>
            </a:r>
            <a:r>
              <a:rPr lang="en-US" sz="2000" b="1" dirty="0">
                <a:cs typeface="Arial"/>
              </a:rPr>
              <a:t>customers</a:t>
            </a:r>
          </a:p>
          <a:p>
            <a:r>
              <a:rPr lang="en-US" b="1" dirty="0">
                <a:solidFill>
                  <a:srgbClr val="1F497D"/>
                </a:solidFill>
              </a:rPr>
              <a:t>Descriptors</a:t>
            </a:r>
            <a:r>
              <a:rPr lang="en-US" dirty="0"/>
              <a:t>: Observable customer characteristics that help you find and classify customers (e.g., gender, age, income, size, education, etc.)</a:t>
            </a:r>
          </a:p>
        </p:txBody>
      </p:sp>
      <p:pic>
        <p:nvPicPr>
          <p:cNvPr id="4" name="Picture 3" descr="Selection3_thum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690" y="4617010"/>
            <a:ext cx="4352925" cy="2171700"/>
          </a:xfrm>
          <a:prstGeom prst="rect">
            <a:avLst/>
          </a:prstGeom>
        </p:spPr>
      </p:pic>
      <p:sp>
        <p:nvSpPr>
          <p:cNvPr id="7" name="AutoShape 14"/>
          <p:cNvSpPr>
            <a:spLocks noChangeArrowheads="1"/>
          </p:cNvSpPr>
          <p:nvPr/>
        </p:nvSpPr>
        <p:spPr bwMode="auto">
          <a:xfrm>
            <a:off x="6009179" y="5197311"/>
            <a:ext cx="2662159" cy="1011098"/>
          </a:xfrm>
          <a:prstGeom prst="wedgeEllipseCallout">
            <a:avLst>
              <a:gd name="adj1" fmla="val -41396"/>
              <a:gd name="adj2" fmla="val -73445"/>
            </a:avLst>
          </a:prstGeom>
          <a:gradFill>
            <a:gsLst>
              <a:gs pos="0">
                <a:schemeClr val="tx2"/>
              </a:gs>
              <a:gs pos="100000">
                <a:schemeClr val="tx2">
                  <a:lumMod val="19000"/>
                  <a:lumOff val="81000"/>
                </a:schemeClr>
              </a:gs>
            </a:gsLst>
          </a:gradFill>
          <a:ln>
            <a:headEnd/>
            <a:tailEnd/>
          </a:ln>
        </p:spPr>
        <p:style>
          <a:lnRef idx="1">
            <a:schemeClr val="accent4"/>
          </a:lnRef>
          <a:fillRef idx="2">
            <a:schemeClr val="accent4"/>
          </a:fillRef>
          <a:effectRef idx="1">
            <a:schemeClr val="accent4"/>
          </a:effectRef>
          <a:fontRef idx="minor">
            <a:schemeClr val="dk1"/>
          </a:fontRef>
        </p:style>
        <p:txBody>
          <a:bodyPr wrap="square" lIns="36000" tIns="36000" rIns="36000" bIns="36000">
            <a:spAutoFit/>
          </a:bodyPr>
          <a:lstStyle/>
          <a:p>
            <a:pPr eaLnBrk="0" fontAlgn="auto" hangingPunct="0">
              <a:spcBef>
                <a:spcPts val="0"/>
              </a:spcBef>
              <a:spcAft>
                <a:spcPts val="0"/>
              </a:spcAft>
              <a:defRPr/>
            </a:pPr>
            <a:r>
              <a:rPr lang="en-US" sz="1400" b="1">
                <a:solidFill>
                  <a:prstClr val="black"/>
                </a:solidFill>
                <a:latin typeface="Calibri" pitchFamily="34" charset="0"/>
                <a:cs typeface="Calibri" pitchFamily="34" charset="0"/>
              </a:rPr>
              <a:t>See </a:t>
            </a:r>
            <a:r>
              <a:rPr lang="en-US" sz="1400" b="1" i="1">
                <a:solidFill>
                  <a:prstClr val="black"/>
                </a:solidFill>
                <a:latin typeface="Calibri" pitchFamily="34" charset="0"/>
                <a:cs typeface="Calibri" pitchFamily="34" charset="0"/>
              </a:rPr>
              <a:t>Customer Segmentation in B2B Markets</a:t>
            </a:r>
            <a:endParaRPr lang="en-US" sz="1400" b="1" i="1" dirty="0">
              <a:solidFill>
                <a:prstClr val="black"/>
              </a:solidFill>
              <a:latin typeface="Calibri" pitchFamily="34" charset="0"/>
              <a:cs typeface="Calibri" pitchFamily="34" charset="0"/>
            </a:endParaRPr>
          </a:p>
        </p:txBody>
      </p:sp>
      <p:sp>
        <p:nvSpPr>
          <p:cNvPr id="8" name="Footer Placeholder 7"/>
          <p:cNvSpPr>
            <a:spLocks noGrp="1"/>
          </p:cNvSpPr>
          <p:nvPr>
            <p:ph type="ftr" sz="quarter" idx="11"/>
          </p:nvPr>
        </p:nvSpPr>
        <p:spPr/>
        <p:txBody>
          <a:bodyPr/>
          <a:lstStyle/>
          <a:p>
            <a:r>
              <a:rPr lang="en-US"/>
              <a:t>© Palmatier</a:t>
            </a:r>
            <a:endParaRPr lang="en-US" dirty="0"/>
          </a:p>
        </p:txBody>
      </p:sp>
      <p:sp>
        <p:nvSpPr>
          <p:cNvPr id="9" name="Slide Number Placeholder 8"/>
          <p:cNvSpPr>
            <a:spLocks noGrp="1"/>
          </p:cNvSpPr>
          <p:nvPr>
            <p:ph type="sldNum" sz="quarter" idx="12"/>
          </p:nvPr>
        </p:nvSpPr>
        <p:spPr/>
        <p:txBody>
          <a:bodyPr/>
          <a:lstStyle/>
          <a:p>
            <a:fld id="{606C48AC-5425-9447-80A6-7CD23CC5D020}" type="slidenum">
              <a:rPr lang="en-US" smtClean="0"/>
              <a:pPr/>
              <a:t>15</a:t>
            </a:fld>
            <a:endParaRPr lang="en-US" dirty="0"/>
          </a:p>
        </p:txBody>
      </p:sp>
    </p:spTree>
    <p:extLst>
      <p:ext uri="{BB962C8B-B14F-4D97-AF65-F5344CB8AC3E}">
        <p14:creationId xmlns:p14="http://schemas.microsoft.com/office/powerpoint/2010/main" val="93159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73282"/>
            <a:ext cx="7556313" cy="803691"/>
          </a:xfrm>
        </p:spPr>
        <p:txBody>
          <a:bodyPr/>
          <a:lstStyle/>
          <a:p>
            <a:r>
              <a:rPr lang="en-US" b="1" dirty="0"/>
              <a:t>Segmentation Steps</a:t>
            </a:r>
          </a:p>
        </p:txBody>
      </p:sp>
      <p:sp>
        <p:nvSpPr>
          <p:cNvPr id="3" name="Content Placeholder 2"/>
          <p:cNvSpPr>
            <a:spLocks noGrp="1"/>
          </p:cNvSpPr>
          <p:nvPr>
            <p:ph idx="1"/>
          </p:nvPr>
        </p:nvSpPr>
        <p:spPr/>
        <p:txBody>
          <a:bodyPr>
            <a:normAutofit/>
          </a:bodyPr>
          <a:lstStyle/>
          <a:p>
            <a:pPr marL="456827" indent="-456827">
              <a:buFont typeface="+mj-lt"/>
              <a:buAutoNum type="arabicPeriod"/>
            </a:pPr>
            <a:r>
              <a:rPr lang="en-US" dirty="0">
                <a:latin typeface="+mj-lt"/>
              </a:rPr>
              <a:t>Identify and refine “pool” of potential customers needs and descriptors (qualitative research)</a:t>
            </a:r>
          </a:p>
          <a:p>
            <a:pPr marL="456827" indent="-456827">
              <a:buFont typeface="+mj-lt"/>
              <a:buAutoNum type="arabicPeriod"/>
            </a:pPr>
            <a:r>
              <a:rPr lang="en-US" dirty="0">
                <a:latin typeface="+mj-lt"/>
              </a:rPr>
              <a:t>Collect data from </a:t>
            </a:r>
            <a:r>
              <a:rPr lang="en-US" u="sng" dirty="0">
                <a:latin typeface="+mj-lt"/>
              </a:rPr>
              <a:t>random</a:t>
            </a:r>
            <a:r>
              <a:rPr lang="en-US" dirty="0">
                <a:latin typeface="+mj-lt"/>
              </a:rPr>
              <a:t> assortment of </a:t>
            </a:r>
            <a:r>
              <a:rPr lang="en-US" u="sng" dirty="0">
                <a:latin typeface="+mj-lt"/>
              </a:rPr>
              <a:t>potential</a:t>
            </a:r>
            <a:r>
              <a:rPr lang="en-US" dirty="0">
                <a:latin typeface="+mj-lt"/>
              </a:rPr>
              <a:t> customers on “importance” of </a:t>
            </a:r>
            <a:r>
              <a:rPr lang="en-US" u="sng" dirty="0">
                <a:latin typeface="+mj-lt"/>
              </a:rPr>
              <a:t>needs/benefits</a:t>
            </a:r>
            <a:r>
              <a:rPr lang="en-US" dirty="0">
                <a:latin typeface="+mj-lt"/>
              </a:rPr>
              <a:t> to purchase decision</a:t>
            </a:r>
          </a:p>
          <a:p>
            <a:pPr marL="456827" indent="-456827">
              <a:buFont typeface="+mj-lt"/>
              <a:buAutoNum type="arabicPeriod"/>
            </a:pPr>
            <a:r>
              <a:rPr lang="en-US" dirty="0">
                <a:latin typeface="+mj-lt"/>
              </a:rPr>
              <a:t>Use “needs/benefits” to segment the market into 3 to 7 homogeneous customer groups</a:t>
            </a:r>
          </a:p>
          <a:p>
            <a:pPr lvl="2"/>
            <a:r>
              <a:rPr lang="en-US" sz="2000" dirty="0">
                <a:latin typeface="+mj-lt"/>
                <a:cs typeface="Arial"/>
              </a:rPr>
              <a:t>Often need to group like questions together using factor analysis before clustering customers</a:t>
            </a:r>
          </a:p>
          <a:p>
            <a:pPr lvl="2"/>
            <a:r>
              <a:rPr lang="en-US" sz="2000" dirty="0">
                <a:latin typeface="+mj-lt"/>
                <a:cs typeface="Arial"/>
              </a:rPr>
              <a:t># segments based on results, ability to manage, and actionable</a:t>
            </a:r>
          </a:p>
          <a:p>
            <a:pPr marL="456827" indent="-456827">
              <a:buFont typeface="+mj-lt"/>
              <a:buAutoNum type="arabicPeriod"/>
            </a:pPr>
            <a:r>
              <a:rPr lang="en-US" dirty="0">
                <a:latin typeface="+mj-lt"/>
              </a:rPr>
              <a:t>Name segments (communication tool)</a:t>
            </a:r>
          </a:p>
        </p:txBody>
      </p:sp>
      <p:sp>
        <p:nvSpPr>
          <p:cNvPr id="4" name="Footer Placeholder 3"/>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16</a:t>
            </a:fld>
            <a:endParaRPr lang="en-US" dirty="0"/>
          </a:p>
        </p:txBody>
      </p:sp>
    </p:spTree>
    <p:extLst>
      <p:ext uri="{BB962C8B-B14F-4D97-AF65-F5344CB8AC3E}">
        <p14:creationId xmlns:p14="http://schemas.microsoft.com/office/powerpoint/2010/main" val="117437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73282"/>
            <a:ext cx="7556313" cy="803691"/>
          </a:xfrm>
        </p:spPr>
        <p:txBody>
          <a:bodyPr/>
          <a:lstStyle/>
          <a:p>
            <a:r>
              <a:rPr lang="en-US" b="1" dirty="0"/>
              <a:t>Factor Analysis</a:t>
            </a:r>
          </a:p>
        </p:txBody>
      </p:sp>
      <p:sp>
        <p:nvSpPr>
          <p:cNvPr id="3" name="Content Placeholder 2"/>
          <p:cNvSpPr>
            <a:spLocks noGrp="1"/>
          </p:cNvSpPr>
          <p:nvPr>
            <p:ph idx="1"/>
          </p:nvPr>
        </p:nvSpPr>
        <p:spPr/>
        <p:txBody>
          <a:bodyPr>
            <a:normAutofit/>
          </a:bodyPr>
          <a:lstStyle/>
          <a:p>
            <a:r>
              <a:rPr lang="en-US" dirty="0"/>
              <a:t>Factor analysis is a data reduction technique that can be used to identify a small number of latent “factors” that explain the major variation in a large number of observed variables</a:t>
            </a:r>
          </a:p>
          <a:p>
            <a:r>
              <a:rPr lang="en-US" dirty="0"/>
              <a:t>When to use it?</a:t>
            </a:r>
          </a:p>
          <a:p>
            <a:pPr lvl="1"/>
            <a:r>
              <a:rPr lang="en-US" sz="2000" dirty="0">
                <a:latin typeface="+mj-lt"/>
                <a:cs typeface="Arial"/>
              </a:rPr>
              <a:t>To condense a large “pool” of potential customer needs, wants, and preferences into a short set of similar characteristics </a:t>
            </a:r>
          </a:p>
          <a:p>
            <a:pPr lvl="1"/>
            <a:r>
              <a:rPr lang="en-US" sz="2000" dirty="0">
                <a:latin typeface="+mj-lt"/>
                <a:cs typeface="Arial"/>
              </a:rPr>
              <a:t>To reduce high correlation among predictors</a:t>
            </a:r>
          </a:p>
          <a:p>
            <a:r>
              <a:rPr lang="en-US" dirty="0"/>
              <a:t>Factor analysis groups similar questions (purchase attributes) together to avoid biasing the further analyses; the cluster analysis groups similar customers together into segments; and the </a:t>
            </a:r>
            <a:r>
              <a:rPr lang="en-US" b="1" dirty="0"/>
              <a:t>multiple discrimination analysis (MDA)</a:t>
            </a:r>
            <a:r>
              <a:rPr lang="en-US" dirty="0"/>
              <a:t> predicts true segment membership using demographic variables to facilitate targeting and positioning decisions </a:t>
            </a:r>
            <a:endParaRPr lang="en-US" dirty="0">
              <a:latin typeface="Arial"/>
              <a:cs typeface="Arial"/>
            </a:endParaRPr>
          </a:p>
        </p:txBody>
      </p:sp>
      <p:sp>
        <p:nvSpPr>
          <p:cNvPr id="4" name="Footer Placeholder 3"/>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17</a:t>
            </a:fld>
            <a:endParaRPr lang="en-US" dirty="0"/>
          </a:p>
        </p:txBody>
      </p:sp>
    </p:spTree>
    <p:extLst>
      <p:ext uri="{BB962C8B-B14F-4D97-AF65-F5344CB8AC3E}">
        <p14:creationId xmlns:p14="http://schemas.microsoft.com/office/powerpoint/2010/main" val="23684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28992" y="355148"/>
            <a:ext cx="265644" cy="338505"/>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b="1">
              <a:latin typeface="Cambria" panose="02040503050406030204" pitchFamily="18" charset="0"/>
              <a:cs typeface="Cambria"/>
            </a:endParaRPr>
          </a:p>
        </p:txBody>
      </p:sp>
      <p:sp>
        <p:nvSpPr>
          <p:cNvPr id="15" name="Rectangle 14"/>
          <p:cNvSpPr/>
          <p:nvPr/>
        </p:nvSpPr>
        <p:spPr>
          <a:xfrm>
            <a:off x="4" y="105255"/>
            <a:ext cx="9144000" cy="268259"/>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b="1" dirty="0">
              <a:latin typeface="Cambria" panose="02040503050406030204" pitchFamily="18" charset="0"/>
              <a:cs typeface="Cambria"/>
            </a:endParaRPr>
          </a:p>
        </p:txBody>
      </p:sp>
      <p:sp>
        <p:nvSpPr>
          <p:cNvPr id="4" name="Title 1"/>
          <p:cNvSpPr txBox="1">
            <a:spLocks/>
          </p:cNvSpPr>
          <p:nvPr/>
        </p:nvSpPr>
        <p:spPr>
          <a:xfrm>
            <a:off x="2440606" y="105255"/>
            <a:ext cx="6703394" cy="268259"/>
          </a:xfrm>
          <a:prstGeom prst="rect">
            <a:avLst/>
          </a:prstGeom>
          <a:solidFill>
            <a:schemeClr val="tx2">
              <a:lumMod val="20000"/>
              <a:lumOff val="80000"/>
            </a:schemeClr>
          </a:solidFill>
          <a:effectLst/>
        </p:spPr>
        <p:txBody>
          <a:bodyPr lIns="84498" tIns="42251" rIns="84498" bIns="42251">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300" b="1" dirty="0" smtClean="0">
                <a:latin typeface="Cambria" panose="02040503050406030204" pitchFamily="18" charset="0"/>
                <a:cs typeface="Cambria"/>
              </a:rPr>
              <a:t>Factor Analysis</a:t>
            </a:r>
            <a:endParaRPr lang="en-US" sz="1300" b="1" dirty="0">
              <a:latin typeface="Cambria" panose="02040503050406030204" pitchFamily="18" charset="0"/>
              <a:cs typeface="Cambria"/>
            </a:endParaRPr>
          </a:p>
        </p:txBody>
      </p:sp>
      <p:sp>
        <p:nvSpPr>
          <p:cNvPr id="8" name="Rectangle 7"/>
          <p:cNvSpPr/>
          <p:nvPr/>
        </p:nvSpPr>
        <p:spPr>
          <a:xfrm>
            <a:off x="271753" y="829463"/>
            <a:ext cx="3325885" cy="692132"/>
          </a:xfrm>
          <a:prstGeom prst="rect">
            <a:avLst/>
          </a:prstGeom>
        </p:spPr>
        <p:txBody>
          <a:bodyPr wrap="square" lIns="75840" tIns="37919" rIns="75840" bIns="37919">
            <a:spAutoFit/>
          </a:bodyPr>
          <a:lstStyle/>
          <a:p>
            <a:r>
              <a:rPr lang="en-US" sz="1000" dirty="0"/>
              <a:t>Factor analysis is a data reduction </a:t>
            </a:r>
            <a:r>
              <a:rPr lang="en-US" sz="1000" dirty="0" smtClean="0"/>
              <a:t>technique </a:t>
            </a:r>
            <a:r>
              <a:rPr lang="en-US" sz="1000" dirty="0"/>
              <a:t>that can be used to identify a small number of latent “factors” that explain the variation in a large number of observed variables. </a:t>
            </a:r>
          </a:p>
        </p:txBody>
      </p:sp>
      <p:sp>
        <p:nvSpPr>
          <p:cNvPr id="10" name="Rectangle 9"/>
          <p:cNvSpPr/>
          <p:nvPr/>
        </p:nvSpPr>
        <p:spPr>
          <a:xfrm>
            <a:off x="232434" y="105258"/>
            <a:ext cx="2108557" cy="27003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r>
              <a:rPr lang="en-US" b="1" dirty="0">
                <a:latin typeface="Cambria" panose="02040503050406030204" pitchFamily="18" charset="0"/>
                <a:cs typeface="Cambria"/>
              </a:rPr>
              <a:t>DAT </a:t>
            </a:r>
            <a:r>
              <a:rPr lang="en-US" b="1" dirty="0" smtClean="0">
                <a:latin typeface="Cambria" panose="02040503050406030204" pitchFamily="18" charset="0"/>
                <a:cs typeface="Cambria"/>
              </a:rPr>
              <a:t>2.1</a:t>
            </a:r>
            <a:endParaRPr lang="en-US" b="1" dirty="0">
              <a:latin typeface="Cambria" panose="02040503050406030204" pitchFamily="18" charset="0"/>
              <a:cs typeface="Cambria"/>
            </a:endParaRPr>
          </a:p>
        </p:txBody>
      </p:sp>
      <p:sp>
        <p:nvSpPr>
          <p:cNvPr id="19" name="Rounded Rectangle 18"/>
          <p:cNvSpPr/>
          <p:nvPr/>
        </p:nvSpPr>
        <p:spPr>
          <a:xfrm>
            <a:off x="271753" y="675683"/>
            <a:ext cx="3325888" cy="944709"/>
          </a:xfrm>
          <a:prstGeom prst="roundRect">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18" name="Rounded Rectangle 17"/>
          <p:cNvSpPr/>
          <p:nvPr/>
        </p:nvSpPr>
        <p:spPr>
          <a:xfrm>
            <a:off x="46810" y="587252"/>
            <a:ext cx="3550828" cy="232903"/>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5" name="TextBox 4"/>
          <p:cNvSpPr txBox="1"/>
          <p:nvPr/>
        </p:nvSpPr>
        <p:spPr>
          <a:xfrm>
            <a:off x="46811" y="596559"/>
            <a:ext cx="982415" cy="261245"/>
          </a:xfrm>
          <a:prstGeom prst="rect">
            <a:avLst/>
          </a:prstGeom>
          <a:noFill/>
        </p:spPr>
        <p:txBody>
          <a:bodyPr wrap="none" lIns="75840" tIns="37919" rIns="75840" bIns="37919" rtlCol="0">
            <a:spAutoFit/>
          </a:bodyPr>
          <a:lstStyle/>
          <a:p>
            <a:r>
              <a:rPr lang="en-US" sz="1200" b="1" dirty="0">
                <a:solidFill>
                  <a:schemeClr val="bg1"/>
                </a:solidFill>
                <a:latin typeface="Cambria"/>
                <a:cs typeface="Cambria"/>
              </a:rPr>
              <a:t>Description</a:t>
            </a:r>
          </a:p>
        </p:txBody>
      </p:sp>
      <p:sp>
        <p:nvSpPr>
          <p:cNvPr id="23" name="Rectangle 22"/>
          <p:cNvSpPr/>
          <p:nvPr/>
        </p:nvSpPr>
        <p:spPr>
          <a:xfrm>
            <a:off x="4030143" y="829460"/>
            <a:ext cx="4883772" cy="538243"/>
          </a:xfrm>
          <a:prstGeom prst="rect">
            <a:avLst/>
          </a:prstGeom>
        </p:spPr>
        <p:txBody>
          <a:bodyPr wrap="square" lIns="75840" tIns="37919" rIns="75840" bIns="37919">
            <a:spAutoFit/>
          </a:bodyPr>
          <a:lstStyle/>
          <a:p>
            <a:pPr marL="171450" indent="-171450">
              <a:buFont typeface="Arial"/>
              <a:buChar char="•"/>
            </a:pPr>
            <a:r>
              <a:rPr lang="en-US" sz="1000" dirty="0"/>
              <a:t>To condense a large pool of potential customer needs, wants, and preferences into a short set of similar characteristics. </a:t>
            </a:r>
          </a:p>
          <a:p>
            <a:pPr marL="171450" indent="-171450">
              <a:buFont typeface="Arial"/>
              <a:buChar char="•"/>
            </a:pPr>
            <a:r>
              <a:rPr lang="en-US" sz="1000" dirty="0" smtClean="0"/>
              <a:t>To </a:t>
            </a:r>
            <a:r>
              <a:rPr lang="en-US" sz="1000" dirty="0"/>
              <a:t>reduce high correlation among predictors. </a:t>
            </a:r>
          </a:p>
        </p:txBody>
      </p:sp>
      <p:sp>
        <p:nvSpPr>
          <p:cNvPr id="27" name="Rounded Rectangle 26"/>
          <p:cNvSpPr/>
          <p:nvPr/>
        </p:nvSpPr>
        <p:spPr>
          <a:xfrm>
            <a:off x="4030146" y="675682"/>
            <a:ext cx="4834575" cy="976716"/>
          </a:xfrm>
          <a:prstGeom prst="roundRect">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sz="1000" dirty="0">
              <a:latin typeface="Cambria" panose="02040503050406030204" pitchFamily="18" charset="0"/>
              <a:cs typeface="Cambria"/>
            </a:endParaRPr>
          </a:p>
        </p:txBody>
      </p:sp>
      <p:sp>
        <p:nvSpPr>
          <p:cNvPr id="29" name="Rounded Rectangle 28"/>
          <p:cNvSpPr/>
          <p:nvPr/>
        </p:nvSpPr>
        <p:spPr>
          <a:xfrm>
            <a:off x="3880370" y="596560"/>
            <a:ext cx="4984348" cy="209848"/>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35" name="TextBox 34"/>
          <p:cNvSpPr txBox="1"/>
          <p:nvPr/>
        </p:nvSpPr>
        <p:spPr>
          <a:xfrm>
            <a:off x="3880372" y="596558"/>
            <a:ext cx="1191907" cy="261245"/>
          </a:xfrm>
          <a:prstGeom prst="rect">
            <a:avLst/>
          </a:prstGeom>
          <a:noFill/>
        </p:spPr>
        <p:txBody>
          <a:bodyPr wrap="none" lIns="75840" tIns="37919" rIns="75840" bIns="37919" rtlCol="0">
            <a:spAutoFit/>
          </a:bodyPr>
          <a:lstStyle/>
          <a:p>
            <a:r>
              <a:rPr lang="en-US" sz="1200" b="1" dirty="0">
                <a:solidFill>
                  <a:schemeClr val="bg1"/>
                </a:solidFill>
                <a:latin typeface="Cambria" panose="02040503050406030204" pitchFamily="18" charset="0"/>
                <a:cs typeface="Cambria"/>
              </a:rPr>
              <a:t>When to Use It</a:t>
            </a:r>
          </a:p>
        </p:txBody>
      </p:sp>
      <p:grpSp>
        <p:nvGrpSpPr>
          <p:cNvPr id="6" name="Group 5"/>
          <p:cNvGrpSpPr/>
          <p:nvPr/>
        </p:nvGrpSpPr>
        <p:grpSpPr>
          <a:xfrm>
            <a:off x="118834" y="1726373"/>
            <a:ext cx="8667248" cy="1456861"/>
            <a:chOff x="126581" y="447581"/>
            <a:chExt cx="6052557" cy="7400655"/>
          </a:xfrm>
        </p:grpSpPr>
        <p:sp>
          <p:nvSpPr>
            <p:cNvPr id="201" name="Rounded Rectangle 200"/>
            <p:cNvSpPr/>
            <p:nvPr/>
          </p:nvSpPr>
          <p:spPr>
            <a:xfrm>
              <a:off x="126581" y="851812"/>
              <a:ext cx="6052557" cy="6996424"/>
            </a:xfrm>
            <a:prstGeom prst="roundRect">
              <a:avLst>
                <a:gd name="adj" fmla="val 6097"/>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202" name="Rounded Rectangle 201"/>
            <p:cNvSpPr/>
            <p:nvPr/>
          </p:nvSpPr>
          <p:spPr>
            <a:xfrm>
              <a:off x="236837" y="447581"/>
              <a:ext cx="3290139" cy="1313622"/>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r>
                <a:rPr lang="en-US" sz="1200" b="1" dirty="0">
                  <a:latin typeface="Cambria" panose="02040503050406030204" pitchFamily="18" charset="0"/>
                  <a:cs typeface="Cambria"/>
                </a:rPr>
                <a:t>How it Works</a:t>
              </a:r>
            </a:p>
          </p:txBody>
        </p:sp>
      </p:grpSp>
      <p:sp>
        <p:nvSpPr>
          <p:cNvPr id="9" name="TextBox 8"/>
          <p:cNvSpPr txBox="1"/>
          <p:nvPr/>
        </p:nvSpPr>
        <p:spPr>
          <a:xfrm>
            <a:off x="179638" y="2085498"/>
            <a:ext cx="8584637" cy="1097736"/>
          </a:xfrm>
          <a:prstGeom prst="rect">
            <a:avLst/>
          </a:prstGeom>
          <a:noFill/>
        </p:spPr>
        <p:txBody>
          <a:bodyPr wrap="square" rtlCol="0">
            <a:spAutoFit/>
          </a:bodyPr>
          <a:lstStyle/>
          <a:p>
            <a:r>
              <a:rPr lang="en-US" sz="1400" baseline="30000" dirty="0"/>
              <a:t>We begin with a large number of measured variables (e.g., 30) of customer survey measures. The factor analysis algorithm synthesizes the large number of measured variables into smaller sets (e.g., 3–4) of latent “factors” that capture the essence of the meaning in the larger number of measures. To choose the total number of factors to retain, we observe how many factors have an Eigenvalue greater than 1. The strength of the association between a measure variable and its factor is called the “factor loading.</a:t>
            </a:r>
            <a:r>
              <a:rPr lang="en-US" sz="1400" baseline="30000" dirty="0" smtClean="0"/>
              <a:t>” When </a:t>
            </a:r>
            <a:r>
              <a:rPr lang="en-US" sz="1400" baseline="30000" dirty="0"/>
              <a:t>a measured variable has a factor loading greater than 0.3, it is generally associated with a factor. We categorize the measured variable with a factor where it has the highest loading (e.g., if a measured variable has factor loadings of 0.01 and 0.8 with Factors 1 and 2, we would associate the measured variable with Factor 2). Finally, we interpret what each latent factor represents, by surmising the conceptual commonality under- lying the measured variables’ loading on the factor.</a:t>
            </a:r>
            <a:endParaRPr lang="en-US" sz="1400" dirty="0">
              <a:latin typeface="Cambria" panose="02040503050406030204" pitchFamily="18" charset="0"/>
            </a:endParaRPr>
          </a:p>
        </p:txBody>
      </p:sp>
      <p:grpSp>
        <p:nvGrpSpPr>
          <p:cNvPr id="203" name="Group 202"/>
          <p:cNvGrpSpPr/>
          <p:nvPr/>
        </p:nvGrpSpPr>
        <p:grpSpPr>
          <a:xfrm>
            <a:off x="160791" y="3257047"/>
            <a:ext cx="8703926" cy="3572945"/>
            <a:chOff x="126581" y="476877"/>
            <a:chExt cx="6052557" cy="5309082"/>
          </a:xfrm>
        </p:grpSpPr>
        <p:sp>
          <p:nvSpPr>
            <p:cNvPr id="204" name="Rounded Rectangle 203"/>
            <p:cNvSpPr/>
            <p:nvPr/>
          </p:nvSpPr>
          <p:spPr>
            <a:xfrm>
              <a:off x="126581" y="601858"/>
              <a:ext cx="6052557" cy="5184101"/>
            </a:xfrm>
            <a:prstGeom prst="roundRect">
              <a:avLst>
                <a:gd name="adj" fmla="val 6097"/>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205" name="Rounded Rectangle 204"/>
            <p:cNvSpPr/>
            <p:nvPr/>
          </p:nvSpPr>
          <p:spPr>
            <a:xfrm>
              <a:off x="236837" y="476877"/>
              <a:ext cx="3290139" cy="418096"/>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r>
                <a:rPr lang="en-US" sz="1200" b="1" dirty="0">
                  <a:latin typeface="Cambria" panose="02040503050406030204" pitchFamily="18" charset="0"/>
                  <a:cs typeface="Cambria"/>
                </a:rPr>
                <a:t>Example</a:t>
              </a:r>
            </a:p>
          </p:txBody>
        </p:sp>
      </p:grpSp>
      <p:sp>
        <p:nvSpPr>
          <p:cNvPr id="25" name="Rectangle 24"/>
          <p:cNvSpPr/>
          <p:nvPr/>
        </p:nvSpPr>
        <p:spPr>
          <a:xfrm>
            <a:off x="276720" y="3641985"/>
            <a:ext cx="8543303" cy="1015663"/>
          </a:xfrm>
          <a:prstGeom prst="rect">
            <a:avLst/>
          </a:prstGeom>
        </p:spPr>
        <p:txBody>
          <a:bodyPr wrap="square">
            <a:spAutoFit/>
          </a:bodyPr>
          <a:lstStyle/>
          <a:p>
            <a:r>
              <a:rPr lang="en-US" sz="1000" dirty="0"/>
              <a:t>The manager of an online website collected customer satisfaction data from a survey of 1,000 customers on eight aspects of the company’s focal product. The table shows the factor loadings of a few variables after conducting a factor analysis with three factors. Factor 1 is highly associated with product diversity, specialty, and price; thus, it can be interpreted as the “product” factor. Factor 2 is associated with cash back and discounts, and is thus labeled the “promotion” factor. For Factor 3, the “service” factor, delivery service and customer service have the highest factor loadings. The factors can be used as data input for segmentation analyses</a:t>
            </a:r>
            <a:r>
              <a:rPr lang="en-US" sz="1000" dirty="0" smtClean="0"/>
              <a:t>. The figure </a:t>
            </a:r>
            <a:r>
              <a:rPr lang="en-US" sz="1000" dirty="0"/>
              <a:t>shows the focal attributes associated with each factor. </a:t>
            </a:r>
          </a:p>
          <a:p>
            <a:endParaRPr lang="en-US" sz="1000" dirty="0">
              <a:latin typeface="Cambria" panose="02040503050406030204" pitchFamily="18" charset="0"/>
            </a:endParaRPr>
          </a:p>
        </p:txBody>
      </p:sp>
      <p:sp>
        <p:nvSpPr>
          <p:cNvPr id="36" name="Slide Number Placeholder 4"/>
          <p:cNvSpPr txBox="1">
            <a:spLocks/>
          </p:cNvSpPr>
          <p:nvPr/>
        </p:nvSpPr>
        <p:spPr>
          <a:xfrm>
            <a:off x="8398863" y="6457009"/>
            <a:ext cx="554038" cy="365125"/>
          </a:xfrm>
          <a:prstGeom prst="rect">
            <a:avLst/>
          </a:prstGeom>
        </p:spPr>
        <p:txBody>
          <a:bodyPr/>
          <a:lst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a:lstStyle>
          <a:p>
            <a:fld id="{606C48AC-5425-9447-80A6-7CD23CC5D020}" type="slidenum">
              <a:rPr lang="en-US" sz="1200" smtClean="0">
                <a:solidFill>
                  <a:schemeClr val="tx1">
                    <a:lumMod val="65000"/>
                    <a:lumOff val="35000"/>
                  </a:schemeClr>
                </a:solidFill>
              </a:rPr>
              <a:pPr/>
              <a:t>18</a:t>
            </a:fld>
            <a:endParaRPr lang="en-US" sz="1200" dirty="0">
              <a:solidFill>
                <a:schemeClr val="tx1">
                  <a:lumMod val="65000"/>
                  <a:lumOff val="35000"/>
                </a:schemeClr>
              </a:solidFill>
            </a:endParaRPr>
          </a:p>
        </p:txBody>
      </p:sp>
      <p:sp>
        <p:nvSpPr>
          <p:cNvPr id="37" name="Footer Placeholder 1"/>
          <p:cNvSpPr>
            <a:spLocks noGrp="1"/>
          </p:cNvSpPr>
          <p:nvPr>
            <p:ph type="ftr" sz="quarter" idx="11"/>
          </p:nvPr>
        </p:nvSpPr>
        <p:spPr>
          <a:xfrm>
            <a:off x="201706" y="6473721"/>
            <a:ext cx="6122894" cy="365125"/>
          </a:xfrm>
        </p:spPr>
        <p:txBody>
          <a:bodyPr/>
          <a:lstStyle/>
          <a:p>
            <a:pPr algn="l"/>
            <a:r>
              <a:rPr lang="en-US" dirty="0"/>
              <a:t>© </a:t>
            </a:r>
            <a:r>
              <a:rPr lang="en-US" dirty="0" err="1"/>
              <a:t>Palmatier</a:t>
            </a:r>
            <a:endParaRPr lang="en-US" dirty="0"/>
          </a:p>
        </p:txBody>
      </p:sp>
      <p:pic>
        <p:nvPicPr>
          <p:cNvPr id="2" name="Picture 1" descr="2.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45" y="4657648"/>
            <a:ext cx="8079518" cy="1689100"/>
          </a:xfrm>
          <a:prstGeom prst="rect">
            <a:avLst/>
          </a:prstGeom>
        </p:spPr>
      </p:pic>
    </p:spTree>
    <p:extLst>
      <p:ext uri="{BB962C8B-B14F-4D97-AF65-F5344CB8AC3E}">
        <p14:creationId xmlns:p14="http://schemas.microsoft.com/office/powerpoint/2010/main" val="40881102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28992" y="355148"/>
            <a:ext cx="265644" cy="338505"/>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b="1">
              <a:latin typeface="Cambria" panose="02040503050406030204" pitchFamily="18" charset="0"/>
              <a:cs typeface="Cambria"/>
            </a:endParaRPr>
          </a:p>
        </p:txBody>
      </p:sp>
      <p:sp>
        <p:nvSpPr>
          <p:cNvPr id="15" name="Rectangle 14"/>
          <p:cNvSpPr/>
          <p:nvPr/>
        </p:nvSpPr>
        <p:spPr>
          <a:xfrm>
            <a:off x="4" y="105255"/>
            <a:ext cx="9144000" cy="268259"/>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b="1" dirty="0">
              <a:latin typeface="Cambria" panose="02040503050406030204" pitchFamily="18" charset="0"/>
              <a:cs typeface="Cambria"/>
            </a:endParaRPr>
          </a:p>
        </p:txBody>
      </p:sp>
      <p:sp>
        <p:nvSpPr>
          <p:cNvPr id="4" name="Title 1"/>
          <p:cNvSpPr txBox="1">
            <a:spLocks/>
          </p:cNvSpPr>
          <p:nvPr/>
        </p:nvSpPr>
        <p:spPr>
          <a:xfrm>
            <a:off x="2440606" y="105255"/>
            <a:ext cx="6703394" cy="268259"/>
          </a:xfrm>
          <a:prstGeom prst="rect">
            <a:avLst/>
          </a:prstGeom>
          <a:solidFill>
            <a:schemeClr val="tx2">
              <a:lumMod val="20000"/>
              <a:lumOff val="80000"/>
            </a:schemeClr>
          </a:solidFill>
          <a:effectLst/>
        </p:spPr>
        <p:txBody>
          <a:bodyPr lIns="84498" tIns="42251" rIns="84498" bIns="42251">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300" b="1" dirty="0" smtClean="0">
                <a:latin typeface="Cambria" panose="02040503050406030204" pitchFamily="18" charset="0"/>
                <a:cs typeface="Cambria"/>
              </a:rPr>
              <a:t>Cluster Analysis</a:t>
            </a:r>
            <a:endParaRPr lang="en-US" sz="1300" b="1" dirty="0">
              <a:latin typeface="Cambria" panose="02040503050406030204" pitchFamily="18" charset="0"/>
              <a:cs typeface="Cambria"/>
            </a:endParaRPr>
          </a:p>
        </p:txBody>
      </p:sp>
      <p:sp>
        <p:nvSpPr>
          <p:cNvPr id="8" name="Rectangle 7"/>
          <p:cNvSpPr/>
          <p:nvPr/>
        </p:nvSpPr>
        <p:spPr>
          <a:xfrm>
            <a:off x="271753" y="829463"/>
            <a:ext cx="3325885" cy="692132"/>
          </a:xfrm>
          <a:prstGeom prst="rect">
            <a:avLst/>
          </a:prstGeom>
        </p:spPr>
        <p:txBody>
          <a:bodyPr wrap="square" lIns="75840" tIns="37919" rIns="75840" bIns="37919">
            <a:spAutoFit/>
          </a:bodyPr>
          <a:lstStyle/>
          <a:p>
            <a:r>
              <a:rPr lang="en-US" sz="1000" dirty="0"/>
              <a:t>Cluster analysis is a data-driven partitioning technique that can be used to identify and classify a large set of heterogeneous consumers or companies into a small number of homogeneous segments. </a:t>
            </a:r>
          </a:p>
        </p:txBody>
      </p:sp>
      <p:sp>
        <p:nvSpPr>
          <p:cNvPr id="10" name="Rectangle 9"/>
          <p:cNvSpPr/>
          <p:nvPr/>
        </p:nvSpPr>
        <p:spPr>
          <a:xfrm>
            <a:off x="232434" y="105258"/>
            <a:ext cx="2108557" cy="27003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r>
              <a:rPr lang="en-US" b="1" dirty="0">
                <a:latin typeface="Cambria" panose="02040503050406030204" pitchFamily="18" charset="0"/>
                <a:cs typeface="Cambria"/>
              </a:rPr>
              <a:t>DAT </a:t>
            </a:r>
            <a:r>
              <a:rPr lang="en-US" b="1" dirty="0" smtClean="0">
                <a:latin typeface="Cambria" panose="02040503050406030204" pitchFamily="18" charset="0"/>
                <a:cs typeface="Cambria"/>
              </a:rPr>
              <a:t>2.2</a:t>
            </a:r>
            <a:endParaRPr lang="en-US" b="1" dirty="0">
              <a:latin typeface="Cambria" panose="02040503050406030204" pitchFamily="18" charset="0"/>
              <a:cs typeface="Cambria"/>
            </a:endParaRPr>
          </a:p>
        </p:txBody>
      </p:sp>
      <p:sp>
        <p:nvSpPr>
          <p:cNvPr id="19" name="Rounded Rectangle 18"/>
          <p:cNvSpPr/>
          <p:nvPr/>
        </p:nvSpPr>
        <p:spPr>
          <a:xfrm>
            <a:off x="271753" y="675683"/>
            <a:ext cx="3325888" cy="944709"/>
          </a:xfrm>
          <a:prstGeom prst="roundRect">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18" name="Rounded Rectangle 17"/>
          <p:cNvSpPr/>
          <p:nvPr/>
        </p:nvSpPr>
        <p:spPr>
          <a:xfrm>
            <a:off x="46810" y="587252"/>
            <a:ext cx="3550828" cy="232903"/>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5" name="TextBox 4"/>
          <p:cNvSpPr txBox="1"/>
          <p:nvPr/>
        </p:nvSpPr>
        <p:spPr>
          <a:xfrm>
            <a:off x="46811" y="596559"/>
            <a:ext cx="982415" cy="261245"/>
          </a:xfrm>
          <a:prstGeom prst="rect">
            <a:avLst/>
          </a:prstGeom>
          <a:noFill/>
        </p:spPr>
        <p:txBody>
          <a:bodyPr wrap="none" lIns="75840" tIns="37919" rIns="75840" bIns="37919" rtlCol="0">
            <a:spAutoFit/>
          </a:bodyPr>
          <a:lstStyle/>
          <a:p>
            <a:r>
              <a:rPr lang="en-US" sz="1200" b="1" dirty="0">
                <a:solidFill>
                  <a:schemeClr val="bg1"/>
                </a:solidFill>
                <a:latin typeface="Cambria"/>
                <a:cs typeface="Cambria"/>
              </a:rPr>
              <a:t>Description</a:t>
            </a:r>
          </a:p>
        </p:txBody>
      </p:sp>
      <p:sp>
        <p:nvSpPr>
          <p:cNvPr id="23" name="Rectangle 22"/>
          <p:cNvSpPr/>
          <p:nvPr/>
        </p:nvSpPr>
        <p:spPr>
          <a:xfrm>
            <a:off x="4030143" y="829460"/>
            <a:ext cx="4883772" cy="692132"/>
          </a:xfrm>
          <a:prstGeom prst="rect">
            <a:avLst/>
          </a:prstGeom>
        </p:spPr>
        <p:txBody>
          <a:bodyPr wrap="square" lIns="75840" tIns="37919" rIns="75840" bIns="37919">
            <a:spAutoFit/>
          </a:bodyPr>
          <a:lstStyle/>
          <a:p>
            <a:pPr marL="171450" indent="-171450">
              <a:buFont typeface="Arial"/>
              <a:buChar char="•"/>
            </a:pPr>
            <a:r>
              <a:rPr lang="en-US" sz="1000" dirty="0" smtClean="0"/>
              <a:t>To </a:t>
            </a:r>
            <a:r>
              <a:rPr lang="en-US" sz="1000" dirty="0"/>
              <a:t>demystify customer heterogeneity by under- standing preference commonalities across subsets of customers. </a:t>
            </a:r>
          </a:p>
          <a:p>
            <a:pPr marL="171450" indent="-171450">
              <a:buFont typeface="Arial"/>
              <a:buChar char="•"/>
            </a:pPr>
            <a:r>
              <a:rPr lang="en-US" sz="1000" dirty="0" smtClean="0"/>
              <a:t>To </a:t>
            </a:r>
            <a:r>
              <a:rPr lang="en-US" sz="1000" dirty="0"/>
              <a:t>discover how consumers naturally differ and cater to the unique needs of chosen target customer segments. </a:t>
            </a:r>
          </a:p>
        </p:txBody>
      </p:sp>
      <p:sp>
        <p:nvSpPr>
          <p:cNvPr id="27" name="Rounded Rectangle 26"/>
          <p:cNvSpPr/>
          <p:nvPr/>
        </p:nvSpPr>
        <p:spPr>
          <a:xfrm>
            <a:off x="4030146" y="675682"/>
            <a:ext cx="4834575" cy="976716"/>
          </a:xfrm>
          <a:prstGeom prst="roundRect">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sz="1000" dirty="0">
              <a:latin typeface="Cambria" panose="02040503050406030204" pitchFamily="18" charset="0"/>
              <a:cs typeface="Cambria"/>
            </a:endParaRPr>
          </a:p>
        </p:txBody>
      </p:sp>
      <p:sp>
        <p:nvSpPr>
          <p:cNvPr id="29" name="Rounded Rectangle 28"/>
          <p:cNvSpPr/>
          <p:nvPr/>
        </p:nvSpPr>
        <p:spPr>
          <a:xfrm>
            <a:off x="3880370" y="596560"/>
            <a:ext cx="4984348" cy="209848"/>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35" name="TextBox 34"/>
          <p:cNvSpPr txBox="1"/>
          <p:nvPr/>
        </p:nvSpPr>
        <p:spPr>
          <a:xfrm>
            <a:off x="3880372" y="596558"/>
            <a:ext cx="1191907" cy="261245"/>
          </a:xfrm>
          <a:prstGeom prst="rect">
            <a:avLst/>
          </a:prstGeom>
          <a:noFill/>
        </p:spPr>
        <p:txBody>
          <a:bodyPr wrap="none" lIns="75840" tIns="37919" rIns="75840" bIns="37919" rtlCol="0">
            <a:spAutoFit/>
          </a:bodyPr>
          <a:lstStyle/>
          <a:p>
            <a:r>
              <a:rPr lang="en-US" sz="1200" b="1" dirty="0">
                <a:solidFill>
                  <a:schemeClr val="bg1"/>
                </a:solidFill>
                <a:latin typeface="Cambria" panose="02040503050406030204" pitchFamily="18" charset="0"/>
                <a:cs typeface="Cambria"/>
              </a:rPr>
              <a:t>When to Use It</a:t>
            </a:r>
          </a:p>
        </p:txBody>
      </p:sp>
      <p:grpSp>
        <p:nvGrpSpPr>
          <p:cNvPr id="6" name="Group 5"/>
          <p:cNvGrpSpPr/>
          <p:nvPr/>
        </p:nvGrpSpPr>
        <p:grpSpPr>
          <a:xfrm>
            <a:off x="118834" y="1763360"/>
            <a:ext cx="8667248" cy="4693649"/>
            <a:chOff x="126581" y="516968"/>
            <a:chExt cx="6052557" cy="7331268"/>
          </a:xfrm>
        </p:grpSpPr>
        <p:sp>
          <p:nvSpPr>
            <p:cNvPr id="201" name="Rounded Rectangle 200"/>
            <p:cNvSpPr/>
            <p:nvPr/>
          </p:nvSpPr>
          <p:spPr>
            <a:xfrm>
              <a:off x="126581" y="851812"/>
              <a:ext cx="6052557" cy="6996424"/>
            </a:xfrm>
            <a:prstGeom prst="roundRect">
              <a:avLst>
                <a:gd name="adj" fmla="val 6097"/>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202" name="Rounded Rectangle 201"/>
            <p:cNvSpPr/>
            <p:nvPr/>
          </p:nvSpPr>
          <p:spPr>
            <a:xfrm>
              <a:off x="236837" y="516968"/>
              <a:ext cx="3290139" cy="577632"/>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r>
                <a:rPr lang="en-US" sz="1200" b="1" dirty="0">
                  <a:latin typeface="Cambria" panose="02040503050406030204" pitchFamily="18" charset="0"/>
                  <a:cs typeface="Cambria"/>
                </a:rPr>
                <a:t>How it Works</a:t>
              </a:r>
            </a:p>
          </p:txBody>
        </p:sp>
      </p:grpSp>
      <p:sp>
        <p:nvSpPr>
          <p:cNvPr id="36" name="Slide Number Placeholder 4"/>
          <p:cNvSpPr txBox="1">
            <a:spLocks/>
          </p:cNvSpPr>
          <p:nvPr/>
        </p:nvSpPr>
        <p:spPr>
          <a:xfrm>
            <a:off x="8398863" y="6457009"/>
            <a:ext cx="554038" cy="365125"/>
          </a:xfrm>
          <a:prstGeom prst="rect">
            <a:avLst/>
          </a:prstGeom>
        </p:spPr>
        <p:txBody>
          <a:bodyPr/>
          <a:lst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a:lstStyle>
          <a:p>
            <a:fld id="{606C48AC-5425-9447-80A6-7CD23CC5D020}" type="slidenum">
              <a:rPr lang="en-US" sz="1200" smtClean="0">
                <a:solidFill>
                  <a:schemeClr val="tx1">
                    <a:lumMod val="65000"/>
                    <a:lumOff val="35000"/>
                  </a:schemeClr>
                </a:solidFill>
              </a:rPr>
              <a:pPr/>
              <a:t>19</a:t>
            </a:fld>
            <a:endParaRPr lang="en-US" sz="1200" dirty="0">
              <a:solidFill>
                <a:schemeClr val="tx1">
                  <a:lumMod val="65000"/>
                  <a:lumOff val="35000"/>
                </a:schemeClr>
              </a:solidFill>
            </a:endParaRPr>
          </a:p>
        </p:txBody>
      </p:sp>
      <p:sp>
        <p:nvSpPr>
          <p:cNvPr id="37" name="Footer Placeholder 1"/>
          <p:cNvSpPr>
            <a:spLocks noGrp="1"/>
          </p:cNvSpPr>
          <p:nvPr>
            <p:ph type="ftr" sz="quarter" idx="11"/>
          </p:nvPr>
        </p:nvSpPr>
        <p:spPr>
          <a:xfrm>
            <a:off x="201706" y="6473721"/>
            <a:ext cx="6122894" cy="365125"/>
          </a:xfrm>
        </p:spPr>
        <p:txBody>
          <a:bodyPr/>
          <a:lstStyle/>
          <a:p>
            <a:pPr algn="l"/>
            <a:r>
              <a:rPr lang="en-US" dirty="0"/>
              <a:t>© </a:t>
            </a:r>
            <a:r>
              <a:rPr lang="en-US" dirty="0" err="1"/>
              <a:t>Palmatier</a:t>
            </a:r>
            <a:endParaRPr lang="en-US" dirty="0"/>
          </a:p>
        </p:txBody>
      </p:sp>
      <p:sp>
        <p:nvSpPr>
          <p:cNvPr id="3" name="TextBox 2"/>
          <p:cNvSpPr txBox="1"/>
          <p:nvPr/>
        </p:nvSpPr>
        <p:spPr>
          <a:xfrm>
            <a:off x="276720" y="2330179"/>
            <a:ext cx="7849576" cy="4062651"/>
          </a:xfrm>
          <a:prstGeom prst="rect">
            <a:avLst/>
          </a:prstGeom>
          <a:noFill/>
        </p:spPr>
        <p:txBody>
          <a:bodyPr wrap="square" rtlCol="0">
            <a:spAutoFit/>
          </a:bodyPr>
          <a:lstStyle/>
          <a:p>
            <a:r>
              <a:rPr lang="en-US" sz="1000" dirty="0"/>
              <a:t>Cluster analysis usually consists of two steps: segmenting and describing. To perform these two steps, we need to collect two kinds of variables: bases and descriptors. Bases, such as desired product features or pricing requirements, provide the foundations for segmenting consumers according to their differences. Descriptors, such as demographic and geographic information, serve to pro le and eventually target the derived segment. </a:t>
            </a:r>
            <a:endParaRPr lang="en-US" sz="1000" dirty="0" smtClean="0"/>
          </a:p>
          <a:p>
            <a:endParaRPr lang="en-US" sz="1000" dirty="0"/>
          </a:p>
          <a:p>
            <a:pPr marL="228600" indent="-228600">
              <a:buFont typeface="+mj-lt"/>
              <a:buAutoNum type="arabicPeriod"/>
            </a:pPr>
            <a:r>
              <a:rPr lang="en-US" sz="1000" dirty="0" smtClean="0"/>
              <a:t>In </a:t>
            </a:r>
            <a:r>
              <a:rPr lang="en-US" sz="1000" dirty="0"/>
              <a:t>the </a:t>
            </a:r>
            <a:r>
              <a:rPr lang="en-US" sz="1000" i="1" dirty="0"/>
              <a:t>segmentation step</a:t>
            </a:r>
            <a:r>
              <a:rPr lang="en-US" sz="1000" dirty="0"/>
              <a:t>, we identify underlying subsamples of customers that are homogeneous in their bases (e.g., ratings on product preferences) and markedly different from other subsamples. For example, customers in one cluster might have very high preferences for quality and do not mind paying a high price, but customers in another cluster may be very value conscious and refuse to pay high prices. </a:t>
            </a:r>
          </a:p>
          <a:p>
            <a:endParaRPr lang="en-US" sz="1000" dirty="0"/>
          </a:p>
          <a:p>
            <a:pPr marL="228600" indent="-228600">
              <a:buFont typeface="+mj-lt"/>
              <a:buAutoNum type="arabicPeriod"/>
            </a:pPr>
            <a:r>
              <a:rPr lang="en-US" sz="1000" dirty="0" smtClean="0"/>
              <a:t>In </a:t>
            </a:r>
            <a:r>
              <a:rPr lang="en-US" sz="1000" dirty="0"/>
              <a:t>the </a:t>
            </a:r>
            <a:r>
              <a:rPr lang="en-US" sz="1000" i="1" dirty="0"/>
              <a:t>describing step</a:t>
            </a:r>
            <a:r>
              <a:rPr lang="en-US" sz="1000" dirty="0"/>
              <a:t>, we use descriptor variables to explain how the subsamples differ and thereby can derive </a:t>
            </a:r>
            <a:r>
              <a:rPr lang="en-US" sz="1000" dirty="0" smtClean="0"/>
              <a:t>efficient </a:t>
            </a:r>
            <a:r>
              <a:rPr lang="en-US" sz="1000" dirty="0"/>
              <a:t>targeting </a:t>
            </a:r>
            <a:r>
              <a:rPr lang="en-US" sz="1000" dirty="0" smtClean="0"/>
              <a:t>strategies</a:t>
            </a:r>
            <a:r>
              <a:rPr lang="en-US" sz="1000" dirty="0"/>
              <a:t>, tailored to each subsample. For example, customers in the quality cluster might be mostly men in their early forties, whereas those in the price cluster are mostly women in their early twenties. Using both bases and descriptor variables, we can discover how customers differ, which customers to target, and what marketing program to use. </a:t>
            </a:r>
            <a:endParaRPr lang="en-US" sz="1000" dirty="0" smtClean="0"/>
          </a:p>
          <a:p>
            <a:endParaRPr lang="en-US" sz="1000" dirty="0"/>
          </a:p>
          <a:p>
            <a:r>
              <a:rPr lang="en-US" sz="1000" dirty="0"/>
              <a:t>Marketing Engineering, SAS, and SPSS software packages are tools that can help conduct the segmenting step; and K-means and hierarchical clustering are approaches to enable cluster analyses. </a:t>
            </a:r>
          </a:p>
          <a:p>
            <a:endParaRPr lang="en-US" sz="1000" dirty="0" smtClean="0"/>
          </a:p>
          <a:p>
            <a:r>
              <a:rPr lang="en-US" sz="1000" dirty="0" smtClean="0"/>
              <a:t>After </a:t>
            </a:r>
            <a:r>
              <a:rPr lang="en-US" sz="1000" dirty="0"/>
              <a:t>the cluster analysis is done, a review of the segmentation results should determine whether the derived clusters make intuitive sense. Evaluations of the validity of the segmentation results and </a:t>
            </a:r>
            <a:r>
              <a:rPr lang="en-US" sz="1000" dirty="0" smtClean="0"/>
              <a:t>corresponding </a:t>
            </a:r>
            <a:r>
              <a:rPr lang="en-US" sz="1000" dirty="0"/>
              <a:t>targeting strategy should consider the following important criteria: </a:t>
            </a:r>
          </a:p>
          <a:p>
            <a:endParaRPr lang="en-US" sz="1000" i="1" dirty="0" smtClean="0"/>
          </a:p>
          <a:p>
            <a:pPr marL="171450" indent="-171450">
              <a:buFont typeface="Arial"/>
              <a:buChar char="•"/>
            </a:pPr>
            <a:r>
              <a:rPr lang="en-US" sz="1000" i="1" dirty="0" smtClean="0"/>
              <a:t>Identifiability</a:t>
            </a:r>
            <a:r>
              <a:rPr lang="en-US" sz="1000" dirty="0"/>
              <a:t>: Do the derived segments represent real segments of customers, and can they be pro led using descriptors? </a:t>
            </a:r>
          </a:p>
          <a:p>
            <a:pPr marL="171450" indent="-171450">
              <a:buFont typeface="Arial"/>
              <a:buChar char="•"/>
            </a:pPr>
            <a:r>
              <a:rPr lang="en-US" sz="1000" i="1" dirty="0"/>
              <a:t>Stability</a:t>
            </a:r>
            <a:r>
              <a:rPr lang="en-US" sz="1000" dirty="0"/>
              <a:t>: Are the derived segments likely to change rapidly over time? </a:t>
            </a:r>
          </a:p>
          <a:p>
            <a:pPr marL="171450" indent="-171450">
              <a:buFont typeface="Arial"/>
              <a:buChar char="•"/>
            </a:pPr>
            <a:r>
              <a:rPr lang="en-US" sz="1000" i="1" dirty="0"/>
              <a:t>Responsiveness</a:t>
            </a:r>
            <a:r>
              <a:rPr lang="en-US" sz="1000" dirty="0" smtClean="0"/>
              <a:t>: Will </a:t>
            </a:r>
            <a:r>
              <a:rPr lang="en-US" sz="1000" dirty="0"/>
              <a:t>each targeted segment respond to the planned marketing strategies? </a:t>
            </a:r>
          </a:p>
          <a:p>
            <a:pPr marL="171450" indent="-171450">
              <a:buFont typeface="Arial"/>
              <a:buChar char="•"/>
            </a:pPr>
            <a:r>
              <a:rPr lang="en-US" sz="1000" i="1" dirty="0"/>
              <a:t>Viability</a:t>
            </a:r>
            <a:r>
              <a:rPr lang="en-US" sz="1000" dirty="0"/>
              <a:t>: Can the company achieve its desired </a:t>
            </a:r>
            <a:r>
              <a:rPr lang="en-US" sz="1000" dirty="0" smtClean="0"/>
              <a:t>financial </a:t>
            </a:r>
            <a:r>
              <a:rPr lang="en-US" sz="1000" dirty="0"/>
              <a:t>objectives with the segmentation scheme? </a:t>
            </a:r>
          </a:p>
          <a:p>
            <a:endParaRPr lang="en-US" dirty="0"/>
          </a:p>
        </p:txBody>
      </p:sp>
    </p:spTree>
    <p:extLst>
      <p:ext uri="{BB962C8B-B14F-4D97-AF65-F5344CB8AC3E}">
        <p14:creationId xmlns:p14="http://schemas.microsoft.com/office/powerpoint/2010/main" val="3561946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8474" y="343046"/>
            <a:ext cx="7556313" cy="803691"/>
          </a:xfrm>
        </p:spPr>
        <p:txBody>
          <a:bodyPr/>
          <a:lstStyle/>
          <a:p>
            <a:r>
              <a:rPr lang="en-US" b="1" dirty="0"/>
              <a:t>Agenda</a:t>
            </a:r>
          </a:p>
        </p:txBody>
      </p:sp>
      <p:sp>
        <p:nvSpPr>
          <p:cNvPr id="3" name="Content Placeholder 2"/>
          <p:cNvSpPr>
            <a:spLocks noGrp="1"/>
          </p:cNvSpPr>
          <p:nvPr>
            <p:ph idx="1"/>
          </p:nvPr>
        </p:nvSpPr>
        <p:spPr/>
        <p:txBody>
          <a:bodyPr>
            <a:normAutofit/>
          </a:bodyPr>
          <a:lstStyle/>
          <a:p>
            <a:r>
              <a:rPr lang="en-US" sz="1800" b="1" dirty="0">
                <a:solidFill>
                  <a:schemeClr val="tx2"/>
                </a:solidFill>
              </a:rPr>
              <a:t>Introduction</a:t>
            </a:r>
          </a:p>
          <a:p>
            <a:r>
              <a:rPr lang="en-US" sz="1800" dirty="0"/>
              <a:t>Approaches for Managing Customer Heterogeneity</a:t>
            </a:r>
          </a:p>
          <a:p>
            <a:pPr lvl="1"/>
            <a:r>
              <a:rPr lang="en-US" sz="1600" dirty="0"/>
              <a:t>Evolution of Approaches for Managing Customer Heterogeneity</a:t>
            </a:r>
          </a:p>
          <a:p>
            <a:pPr lvl="1"/>
            <a:r>
              <a:rPr lang="en-US" sz="1600" dirty="0"/>
              <a:t>Segmenting, Targeting, and Positioning (STP) Approach</a:t>
            </a:r>
          </a:p>
          <a:p>
            <a:pPr lvl="1"/>
            <a:r>
              <a:rPr lang="en-US" sz="1600" dirty="0"/>
              <a:t>Customer-Centric Approach</a:t>
            </a:r>
          </a:p>
          <a:p>
            <a:r>
              <a:rPr lang="en-US" sz="1800" dirty="0"/>
              <a:t>Framework for Managing Customer Heterogeneity</a:t>
            </a:r>
          </a:p>
          <a:p>
            <a:pPr lvl="1"/>
            <a:r>
              <a:rPr lang="en-US" sz="1600" dirty="0"/>
              <a:t>Inputs to Managing Customer Heterogeneity Framework</a:t>
            </a:r>
          </a:p>
          <a:p>
            <a:pPr lvl="1"/>
            <a:r>
              <a:rPr lang="en-US" sz="1600" dirty="0"/>
              <a:t>Outputs of Managing Customer Heterogeneity Framework</a:t>
            </a:r>
          </a:p>
          <a:p>
            <a:pPr lvl="1"/>
            <a:r>
              <a:rPr lang="en-US" sz="1600" dirty="0"/>
              <a:t>Process for Managing Customer Heterogeneity </a:t>
            </a:r>
          </a:p>
          <a:p>
            <a:r>
              <a:rPr lang="en-US" sz="1800" dirty="0"/>
              <a:t>Takeaways</a:t>
            </a:r>
          </a:p>
          <a:p>
            <a:r>
              <a:rPr lang="en-US" sz="1800" dirty="0"/>
              <a:t>Examples/Case</a:t>
            </a:r>
          </a:p>
        </p:txBody>
      </p:sp>
      <p:sp>
        <p:nvSpPr>
          <p:cNvPr id="4" name="Footer Placeholder 3"/>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2</a:t>
            </a:fld>
            <a:endParaRPr lang="en-US" dirty="0"/>
          </a:p>
        </p:txBody>
      </p:sp>
    </p:spTree>
    <p:extLst>
      <p:ext uri="{BB962C8B-B14F-4D97-AF65-F5344CB8AC3E}">
        <p14:creationId xmlns:p14="http://schemas.microsoft.com/office/powerpoint/2010/main" val="1519928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28992" y="355148"/>
            <a:ext cx="265644" cy="338505"/>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b="1">
              <a:latin typeface="Cambria" panose="02040503050406030204" pitchFamily="18" charset="0"/>
              <a:cs typeface="Cambria"/>
            </a:endParaRPr>
          </a:p>
        </p:txBody>
      </p:sp>
      <p:sp>
        <p:nvSpPr>
          <p:cNvPr id="15" name="Rectangle 14"/>
          <p:cNvSpPr/>
          <p:nvPr/>
        </p:nvSpPr>
        <p:spPr>
          <a:xfrm>
            <a:off x="4" y="105255"/>
            <a:ext cx="9144000" cy="268259"/>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b="1" dirty="0">
              <a:latin typeface="Cambria" panose="02040503050406030204" pitchFamily="18" charset="0"/>
              <a:cs typeface="Cambria"/>
            </a:endParaRPr>
          </a:p>
        </p:txBody>
      </p:sp>
      <p:sp>
        <p:nvSpPr>
          <p:cNvPr id="4" name="Title 1"/>
          <p:cNvSpPr txBox="1">
            <a:spLocks/>
          </p:cNvSpPr>
          <p:nvPr/>
        </p:nvSpPr>
        <p:spPr>
          <a:xfrm>
            <a:off x="2440606" y="105255"/>
            <a:ext cx="6703394" cy="268259"/>
          </a:xfrm>
          <a:prstGeom prst="rect">
            <a:avLst/>
          </a:prstGeom>
          <a:solidFill>
            <a:schemeClr val="tx2">
              <a:lumMod val="20000"/>
              <a:lumOff val="80000"/>
            </a:schemeClr>
          </a:solidFill>
          <a:effectLst/>
        </p:spPr>
        <p:txBody>
          <a:bodyPr lIns="84498" tIns="42251" rIns="84498" bIns="42251">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300" b="1" dirty="0" smtClean="0">
                <a:latin typeface="Cambria" panose="02040503050406030204" pitchFamily="18" charset="0"/>
                <a:cs typeface="Cambria"/>
              </a:rPr>
              <a:t>Cluster Analysis (cont.)</a:t>
            </a:r>
            <a:endParaRPr lang="en-US" sz="1300" b="1" dirty="0">
              <a:latin typeface="Cambria" panose="02040503050406030204" pitchFamily="18" charset="0"/>
              <a:cs typeface="Cambria"/>
            </a:endParaRPr>
          </a:p>
        </p:txBody>
      </p:sp>
      <p:sp>
        <p:nvSpPr>
          <p:cNvPr id="10" name="Rectangle 9"/>
          <p:cNvSpPr/>
          <p:nvPr/>
        </p:nvSpPr>
        <p:spPr>
          <a:xfrm>
            <a:off x="232434" y="105258"/>
            <a:ext cx="2108557" cy="27003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r>
              <a:rPr lang="en-US" b="1" dirty="0">
                <a:latin typeface="Cambria" panose="02040503050406030204" pitchFamily="18" charset="0"/>
                <a:cs typeface="Cambria"/>
              </a:rPr>
              <a:t>DAT </a:t>
            </a:r>
            <a:r>
              <a:rPr lang="en-US" b="1" dirty="0" smtClean="0">
                <a:latin typeface="Cambria" panose="02040503050406030204" pitchFamily="18" charset="0"/>
                <a:cs typeface="Cambria"/>
              </a:rPr>
              <a:t>2.2</a:t>
            </a:r>
            <a:endParaRPr lang="en-US" b="1" dirty="0">
              <a:latin typeface="Cambria" panose="02040503050406030204" pitchFamily="18" charset="0"/>
              <a:cs typeface="Cambria"/>
            </a:endParaRPr>
          </a:p>
        </p:txBody>
      </p:sp>
      <p:sp>
        <p:nvSpPr>
          <p:cNvPr id="5" name="TextBox 4"/>
          <p:cNvSpPr txBox="1"/>
          <p:nvPr/>
        </p:nvSpPr>
        <p:spPr>
          <a:xfrm>
            <a:off x="46811" y="596559"/>
            <a:ext cx="982415" cy="261245"/>
          </a:xfrm>
          <a:prstGeom prst="rect">
            <a:avLst/>
          </a:prstGeom>
          <a:noFill/>
        </p:spPr>
        <p:txBody>
          <a:bodyPr wrap="none" lIns="75840" tIns="37919" rIns="75840" bIns="37919" rtlCol="0">
            <a:spAutoFit/>
          </a:bodyPr>
          <a:lstStyle/>
          <a:p>
            <a:r>
              <a:rPr lang="en-US" sz="1200" b="1" dirty="0">
                <a:solidFill>
                  <a:schemeClr val="bg1"/>
                </a:solidFill>
                <a:latin typeface="Cambria"/>
                <a:cs typeface="Cambria"/>
              </a:rPr>
              <a:t>Description</a:t>
            </a:r>
          </a:p>
        </p:txBody>
      </p:sp>
      <p:grpSp>
        <p:nvGrpSpPr>
          <p:cNvPr id="203" name="Group 202"/>
          <p:cNvGrpSpPr/>
          <p:nvPr/>
        </p:nvGrpSpPr>
        <p:grpSpPr>
          <a:xfrm>
            <a:off x="160791" y="671189"/>
            <a:ext cx="8703926" cy="5785820"/>
            <a:chOff x="126581" y="476877"/>
            <a:chExt cx="6052557" cy="5309082"/>
          </a:xfrm>
        </p:grpSpPr>
        <p:sp>
          <p:nvSpPr>
            <p:cNvPr id="204" name="Rounded Rectangle 203"/>
            <p:cNvSpPr/>
            <p:nvPr/>
          </p:nvSpPr>
          <p:spPr>
            <a:xfrm>
              <a:off x="126581" y="601858"/>
              <a:ext cx="6052557" cy="5184101"/>
            </a:xfrm>
            <a:prstGeom prst="roundRect">
              <a:avLst>
                <a:gd name="adj" fmla="val 6097"/>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205" name="Rounded Rectangle 204"/>
            <p:cNvSpPr/>
            <p:nvPr/>
          </p:nvSpPr>
          <p:spPr>
            <a:xfrm>
              <a:off x="236837" y="476877"/>
              <a:ext cx="3290139" cy="266538"/>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r>
                <a:rPr lang="en-US" sz="1200" b="1" dirty="0" smtClean="0">
                  <a:latin typeface="Cambria" panose="02040503050406030204" pitchFamily="18" charset="0"/>
                  <a:cs typeface="Cambria"/>
                </a:rPr>
                <a:t>Example 1</a:t>
              </a:r>
              <a:endParaRPr lang="en-US" sz="1200" b="1" dirty="0">
                <a:latin typeface="Cambria" panose="02040503050406030204" pitchFamily="18" charset="0"/>
                <a:cs typeface="Cambria"/>
              </a:endParaRPr>
            </a:p>
          </p:txBody>
        </p:sp>
      </p:grpSp>
      <p:sp>
        <p:nvSpPr>
          <p:cNvPr id="36" name="Slide Number Placeholder 4"/>
          <p:cNvSpPr txBox="1">
            <a:spLocks/>
          </p:cNvSpPr>
          <p:nvPr/>
        </p:nvSpPr>
        <p:spPr>
          <a:xfrm>
            <a:off x="8398863" y="6457009"/>
            <a:ext cx="554038" cy="365125"/>
          </a:xfrm>
          <a:prstGeom prst="rect">
            <a:avLst/>
          </a:prstGeom>
        </p:spPr>
        <p:txBody>
          <a:bodyPr/>
          <a:lst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a:lstStyle>
          <a:p>
            <a:fld id="{606C48AC-5425-9447-80A6-7CD23CC5D020}" type="slidenum">
              <a:rPr lang="en-US" sz="1200" smtClean="0">
                <a:solidFill>
                  <a:schemeClr val="tx1">
                    <a:lumMod val="65000"/>
                    <a:lumOff val="35000"/>
                  </a:schemeClr>
                </a:solidFill>
              </a:rPr>
              <a:pPr/>
              <a:t>20</a:t>
            </a:fld>
            <a:endParaRPr lang="en-US" sz="1200" dirty="0">
              <a:solidFill>
                <a:schemeClr val="tx1">
                  <a:lumMod val="65000"/>
                  <a:lumOff val="35000"/>
                </a:schemeClr>
              </a:solidFill>
            </a:endParaRPr>
          </a:p>
        </p:txBody>
      </p:sp>
      <p:sp>
        <p:nvSpPr>
          <p:cNvPr id="37" name="Footer Placeholder 1"/>
          <p:cNvSpPr>
            <a:spLocks noGrp="1"/>
          </p:cNvSpPr>
          <p:nvPr>
            <p:ph type="ftr" sz="quarter" idx="11"/>
          </p:nvPr>
        </p:nvSpPr>
        <p:spPr>
          <a:xfrm>
            <a:off x="201706" y="6473721"/>
            <a:ext cx="6122894" cy="365125"/>
          </a:xfrm>
        </p:spPr>
        <p:txBody>
          <a:bodyPr/>
          <a:lstStyle/>
          <a:p>
            <a:pPr algn="l"/>
            <a:r>
              <a:rPr lang="en-US" dirty="0"/>
              <a:t>© </a:t>
            </a:r>
            <a:r>
              <a:rPr lang="en-US" dirty="0" err="1"/>
              <a:t>Palmatier</a:t>
            </a:r>
            <a:endParaRPr lang="en-US" dirty="0"/>
          </a:p>
        </p:txBody>
      </p:sp>
      <p:sp>
        <p:nvSpPr>
          <p:cNvPr id="3" name="TextBox 2"/>
          <p:cNvSpPr txBox="1"/>
          <p:nvPr/>
        </p:nvSpPr>
        <p:spPr>
          <a:xfrm>
            <a:off x="319345" y="1129696"/>
            <a:ext cx="8262113" cy="1292662"/>
          </a:xfrm>
          <a:prstGeom prst="rect">
            <a:avLst/>
          </a:prstGeom>
          <a:noFill/>
        </p:spPr>
        <p:txBody>
          <a:bodyPr wrap="square" rtlCol="0">
            <a:spAutoFit/>
          </a:bodyPr>
          <a:lstStyle/>
          <a:p>
            <a:r>
              <a:rPr lang="en-US" sz="1000" dirty="0"/>
              <a:t>Imagine there are </a:t>
            </a:r>
            <a:r>
              <a:rPr lang="en-US" sz="1000" dirty="0" smtClean="0"/>
              <a:t>five </a:t>
            </a:r>
            <a:r>
              <a:rPr lang="en-US" sz="1000" dirty="0"/>
              <a:t>customers, rated on their intention to purchase (1–15 scale). A hierarchical clustering procedure, based on Ward’s minimum variance criteria to minimize the sum of the square of errors, starts by assuming each customer is its own cluster. However, combining customers 3 and 4 seems intuitive since they have similar purchase intentions and it results in limited loss of information (0.5 on the dendogram). Similarly, combining customers 1 and 2 results in limited loss of information (4.5). Thus, </a:t>
            </a:r>
            <a:r>
              <a:rPr lang="en-US" sz="1000" dirty="0" smtClean="0"/>
              <a:t>five </a:t>
            </a:r>
            <a:r>
              <a:rPr lang="en-US" sz="1000" dirty="0"/>
              <a:t>customers could be combined into three segments (1,2), (3,4), and (5). If we then try to combine (3,4) and (5) as one customer, the loss of information (25.8) is prohibitive</a:t>
            </a:r>
            <a:r>
              <a:rPr lang="en-US" sz="1000" dirty="0" smtClean="0"/>
              <a:t>. Thus</a:t>
            </a:r>
            <a:r>
              <a:rPr lang="en-US" sz="1000" dirty="0"/>
              <a:t>, we stop at three segments (1,2), (3,4), and (5) </a:t>
            </a:r>
          </a:p>
          <a:p>
            <a:endParaRPr lang="en-US" dirty="0"/>
          </a:p>
        </p:txBody>
      </p:sp>
      <p:pic>
        <p:nvPicPr>
          <p:cNvPr id="7" name="Picture 6" descr="2.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58" y="2613746"/>
            <a:ext cx="7949495" cy="2971287"/>
          </a:xfrm>
          <a:prstGeom prst="rect">
            <a:avLst/>
          </a:prstGeom>
        </p:spPr>
      </p:pic>
    </p:spTree>
    <p:extLst>
      <p:ext uri="{BB962C8B-B14F-4D97-AF65-F5344CB8AC3E}">
        <p14:creationId xmlns:p14="http://schemas.microsoft.com/office/powerpoint/2010/main" val="42331288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28992" y="355148"/>
            <a:ext cx="265644" cy="338505"/>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b="1">
              <a:latin typeface="Cambria" panose="02040503050406030204" pitchFamily="18" charset="0"/>
              <a:cs typeface="Cambria"/>
            </a:endParaRPr>
          </a:p>
        </p:txBody>
      </p:sp>
      <p:sp>
        <p:nvSpPr>
          <p:cNvPr id="15" name="Rectangle 14"/>
          <p:cNvSpPr/>
          <p:nvPr/>
        </p:nvSpPr>
        <p:spPr>
          <a:xfrm>
            <a:off x="4" y="105255"/>
            <a:ext cx="9144000" cy="268259"/>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b="1" dirty="0">
              <a:latin typeface="Cambria" panose="02040503050406030204" pitchFamily="18" charset="0"/>
              <a:cs typeface="Cambria"/>
            </a:endParaRPr>
          </a:p>
        </p:txBody>
      </p:sp>
      <p:sp>
        <p:nvSpPr>
          <p:cNvPr id="4" name="Title 1"/>
          <p:cNvSpPr txBox="1">
            <a:spLocks/>
          </p:cNvSpPr>
          <p:nvPr/>
        </p:nvSpPr>
        <p:spPr>
          <a:xfrm>
            <a:off x="2440606" y="105255"/>
            <a:ext cx="6703394" cy="268259"/>
          </a:xfrm>
          <a:prstGeom prst="rect">
            <a:avLst/>
          </a:prstGeom>
          <a:solidFill>
            <a:schemeClr val="tx2">
              <a:lumMod val="20000"/>
              <a:lumOff val="80000"/>
            </a:schemeClr>
          </a:solidFill>
          <a:effectLst/>
        </p:spPr>
        <p:txBody>
          <a:bodyPr lIns="84498" tIns="42251" rIns="84498" bIns="42251">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300" b="1" dirty="0" smtClean="0">
                <a:latin typeface="Cambria" panose="02040503050406030204" pitchFamily="18" charset="0"/>
                <a:cs typeface="Cambria"/>
              </a:rPr>
              <a:t>Cluster Analysis (cont.)</a:t>
            </a:r>
            <a:endParaRPr lang="en-US" sz="1300" b="1" dirty="0">
              <a:latin typeface="Cambria" panose="02040503050406030204" pitchFamily="18" charset="0"/>
              <a:cs typeface="Cambria"/>
            </a:endParaRPr>
          </a:p>
        </p:txBody>
      </p:sp>
      <p:sp>
        <p:nvSpPr>
          <p:cNvPr id="10" name="Rectangle 9"/>
          <p:cNvSpPr/>
          <p:nvPr/>
        </p:nvSpPr>
        <p:spPr>
          <a:xfrm>
            <a:off x="232434" y="105258"/>
            <a:ext cx="2108557" cy="27003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r>
              <a:rPr lang="en-US" b="1" dirty="0">
                <a:latin typeface="Cambria" panose="02040503050406030204" pitchFamily="18" charset="0"/>
                <a:cs typeface="Cambria"/>
              </a:rPr>
              <a:t>DAT </a:t>
            </a:r>
            <a:r>
              <a:rPr lang="en-US" b="1" dirty="0" smtClean="0">
                <a:latin typeface="Cambria" panose="02040503050406030204" pitchFamily="18" charset="0"/>
                <a:cs typeface="Cambria"/>
              </a:rPr>
              <a:t>2.2</a:t>
            </a:r>
            <a:endParaRPr lang="en-US" b="1" dirty="0">
              <a:latin typeface="Cambria" panose="02040503050406030204" pitchFamily="18" charset="0"/>
              <a:cs typeface="Cambria"/>
            </a:endParaRPr>
          </a:p>
        </p:txBody>
      </p:sp>
      <p:sp>
        <p:nvSpPr>
          <p:cNvPr id="5" name="TextBox 4"/>
          <p:cNvSpPr txBox="1"/>
          <p:nvPr/>
        </p:nvSpPr>
        <p:spPr>
          <a:xfrm>
            <a:off x="46811" y="596559"/>
            <a:ext cx="982415" cy="261245"/>
          </a:xfrm>
          <a:prstGeom prst="rect">
            <a:avLst/>
          </a:prstGeom>
          <a:noFill/>
        </p:spPr>
        <p:txBody>
          <a:bodyPr wrap="none" lIns="75840" tIns="37919" rIns="75840" bIns="37919" rtlCol="0">
            <a:spAutoFit/>
          </a:bodyPr>
          <a:lstStyle/>
          <a:p>
            <a:r>
              <a:rPr lang="en-US" sz="1200" b="1" dirty="0">
                <a:solidFill>
                  <a:schemeClr val="bg1"/>
                </a:solidFill>
                <a:latin typeface="Cambria"/>
                <a:cs typeface="Cambria"/>
              </a:rPr>
              <a:t>Description</a:t>
            </a:r>
          </a:p>
        </p:txBody>
      </p:sp>
      <p:grpSp>
        <p:nvGrpSpPr>
          <p:cNvPr id="203" name="Group 202"/>
          <p:cNvGrpSpPr/>
          <p:nvPr/>
        </p:nvGrpSpPr>
        <p:grpSpPr>
          <a:xfrm>
            <a:off x="160791" y="671189"/>
            <a:ext cx="8703926" cy="5785820"/>
            <a:chOff x="126581" y="476877"/>
            <a:chExt cx="6052557" cy="5309082"/>
          </a:xfrm>
        </p:grpSpPr>
        <p:sp>
          <p:nvSpPr>
            <p:cNvPr id="204" name="Rounded Rectangle 203"/>
            <p:cNvSpPr/>
            <p:nvPr/>
          </p:nvSpPr>
          <p:spPr>
            <a:xfrm>
              <a:off x="126581" y="601858"/>
              <a:ext cx="6052557" cy="5184101"/>
            </a:xfrm>
            <a:prstGeom prst="roundRect">
              <a:avLst>
                <a:gd name="adj" fmla="val 6097"/>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205" name="Rounded Rectangle 204"/>
            <p:cNvSpPr/>
            <p:nvPr/>
          </p:nvSpPr>
          <p:spPr>
            <a:xfrm>
              <a:off x="236837" y="476877"/>
              <a:ext cx="3290139" cy="266538"/>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r>
                <a:rPr lang="en-US" sz="1200" b="1" dirty="0" smtClean="0">
                  <a:latin typeface="Cambria" panose="02040503050406030204" pitchFamily="18" charset="0"/>
                  <a:cs typeface="Cambria"/>
                </a:rPr>
                <a:t>Example 2</a:t>
              </a:r>
              <a:endParaRPr lang="en-US" sz="1200" b="1" dirty="0">
                <a:latin typeface="Cambria" panose="02040503050406030204" pitchFamily="18" charset="0"/>
                <a:cs typeface="Cambria"/>
              </a:endParaRPr>
            </a:p>
          </p:txBody>
        </p:sp>
      </p:grpSp>
      <p:sp>
        <p:nvSpPr>
          <p:cNvPr id="36" name="Slide Number Placeholder 4"/>
          <p:cNvSpPr txBox="1">
            <a:spLocks/>
          </p:cNvSpPr>
          <p:nvPr/>
        </p:nvSpPr>
        <p:spPr>
          <a:xfrm>
            <a:off x="8398863" y="6457009"/>
            <a:ext cx="554038" cy="365125"/>
          </a:xfrm>
          <a:prstGeom prst="rect">
            <a:avLst/>
          </a:prstGeom>
        </p:spPr>
        <p:txBody>
          <a:bodyPr/>
          <a:lst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a:lstStyle>
          <a:p>
            <a:fld id="{606C48AC-5425-9447-80A6-7CD23CC5D020}" type="slidenum">
              <a:rPr lang="en-US" sz="1200" smtClean="0">
                <a:solidFill>
                  <a:schemeClr val="tx1">
                    <a:lumMod val="65000"/>
                    <a:lumOff val="35000"/>
                  </a:schemeClr>
                </a:solidFill>
              </a:rPr>
              <a:pPr/>
              <a:t>21</a:t>
            </a:fld>
            <a:endParaRPr lang="en-US" sz="1200" dirty="0">
              <a:solidFill>
                <a:schemeClr val="tx1">
                  <a:lumMod val="65000"/>
                  <a:lumOff val="35000"/>
                </a:schemeClr>
              </a:solidFill>
            </a:endParaRPr>
          </a:p>
        </p:txBody>
      </p:sp>
      <p:sp>
        <p:nvSpPr>
          <p:cNvPr id="37" name="Footer Placeholder 1"/>
          <p:cNvSpPr>
            <a:spLocks noGrp="1"/>
          </p:cNvSpPr>
          <p:nvPr>
            <p:ph type="ftr" sz="quarter" idx="11"/>
          </p:nvPr>
        </p:nvSpPr>
        <p:spPr>
          <a:xfrm>
            <a:off x="201706" y="6473721"/>
            <a:ext cx="6122894" cy="365125"/>
          </a:xfrm>
        </p:spPr>
        <p:txBody>
          <a:bodyPr/>
          <a:lstStyle/>
          <a:p>
            <a:pPr algn="l"/>
            <a:r>
              <a:rPr lang="en-US" dirty="0"/>
              <a:t>© </a:t>
            </a:r>
            <a:r>
              <a:rPr lang="en-US" dirty="0" err="1"/>
              <a:t>Palmatier</a:t>
            </a:r>
            <a:endParaRPr lang="en-US" dirty="0"/>
          </a:p>
        </p:txBody>
      </p:sp>
      <p:sp>
        <p:nvSpPr>
          <p:cNvPr id="2" name="TextBox 1"/>
          <p:cNvSpPr txBox="1"/>
          <p:nvPr/>
        </p:nvSpPr>
        <p:spPr>
          <a:xfrm>
            <a:off x="319345" y="1146595"/>
            <a:ext cx="8079518" cy="1077217"/>
          </a:xfrm>
          <a:prstGeom prst="rect">
            <a:avLst/>
          </a:prstGeom>
          <a:noFill/>
        </p:spPr>
        <p:txBody>
          <a:bodyPr wrap="square" rtlCol="0">
            <a:spAutoFit/>
          </a:bodyPr>
          <a:lstStyle/>
          <a:p>
            <a:r>
              <a:rPr lang="en-US" sz="1600" baseline="30000" dirty="0"/>
              <a:t>A company conducted an annual customer satisfaction survey for an advertised product, collecting </a:t>
            </a:r>
            <a:r>
              <a:rPr lang="en-US" sz="1600" baseline="30000" dirty="0" smtClean="0"/>
              <a:t>perceptions </a:t>
            </a:r>
            <a:r>
              <a:rPr lang="en-US" sz="1600" baseline="30000" dirty="0"/>
              <a:t>of the product’s price, quality, and distribution (on a 5-point scale). To improve customer satisfaction and design more </a:t>
            </a:r>
            <a:r>
              <a:rPr lang="en-US" sz="1600" baseline="30000" dirty="0" smtClean="0"/>
              <a:t>efficient </a:t>
            </a:r>
            <a:r>
              <a:rPr lang="en-US" sz="1600" baseline="30000" dirty="0"/>
              <a:t>targeting strategies, the company conducted a partition-based clustering analysis of the data and thereby </a:t>
            </a:r>
            <a:r>
              <a:rPr lang="en-US" sz="1600" baseline="30000" dirty="0" smtClean="0"/>
              <a:t>identified </a:t>
            </a:r>
            <a:r>
              <a:rPr lang="en-US" sz="1600" baseline="30000" dirty="0"/>
              <a:t>three segments: consumers who are </a:t>
            </a:r>
            <a:r>
              <a:rPr lang="en-US" sz="1600" baseline="30000" dirty="0" smtClean="0"/>
              <a:t>dissatisfied </a:t>
            </a:r>
            <a:r>
              <a:rPr lang="en-US" sz="1600" baseline="30000" dirty="0"/>
              <a:t>on all three attributes (Segment 1), consumers who are highly </a:t>
            </a:r>
            <a:r>
              <a:rPr lang="en-US" sz="1600" baseline="30000" dirty="0" smtClean="0"/>
              <a:t>satisfied </a:t>
            </a:r>
            <a:r>
              <a:rPr lang="en-US" sz="1600" baseline="30000" dirty="0"/>
              <a:t>on all three attributes (Segment 2), and consumers who are highly </a:t>
            </a:r>
            <a:r>
              <a:rPr lang="en-US" sz="1600" baseline="30000" dirty="0" smtClean="0"/>
              <a:t>satisfied </a:t>
            </a:r>
            <a:r>
              <a:rPr lang="en-US" sz="1600" baseline="30000" dirty="0"/>
              <a:t>on quality and distribution but </a:t>
            </a:r>
            <a:r>
              <a:rPr lang="en-US" sz="1600" baseline="30000" dirty="0" smtClean="0"/>
              <a:t>dissatisfied </a:t>
            </a:r>
            <a:r>
              <a:rPr lang="en-US" sz="1600" baseline="30000" dirty="0"/>
              <a:t>on price (Segment 3). The table gives the mean statistics for each segment.</a:t>
            </a:r>
            <a:endParaRPr lang="en-US" sz="1600" dirty="0"/>
          </a:p>
        </p:txBody>
      </p:sp>
      <p:pic>
        <p:nvPicPr>
          <p:cNvPr id="3" name="Picture 2" descr="2.2.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259" y="2490456"/>
            <a:ext cx="7325094" cy="3021601"/>
          </a:xfrm>
          <a:prstGeom prst="rect">
            <a:avLst/>
          </a:prstGeom>
        </p:spPr>
      </p:pic>
    </p:spTree>
    <p:extLst>
      <p:ext uri="{BB962C8B-B14F-4D97-AF65-F5344CB8AC3E}">
        <p14:creationId xmlns:p14="http://schemas.microsoft.com/office/powerpoint/2010/main" val="41901012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2"/>
          <p:cNvSpPr>
            <a:spLocks noChangeArrowheads="1"/>
          </p:cNvSpPr>
          <p:nvPr/>
        </p:nvSpPr>
        <p:spPr bwMode="auto">
          <a:xfrm>
            <a:off x="339426" y="6248400"/>
            <a:ext cx="1905000" cy="457200"/>
          </a:xfrm>
          <a:prstGeom prst="rect">
            <a:avLst/>
          </a:prstGeom>
          <a:noFill/>
          <a:ln w="9525">
            <a:noFill/>
            <a:miter lim="800000"/>
            <a:headEnd/>
            <a:tailEnd/>
          </a:ln>
        </p:spPr>
        <p:txBody>
          <a:bodyPr wrap="none" anchor="ctr"/>
          <a:lstStyle/>
          <a:p>
            <a:endParaRPr lang="en-US"/>
          </a:p>
        </p:txBody>
      </p:sp>
      <p:sp>
        <p:nvSpPr>
          <p:cNvPr id="57" name="Rectangle 3"/>
          <p:cNvSpPr>
            <a:spLocks noChangeArrowheads="1"/>
          </p:cNvSpPr>
          <p:nvPr/>
        </p:nvSpPr>
        <p:spPr bwMode="auto">
          <a:xfrm>
            <a:off x="2777826" y="6248400"/>
            <a:ext cx="2895600" cy="457200"/>
          </a:xfrm>
          <a:prstGeom prst="rect">
            <a:avLst/>
          </a:prstGeom>
          <a:noFill/>
          <a:ln w="9525">
            <a:noFill/>
            <a:miter lim="800000"/>
            <a:headEnd/>
            <a:tailEnd/>
          </a:ln>
        </p:spPr>
        <p:txBody>
          <a:bodyPr wrap="none" anchor="ctr"/>
          <a:lstStyle/>
          <a:p>
            <a:endParaRPr lang="en-US"/>
          </a:p>
        </p:txBody>
      </p:sp>
      <p:sp>
        <p:nvSpPr>
          <p:cNvPr id="58" name="Rectangle 4"/>
          <p:cNvSpPr>
            <a:spLocks noChangeArrowheads="1"/>
          </p:cNvSpPr>
          <p:nvPr/>
        </p:nvSpPr>
        <p:spPr bwMode="auto">
          <a:xfrm>
            <a:off x="339426" y="6248400"/>
            <a:ext cx="1905000" cy="457200"/>
          </a:xfrm>
          <a:prstGeom prst="rect">
            <a:avLst/>
          </a:prstGeom>
          <a:noFill/>
          <a:ln w="9525">
            <a:noFill/>
            <a:miter lim="800000"/>
            <a:headEnd/>
            <a:tailEnd/>
          </a:ln>
        </p:spPr>
        <p:txBody>
          <a:bodyPr wrap="none" anchor="ctr"/>
          <a:lstStyle/>
          <a:p>
            <a:endParaRPr lang="en-US"/>
          </a:p>
        </p:txBody>
      </p:sp>
      <p:sp>
        <p:nvSpPr>
          <p:cNvPr id="59" name="Rectangle 5"/>
          <p:cNvSpPr>
            <a:spLocks noChangeArrowheads="1"/>
          </p:cNvSpPr>
          <p:nvPr/>
        </p:nvSpPr>
        <p:spPr bwMode="auto">
          <a:xfrm>
            <a:off x="2777826" y="6248400"/>
            <a:ext cx="2895600" cy="457200"/>
          </a:xfrm>
          <a:prstGeom prst="rect">
            <a:avLst/>
          </a:prstGeom>
          <a:noFill/>
          <a:ln w="9525">
            <a:noFill/>
            <a:miter lim="800000"/>
            <a:headEnd/>
            <a:tailEnd/>
          </a:ln>
        </p:spPr>
        <p:txBody>
          <a:bodyPr wrap="none" anchor="ctr"/>
          <a:lstStyle/>
          <a:p>
            <a:endParaRPr lang="en-US"/>
          </a:p>
        </p:txBody>
      </p:sp>
      <p:sp>
        <p:nvSpPr>
          <p:cNvPr id="60" name="Rectangle 6"/>
          <p:cNvSpPr>
            <a:spLocks noGrp="1" noChangeArrowheads="1"/>
          </p:cNvSpPr>
          <p:nvPr>
            <p:ph type="title" idx="4294967295"/>
          </p:nvPr>
        </p:nvSpPr>
        <p:spPr>
          <a:xfrm>
            <a:off x="557360" y="137955"/>
            <a:ext cx="7229689" cy="1004949"/>
          </a:xfrm>
          <a:prstGeom prst="rect">
            <a:avLst/>
          </a:prstGeom>
          <a:noFill/>
        </p:spPr>
        <p:txBody>
          <a:bodyPr lIns="92075" tIns="46038" rIns="92075" bIns="46038"/>
          <a:lstStyle/>
          <a:p>
            <a:pPr algn="l" eaLnBrk="1" hangingPunct="1"/>
            <a:r>
              <a:rPr lang="en-US" sz="2800" b="1" dirty="0">
                <a:solidFill>
                  <a:srgbClr val="000000"/>
                </a:solidFill>
              </a:rPr>
              <a:t>Cluster Analysis is a Good Tool To Group Customers</a:t>
            </a:r>
          </a:p>
        </p:txBody>
      </p:sp>
      <p:grpSp>
        <p:nvGrpSpPr>
          <p:cNvPr id="61" name="Group 7"/>
          <p:cNvGrpSpPr>
            <a:grpSpLocks/>
          </p:cNvGrpSpPr>
          <p:nvPr/>
        </p:nvGrpSpPr>
        <p:grpSpPr bwMode="auto">
          <a:xfrm>
            <a:off x="110826" y="1937773"/>
            <a:ext cx="7622536" cy="4357687"/>
            <a:chOff x="602" y="1541"/>
            <a:chExt cx="3955" cy="2422"/>
          </a:xfrm>
        </p:grpSpPr>
        <p:sp>
          <p:nvSpPr>
            <p:cNvPr id="62" name="Line 8"/>
            <p:cNvSpPr>
              <a:spLocks noChangeShapeType="1"/>
            </p:cNvSpPr>
            <p:nvPr/>
          </p:nvSpPr>
          <p:spPr bwMode="auto">
            <a:xfrm>
              <a:off x="1814" y="1541"/>
              <a:ext cx="0" cy="1968"/>
            </a:xfrm>
            <a:prstGeom prst="line">
              <a:avLst/>
            </a:prstGeom>
            <a:noFill/>
            <a:ln w="25400">
              <a:solidFill>
                <a:schemeClr val="tx1"/>
              </a:solidFill>
              <a:round/>
              <a:headEnd type="stealth" w="med" len="lg"/>
              <a:tailEnd type="none" w="sm" len="sm"/>
            </a:ln>
          </p:spPr>
          <p:txBody>
            <a:bodyPr wrap="none" anchor="ctr"/>
            <a:lstStyle/>
            <a:p>
              <a:endParaRPr lang="en-US"/>
            </a:p>
          </p:txBody>
        </p:sp>
        <p:sp>
          <p:nvSpPr>
            <p:cNvPr id="63" name="Line 9"/>
            <p:cNvSpPr>
              <a:spLocks noChangeShapeType="1"/>
            </p:cNvSpPr>
            <p:nvPr/>
          </p:nvSpPr>
          <p:spPr bwMode="auto">
            <a:xfrm>
              <a:off x="1814" y="3509"/>
              <a:ext cx="2544" cy="0"/>
            </a:xfrm>
            <a:prstGeom prst="line">
              <a:avLst/>
            </a:prstGeom>
            <a:noFill/>
            <a:ln w="25400">
              <a:solidFill>
                <a:srgbClr val="200B44"/>
              </a:solidFill>
              <a:round/>
              <a:headEnd type="none" w="sm" len="sm"/>
              <a:tailEnd type="stealth" w="med" len="lg"/>
            </a:ln>
          </p:spPr>
          <p:txBody>
            <a:bodyPr wrap="none" anchor="ctr"/>
            <a:lstStyle/>
            <a:p>
              <a:endParaRPr lang="en-US"/>
            </a:p>
          </p:txBody>
        </p:sp>
        <p:sp>
          <p:nvSpPr>
            <p:cNvPr id="64" name="Rectangle 10"/>
            <p:cNvSpPr>
              <a:spLocks noChangeArrowheads="1"/>
            </p:cNvSpPr>
            <p:nvPr/>
          </p:nvSpPr>
          <p:spPr bwMode="auto">
            <a:xfrm>
              <a:off x="602" y="2443"/>
              <a:ext cx="992" cy="250"/>
            </a:xfrm>
            <a:prstGeom prst="rect">
              <a:avLst/>
            </a:prstGeom>
            <a:noFill/>
            <a:ln w="9525">
              <a:noFill/>
              <a:miter lim="800000"/>
              <a:headEnd/>
              <a:tailEnd/>
            </a:ln>
          </p:spPr>
          <p:txBody>
            <a:bodyPr lIns="92075" tIns="46038" rIns="92075" bIns="46038">
              <a:spAutoFit/>
            </a:bodyPr>
            <a:lstStyle/>
            <a:p>
              <a:pPr algn="ctr" eaLnBrk="0" hangingPunct="0"/>
              <a:r>
                <a:rPr lang="en-US" sz="2000" b="1"/>
                <a:t>Dimension 2</a:t>
              </a:r>
            </a:p>
          </p:txBody>
        </p:sp>
        <p:sp>
          <p:nvSpPr>
            <p:cNvPr id="65" name="Freeform 11"/>
            <p:cNvSpPr>
              <a:spLocks/>
            </p:cNvSpPr>
            <p:nvPr/>
          </p:nvSpPr>
          <p:spPr bwMode="auto">
            <a:xfrm>
              <a:off x="2043" y="2935"/>
              <a:ext cx="866" cy="482"/>
            </a:xfrm>
            <a:custGeom>
              <a:avLst/>
              <a:gdLst>
                <a:gd name="T0" fmla="*/ 52 w 866"/>
                <a:gd name="T1" fmla="*/ 116 h 482"/>
                <a:gd name="T2" fmla="*/ 78 w 866"/>
                <a:gd name="T3" fmla="*/ 98 h 482"/>
                <a:gd name="T4" fmla="*/ 131 w 866"/>
                <a:gd name="T5" fmla="*/ 85 h 482"/>
                <a:gd name="T6" fmla="*/ 176 w 866"/>
                <a:gd name="T7" fmla="*/ 73 h 482"/>
                <a:gd name="T8" fmla="*/ 228 w 866"/>
                <a:gd name="T9" fmla="*/ 62 h 482"/>
                <a:gd name="T10" fmla="*/ 260 w 866"/>
                <a:gd name="T11" fmla="*/ 49 h 482"/>
                <a:gd name="T12" fmla="*/ 312 w 866"/>
                <a:gd name="T13" fmla="*/ 43 h 482"/>
                <a:gd name="T14" fmla="*/ 357 w 866"/>
                <a:gd name="T15" fmla="*/ 25 h 482"/>
                <a:gd name="T16" fmla="*/ 390 w 866"/>
                <a:gd name="T17" fmla="*/ 13 h 482"/>
                <a:gd name="T18" fmla="*/ 423 w 866"/>
                <a:gd name="T19" fmla="*/ 7 h 482"/>
                <a:gd name="T20" fmla="*/ 455 w 866"/>
                <a:gd name="T21" fmla="*/ 0 h 482"/>
                <a:gd name="T22" fmla="*/ 468 w 866"/>
                <a:gd name="T23" fmla="*/ 31 h 482"/>
                <a:gd name="T24" fmla="*/ 527 w 866"/>
                <a:gd name="T25" fmla="*/ 31 h 482"/>
                <a:gd name="T26" fmla="*/ 572 w 866"/>
                <a:gd name="T27" fmla="*/ 31 h 482"/>
                <a:gd name="T28" fmla="*/ 625 w 866"/>
                <a:gd name="T29" fmla="*/ 31 h 482"/>
                <a:gd name="T30" fmla="*/ 703 w 866"/>
                <a:gd name="T31" fmla="*/ 49 h 482"/>
                <a:gd name="T32" fmla="*/ 748 w 866"/>
                <a:gd name="T33" fmla="*/ 67 h 482"/>
                <a:gd name="T34" fmla="*/ 781 w 866"/>
                <a:gd name="T35" fmla="*/ 91 h 482"/>
                <a:gd name="T36" fmla="*/ 800 w 866"/>
                <a:gd name="T37" fmla="*/ 109 h 482"/>
                <a:gd name="T38" fmla="*/ 814 w 866"/>
                <a:gd name="T39" fmla="*/ 146 h 482"/>
                <a:gd name="T40" fmla="*/ 826 w 866"/>
                <a:gd name="T41" fmla="*/ 195 h 482"/>
                <a:gd name="T42" fmla="*/ 839 w 866"/>
                <a:gd name="T43" fmla="*/ 237 h 482"/>
                <a:gd name="T44" fmla="*/ 845 w 866"/>
                <a:gd name="T45" fmla="*/ 274 h 482"/>
                <a:gd name="T46" fmla="*/ 853 w 866"/>
                <a:gd name="T47" fmla="*/ 299 h 482"/>
                <a:gd name="T48" fmla="*/ 859 w 866"/>
                <a:gd name="T49" fmla="*/ 341 h 482"/>
                <a:gd name="T50" fmla="*/ 865 w 866"/>
                <a:gd name="T51" fmla="*/ 372 h 482"/>
                <a:gd name="T52" fmla="*/ 853 w 866"/>
                <a:gd name="T53" fmla="*/ 426 h 482"/>
                <a:gd name="T54" fmla="*/ 839 w 866"/>
                <a:gd name="T55" fmla="*/ 456 h 482"/>
                <a:gd name="T56" fmla="*/ 820 w 866"/>
                <a:gd name="T57" fmla="*/ 474 h 482"/>
                <a:gd name="T58" fmla="*/ 787 w 866"/>
                <a:gd name="T59" fmla="*/ 474 h 482"/>
                <a:gd name="T60" fmla="*/ 742 w 866"/>
                <a:gd name="T61" fmla="*/ 481 h 482"/>
                <a:gd name="T62" fmla="*/ 697 w 866"/>
                <a:gd name="T63" fmla="*/ 468 h 482"/>
                <a:gd name="T64" fmla="*/ 658 w 866"/>
                <a:gd name="T65" fmla="*/ 468 h 482"/>
                <a:gd name="T66" fmla="*/ 619 w 866"/>
                <a:gd name="T67" fmla="*/ 468 h 482"/>
                <a:gd name="T68" fmla="*/ 592 w 866"/>
                <a:gd name="T69" fmla="*/ 474 h 482"/>
                <a:gd name="T70" fmla="*/ 547 w 866"/>
                <a:gd name="T71" fmla="*/ 474 h 482"/>
                <a:gd name="T72" fmla="*/ 521 w 866"/>
                <a:gd name="T73" fmla="*/ 474 h 482"/>
                <a:gd name="T74" fmla="*/ 468 w 866"/>
                <a:gd name="T75" fmla="*/ 481 h 482"/>
                <a:gd name="T76" fmla="*/ 436 w 866"/>
                <a:gd name="T77" fmla="*/ 481 h 482"/>
                <a:gd name="T78" fmla="*/ 390 w 866"/>
                <a:gd name="T79" fmla="*/ 481 h 482"/>
                <a:gd name="T80" fmla="*/ 338 w 866"/>
                <a:gd name="T81" fmla="*/ 481 h 482"/>
                <a:gd name="T82" fmla="*/ 299 w 866"/>
                <a:gd name="T83" fmla="*/ 481 h 482"/>
                <a:gd name="T84" fmla="*/ 273 w 866"/>
                <a:gd name="T85" fmla="*/ 474 h 482"/>
                <a:gd name="T86" fmla="*/ 248 w 866"/>
                <a:gd name="T87" fmla="*/ 463 h 482"/>
                <a:gd name="T88" fmla="*/ 209 w 866"/>
                <a:gd name="T89" fmla="*/ 450 h 482"/>
                <a:gd name="T90" fmla="*/ 170 w 866"/>
                <a:gd name="T91" fmla="*/ 432 h 482"/>
                <a:gd name="T92" fmla="*/ 117 w 866"/>
                <a:gd name="T93" fmla="*/ 414 h 482"/>
                <a:gd name="T94" fmla="*/ 92 w 866"/>
                <a:gd name="T95" fmla="*/ 396 h 482"/>
                <a:gd name="T96" fmla="*/ 65 w 866"/>
                <a:gd name="T97" fmla="*/ 383 h 482"/>
                <a:gd name="T98" fmla="*/ 26 w 866"/>
                <a:gd name="T99" fmla="*/ 359 h 482"/>
                <a:gd name="T100" fmla="*/ 6 w 866"/>
                <a:gd name="T101" fmla="*/ 328 h 482"/>
                <a:gd name="T102" fmla="*/ 0 w 866"/>
                <a:gd name="T103" fmla="*/ 299 h 482"/>
                <a:gd name="T104" fmla="*/ 0 w 866"/>
                <a:gd name="T105" fmla="*/ 280 h 482"/>
                <a:gd name="T106" fmla="*/ 6 w 866"/>
                <a:gd name="T107" fmla="*/ 255 h 482"/>
                <a:gd name="T108" fmla="*/ 20 w 866"/>
                <a:gd name="T109" fmla="*/ 231 h 482"/>
                <a:gd name="T110" fmla="*/ 26 w 866"/>
                <a:gd name="T111" fmla="*/ 189 h 482"/>
                <a:gd name="T112" fmla="*/ 33 w 866"/>
                <a:gd name="T113" fmla="*/ 140 h 482"/>
                <a:gd name="T114" fmla="*/ 52 w 866"/>
                <a:gd name="T115" fmla="*/ 116 h 4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66"/>
                <a:gd name="T175" fmla="*/ 0 h 482"/>
                <a:gd name="T176" fmla="*/ 866 w 866"/>
                <a:gd name="T177" fmla="*/ 482 h 4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66" h="482">
                  <a:moveTo>
                    <a:pt x="52" y="116"/>
                  </a:moveTo>
                  <a:lnTo>
                    <a:pt x="78" y="98"/>
                  </a:lnTo>
                  <a:lnTo>
                    <a:pt x="131" y="85"/>
                  </a:lnTo>
                  <a:lnTo>
                    <a:pt x="176" y="73"/>
                  </a:lnTo>
                  <a:lnTo>
                    <a:pt x="228" y="62"/>
                  </a:lnTo>
                  <a:lnTo>
                    <a:pt x="260" y="49"/>
                  </a:lnTo>
                  <a:lnTo>
                    <a:pt x="312" y="43"/>
                  </a:lnTo>
                  <a:lnTo>
                    <a:pt x="357" y="25"/>
                  </a:lnTo>
                  <a:lnTo>
                    <a:pt x="390" y="13"/>
                  </a:lnTo>
                  <a:lnTo>
                    <a:pt x="423" y="7"/>
                  </a:lnTo>
                  <a:lnTo>
                    <a:pt x="455" y="0"/>
                  </a:lnTo>
                  <a:lnTo>
                    <a:pt x="468" y="31"/>
                  </a:lnTo>
                  <a:lnTo>
                    <a:pt x="527" y="31"/>
                  </a:lnTo>
                  <a:lnTo>
                    <a:pt x="572" y="31"/>
                  </a:lnTo>
                  <a:lnTo>
                    <a:pt x="625" y="31"/>
                  </a:lnTo>
                  <a:lnTo>
                    <a:pt x="703" y="49"/>
                  </a:lnTo>
                  <a:lnTo>
                    <a:pt x="748" y="67"/>
                  </a:lnTo>
                  <a:lnTo>
                    <a:pt x="781" y="91"/>
                  </a:lnTo>
                  <a:lnTo>
                    <a:pt x="800" y="109"/>
                  </a:lnTo>
                  <a:lnTo>
                    <a:pt x="814" y="146"/>
                  </a:lnTo>
                  <a:lnTo>
                    <a:pt x="826" y="195"/>
                  </a:lnTo>
                  <a:lnTo>
                    <a:pt x="839" y="237"/>
                  </a:lnTo>
                  <a:lnTo>
                    <a:pt x="845" y="274"/>
                  </a:lnTo>
                  <a:lnTo>
                    <a:pt x="853" y="299"/>
                  </a:lnTo>
                  <a:lnTo>
                    <a:pt x="859" y="341"/>
                  </a:lnTo>
                  <a:lnTo>
                    <a:pt x="865" y="372"/>
                  </a:lnTo>
                  <a:lnTo>
                    <a:pt x="853" y="426"/>
                  </a:lnTo>
                  <a:lnTo>
                    <a:pt x="839" y="456"/>
                  </a:lnTo>
                  <a:lnTo>
                    <a:pt x="820" y="474"/>
                  </a:lnTo>
                  <a:lnTo>
                    <a:pt x="787" y="474"/>
                  </a:lnTo>
                  <a:lnTo>
                    <a:pt x="742" y="481"/>
                  </a:lnTo>
                  <a:lnTo>
                    <a:pt x="697" y="468"/>
                  </a:lnTo>
                  <a:lnTo>
                    <a:pt x="658" y="468"/>
                  </a:lnTo>
                  <a:lnTo>
                    <a:pt x="619" y="468"/>
                  </a:lnTo>
                  <a:lnTo>
                    <a:pt x="592" y="474"/>
                  </a:lnTo>
                  <a:lnTo>
                    <a:pt x="547" y="474"/>
                  </a:lnTo>
                  <a:lnTo>
                    <a:pt x="521" y="474"/>
                  </a:lnTo>
                  <a:lnTo>
                    <a:pt x="468" y="481"/>
                  </a:lnTo>
                  <a:lnTo>
                    <a:pt x="436" y="481"/>
                  </a:lnTo>
                  <a:lnTo>
                    <a:pt x="390" y="481"/>
                  </a:lnTo>
                  <a:lnTo>
                    <a:pt x="338" y="481"/>
                  </a:lnTo>
                  <a:lnTo>
                    <a:pt x="299" y="481"/>
                  </a:lnTo>
                  <a:lnTo>
                    <a:pt x="273" y="474"/>
                  </a:lnTo>
                  <a:lnTo>
                    <a:pt x="248" y="463"/>
                  </a:lnTo>
                  <a:lnTo>
                    <a:pt x="209" y="450"/>
                  </a:lnTo>
                  <a:lnTo>
                    <a:pt x="170" y="432"/>
                  </a:lnTo>
                  <a:lnTo>
                    <a:pt x="117" y="414"/>
                  </a:lnTo>
                  <a:lnTo>
                    <a:pt x="92" y="396"/>
                  </a:lnTo>
                  <a:lnTo>
                    <a:pt x="65" y="383"/>
                  </a:lnTo>
                  <a:lnTo>
                    <a:pt x="26" y="359"/>
                  </a:lnTo>
                  <a:lnTo>
                    <a:pt x="6" y="328"/>
                  </a:lnTo>
                  <a:lnTo>
                    <a:pt x="0" y="299"/>
                  </a:lnTo>
                  <a:lnTo>
                    <a:pt x="0" y="280"/>
                  </a:lnTo>
                  <a:lnTo>
                    <a:pt x="6" y="255"/>
                  </a:lnTo>
                  <a:lnTo>
                    <a:pt x="20" y="231"/>
                  </a:lnTo>
                  <a:lnTo>
                    <a:pt x="26" y="189"/>
                  </a:lnTo>
                  <a:lnTo>
                    <a:pt x="33" y="140"/>
                  </a:lnTo>
                  <a:lnTo>
                    <a:pt x="52" y="116"/>
                  </a:lnTo>
                </a:path>
              </a:pathLst>
            </a:custGeom>
            <a:solidFill>
              <a:schemeClr val="bg1"/>
            </a:solidFill>
            <a:ln w="25400" cap="rnd" cmpd="sng">
              <a:solidFill>
                <a:schemeClr val="tx1"/>
              </a:solidFill>
              <a:prstDash val="solid"/>
              <a:round/>
              <a:headEnd/>
              <a:tailEnd/>
            </a:ln>
          </p:spPr>
          <p:txBody>
            <a:bodyPr/>
            <a:lstStyle/>
            <a:p>
              <a:endParaRPr lang="en-US"/>
            </a:p>
          </p:txBody>
        </p:sp>
        <p:sp>
          <p:nvSpPr>
            <p:cNvPr id="66" name="Rectangle 12"/>
            <p:cNvSpPr>
              <a:spLocks noChangeArrowheads="1"/>
            </p:cNvSpPr>
            <p:nvPr/>
          </p:nvSpPr>
          <p:spPr bwMode="auto">
            <a:xfrm>
              <a:off x="2409" y="3713"/>
              <a:ext cx="1195" cy="250"/>
            </a:xfrm>
            <a:prstGeom prst="rect">
              <a:avLst/>
            </a:prstGeom>
            <a:noFill/>
            <a:ln w="9525">
              <a:noFill/>
              <a:miter lim="800000"/>
              <a:headEnd/>
              <a:tailEnd/>
            </a:ln>
          </p:spPr>
          <p:txBody>
            <a:bodyPr lIns="92075" tIns="46038" rIns="92075" bIns="46038">
              <a:spAutoFit/>
            </a:bodyPr>
            <a:lstStyle/>
            <a:p>
              <a:pPr algn="ctr" eaLnBrk="0" hangingPunct="0"/>
              <a:r>
                <a:rPr lang="en-US" sz="2000" b="1"/>
                <a:t>Dimension 1</a:t>
              </a:r>
            </a:p>
          </p:txBody>
        </p:sp>
        <p:sp>
          <p:nvSpPr>
            <p:cNvPr id="67" name="Freeform 13"/>
            <p:cNvSpPr>
              <a:spLocks/>
            </p:cNvSpPr>
            <p:nvPr/>
          </p:nvSpPr>
          <p:spPr bwMode="auto">
            <a:xfrm>
              <a:off x="3499" y="2962"/>
              <a:ext cx="812" cy="375"/>
            </a:xfrm>
            <a:custGeom>
              <a:avLst/>
              <a:gdLst>
                <a:gd name="T0" fmla="*/ 85 w 812"/>
                <a:gd name="T1" fmla="*/ 59 h 375"/>
                <a:gd name="T2" fmla="*/ 101 w 812"/>
                <a:gd name="T3" fmla="*/ 32 h 375"/>
                <a:gd name="T4" fmla="*/ 128 w 812"/>
                <a:gd name="T5" fmla="*/ 11 h 375"/>
                <a:gd name="T6" fmla="*/ 155 w 812"/>
                <a:gd name="T7" fmla="*/ 6 h 375"/>
                <a:gd name="T8" fmla="*/ 176 w 812"/>
                <a:gd name="T9" fmla="*/ 0 h 375"/>
                <a:gd name="T10" fmla="*/ 197 w 812"/>
                <a:gd name="T11" fmla="*/ 0 h 375"/>
                <a:gd name="T12" fmla="*/ 235 w 812"/>
                <a:gd name="T13" fmla="*/ 0 h 375"/>
                <a:gd name="T14" fmla="*/ 277 w 812"/>
                <a:gd name="T15" fmla="*/ 0 h 375"/>
                <a:gd name="T16" fmla="*/ 299 w 812"/>
                <a:gd name="T17" fmla="*/ 11 h 375"/>
                <a:gd name="T18" fmla="*/ 325 w 812"/>
                <a:gd name="T19" fmla="*/ 22 h 375"/>
                <a:gd name="T20" fmla="*/ 384 w 812"/>
                <a:gd name="T21" fmla="*/ 22 h 375"/>
                <a:gd name="T22" fmla="*/ 427 w 812"/>
                <a:gd name="T23" fmla="*/ 22 h 375"/>
                <a:gd name="T24" fmla="*/ 443 w 812"/>
                <a:gd name="T25" fmla="*/ 22 h 375"/>
                <a:gd name="T26" fmla="*/ 443 w 812"/>
                <a:gd name="T27" fmla="*/ 32 h 375"/>
                <a:gd name="T28" fmla="*/ 459 w 812"/>
                <a:gd name="T29" fmla="*/ 43 h 375"/>
                <a:gd name="T30" fmla="*/ 496 w 812"/>
                <a:gd name="T31" fmla="*/ 43 h 375"/>
                <a:gd name="T32" fmla="*/ 528 w 812"/>
                <a:gd name="T33" fmla="*/ 48 h 375"/>
                <a:gd name="T34" fmla="*/ 581 w 812"/>
                <a:gd name="T35" fmla="*/ 48 h 375"/>
                <a:gd name="T36" fmla="*/ 608 w 812"/>
                <a:gd name="T37" fmla="*/ 64 h 375"/>
                <a:gd name="T38" fmla="*/ 683 w 812"/>
                <a:gd name="T39" fmla="*/ 86 h 375"/>
                <a:gd name="T40" fmla="*/ 720 w 812"/>
                <a:gd name="T41" fmla="*/ 102 h 375"/>
                <a:gd name="T42" fmla="*/ 741 w 812"/>
                <a:gd name="T43" fmla="*/ 118 h 375"/>
                <a:gd name="T44" fmla="*/ 752 w 812"/>
                <a:gd name="T45" fmla="*/ 144 h 375"/>
                <a:gd name="T46" fmla="*/ 757 w 812"/>
                <a:gd name="T47" fmla="*/ 155 h 375"/>
                <a:gd name="T48" fmla="*/ 779 w 812"/>
                <a:gd name="T49" fmla="*/ 187 h 375"/>
                <a:gd name="T50" fmla="*/ 805 w 812"/>
                <a:gd name="T51" fmla="*/ 214 h 375"/>
                <a:gd name="T52" fmla="*/ 811 w 812"/>
                <a:gd name="T53" fmla="*/ 240 h 375"/>
                <a:gd name="T54" fmla="*/ 811 w 812"/>
                <a:gd name="T55" fmla="*/ 262 h 375"/>
                <a:gd name="T56" fmla="*/ 811 w 812"/>
                <a:gd name="T57" fmla="*/ 294 h 375"/>
                <a:gd name="T58" fmla="*/ 795 w 812"/>
                <a:gd name="T59" fmla="*/ 315 h 375"/>
                <a:gd name="T60" fmla="*/ 768 w 812"/>
                <a:gd name="T61" fmla="*/ 336 h 375"/>
                <a:gd name="T62" fmla="*/ 736 w 812"/>
                <a:gd name="T63" fmla="*/ 347 h 375"/>
                <a:gd name="T64" fmla="*/ 688 w 812"/>
                <a:gd name="T65" fmla="*/ 363 h 375"/>
                <a:gd name="T66" fmla="*/ 651 w 812"/>
                <a:gd name="T67" fmla="*/ 368 h 375"/>
                <a:gd name="T68" fmla="*/ 624 w 812"/>
                <a:gd name="T69" fmla="*/ 374 h 375"/>
                <a:gd name="T70" fmla="*/ 581 w 812"/>
                <a:gd name="T71" fmla="*/ 374 h 375"/>
                <a:gd name="T72" fmla="*/ 528 w 812"/>
                <a:gd name="T73" fmla="*/ 363 h 375"/>
                <a:gd name="T74" fmla="*/ 448 w 812"/>
                <a:gd name="T75" fmla="*/ 352 h 375"/>
                <a:gd name="T76" fmla="*/ 389 w 812"/>
                <a:gd name="T77" fmla="*/ 342 h 375"/>
                <a:gd name="T78" fmla="*/ 293 w 812"/>
                <a:gd name="T79" fmla="*/ 331 h 375"/>
                <a:gd name="T80" fmla="*/ 213 w 812"/>
                <a:gd name="T81" fmla="*/ 331 h 375"/>
                <a:gd name="T82" fmla="*/ 165 w 812"/>
                <a:gd name="T83" fmla="*/ 326 h 375"/>
                <a:gd name="T84" fmla="*/ 123 w 812"/>
                <a:gd name="T85" fmla="*/ 315 h 375"/>
                <a:gd name="T86" fmla="*/ 91 w 812"/>
                <a:gd name="T87" fmla="*/ 310 h 375"/>
                <a:gd name="T88" fmla="*/ 48 w 812"/>
                <a:gd name="T89" fmla="*/ 304 h 375"/>
                <a:gd name="T90" fmla="*/ 21 w 812"/>
                <a:gd name="T91" fmla="*/ 304 h 375"/>
                <a:gd name="T92" fmla="*/ 11 w 812"/>
                <a:gd name="T93" fmla="*/ 294 h 375"/>
                <a:gd name="T94" fmla="*/ 0 w 812"/>
                <a:gd name="T95" fmla="*/ 278 h 375"/>
                <a:gd name="T96" fmla="*/ 11 w 812"/>
                <a:gd name="T97" fmla="*/ 246 h 375"/>
                <a:gd name="T98" fmla="*/ 27 w 812"/>
                <a:gd name="T99" fmla="*/ 203 h 375"/>
                <a:gd name="T100" fmla="*/ 37 w 812"/>
                <a:gd name="T101" fmla="*/ 150 h 375"/>
                <a:gd name="T102" fmla="*/ 53 w 812"/>
                <a:gd name="T103" fmla="*/ 112 h 375"/>
                <a:gd name="T104" fmla="*/ 85 w 812"/>
                <a:gd name="T105" fmla="*/ 59 h 3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12"/>
                <a:gd name="T160" fmla="*/ 0 h 375"/>
                <a:gd name="T161" fmla="*/ 812 w 812"/>
                <a:gd name="T162" fmla="*/ 375 h 37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12" h="375">
                  <a:moveTo>
                    <a:pt x="85" y="59"/>
                  </a:moveTo>
                  <a:lnTo>
                    <a:pt x="101" y="32"/>
                  </a:lnTo>
                  <a:lnTo>
                    <a:pt x="128" y="11"/>
                  </a:lnTo>
                  <a:lnTo>
                    <a:pt x="155" y="6"/>
                  </a:lnTo>
                  <a:lnTo>
                    <a:pt x="176" y="0"/>
                  </a:lnTo>
                  <a:lnTo>
                    <a:pt x="197" y="0"/>
                  </a:lnTo>
                  <a:lnTo>
                    <a:pt x="235" y="0"/>
                  </a:lnTo>
                  <a:lnTo>
                    <a:pt x="277" y="0"/>
                  </a:lnTo>
                  <a:lnTo>
                    <a:pt x="299" y="11"/>
                  </a:lnTo>
                  <a:lnTo>
                    <a:pt x="325" y="22"/>
                  </a:lnTo>
                  <a:lnTo>
                    <a:pt x="384" y="22"/>
                  </a:lnTo>
                  <a:lnTo>
                    <a:pt x="427" y="22"/>
                  </a:lnTo>
                  <a:lnTo>
                    <a:pt x="443" y="22"/>
                  </a:lnTo>
                  <a:lnTo>
                    <a:pt x="443" y="32"/>
                  </a:lnTo>
                  <a:lnTo>
                    <a:pt x="459" y="43"/>
                  </a:lnTo>
                  <a:lnTo>
                    <a:pt x="496" y="43"/>
                  </a:lnTo>
                  <a:lnTo>
                    <a:pt x="528" y="48"/>
                  </a:lnTo>
                  <a:lnTo>
                    <a:pt x="581" y="48"/>
                  </a:lnTo>
                  <a:lnTo>
                    <a:pt x="608" y="64"/>
                  </a:lnTo>
                  <a:lnTo>
                    <a:pt x="683" y="86"/>
                  </a:lnTo>
                  <a:lnTo>
                    <a:pt x="720" y="102"/>
                  </a:lnTo>
                  <a:lnTo>
                    <a:pt x="741" y="118"/>
                  </a:lnTo>
                  <a:lnTo>
                    <a:pt x="752" y="144"/>
                  </a:lnTo>
                  <a:lnTo>
                    <a:pt x="757" y="155"/>
                  </a:lnTo>
                  <a:lnTo>
                    <a:pt x="779" y="187"/>
                  </a:lnTo>
                  <a:lnTo>
                    <a:pt x="805" y="214"/>
                  </a:lnTo>
                  <a:lnTo>
                    <a:pt x="811" y="240"/>
                  </a:lnTo>
                  <a:lnTo>
                    <a:pt x="811" y="262"/>
                  </a:lnTo>
                  <a:lnTo>
                    <a:pt x="811" y="294"/>
                  </a:lnTo>
                  <a:lnTo>
                    <a:pt x="795" y="315"/>
                  </a:lnTo>
                  <a:lnTo>
                    <a:pt x="768" y="336"/>
                  </a:lnTo>
                  <a:lnTo>
                    <a:pt x="736" y="347"/>
                  </a:lnTo>
                  <a:lnTo>
                    <a:pt x="688" y="363"/>
                  </a:lnTo>
                  <a:lnTo>
                    <a:pt x="651" y="368"/>
                  </a:lnTo>
                  <a:lnTo>
                    <a:pt x="624" y="374"/>
                  </a:lnTo>
                  <a:lnTo>
                    <a:pt x="581" y="374"/>
                  </a:lnTo>
                  <a:lnTo>
                    <a:pt x="528" y="363"/>
                  </a:lnTo>
                  <a:lnTo>
                    <a:pt x="448" y="352"/>
                  </a:lnTo>
                  <a:lnTo>
                    <a:pt x="389" y="342"/>
                  </a:lnTo>
                  <a:lnTo>
                    <a:pt x="293" y="331"/>
                  </a:lnTo>
                  <a:lnTo>
                    <a:pt x="213" y="331"/>
                  </a:lnTo>
                  <a:lnTo>
                    <a:pt x="165" y="326"/>
                  </a:lnTo>
                  <a:lnTo>
                    <a:pt x="123" y="315"/>
                  </a:lnTo>
                  <a:lnTo>
                    <a:pt x="91" y="310"/>
                  </a:lnTo>
                  <a:lnTo>
                    <a:pt x="48" y="304"/>
                  </a:lnTo>
                  <a:lnTo>
                    <a:pt x="21" y="304"/>
                  </a:lnTo>
                  <a:lnTo>
                    <a:pt x="11" y="294"/>
                  </a:lnTo>
                  <a:lnTo>
                    <a:pt x="0" y="278"/>
                  </a:lnTo>
                  <a:lnTo>
                    <a:pt x="11" y="246"/>
                  </a:lnTo>
                  <a:lnTo>
                    <a:pt x="27" y="203"/>
                  </a:lnTo>
                  <a:lnTo>
                    <a:pt x="37" y="150"/>
                  </a:lnTo>
                  <a:lnTo>
                    <a:pt x="53" y="112"/>
                  </a:lnTo>
                  <a:lnTo>
                    <a:pt x="85" y="59"/>
                  </a:lnTo>
                </a:path>
              </a:pathLst>
            </a:custGeom>
            <a:solidFill>
              <a:schemeClr val="bg1"/>
            </a:solidFill>
            <a:ln w="25400" cap="rnd" cmpd="sng">
              <a:solidFill>
                <a:schemeClr val="tx1"/>
              </a:solidFill>
              <a:prstDash val="solid"/>
              <a:round/>
              <a:headEnd/>
              <a:tailEnd/>
            </a:ln>
          </p:spPr>
          <p:txBody>
            <a:bodyPr/>
            <a:lstStyle/>
            <a:p>
              <a:endParaRPr lang="en-US"/>
            </a:p>
          </p:txBody>
        </p:sp>
        <p:sp>
          <p:nvSpPr>
            <p:cNvPr id="68" name="Oval 14"/>
            <p:cNvSpPr>
              <a:spLocks noChangeArrowheads="1"/>
            </p:cNvSpPr>
            <p:nvPr/>
          </p:nvSpPr>
          <p:spPr bwMode="auto">
            <a:xfrm>
              <a:off x="3806" y="3083"/>
              <a:ext cx="79" cy="89"/>
            </a:xfrm>
            <a:prstGeom prst="ellipse">
              <a:avLst/>
            </a:prstGeom>
            <a:solidFill>
              <a:schemeClr val="tx1"/>
            </a:solidFill>
            <a:ln w="12700">
              <a:solidFill>
                <a:schemeClr val="tx1"/>
              </a:solidFill>
              <a:round/>
              <a:headEnd/>
              <a:tailEnd/>
            </a:ln>
          </p:spPr>
          <p:txBody>
            <a:bodyPr wrap="none" anchor="ctr"/>
            <a:lstStyle/>
            <a:p>
              <a:endParaRPr lang="en-US"/>
            </a:p>
          </p:txBody>
        </p:sp>
        <p:sp>
          <p:nvSpPr>
            <p:cNvPr id="69" name="Freeform 15"/>
            <p:cNvSpPr>
              <a:spLocks/>
            </p:cNvSpPr>
            <p:nvPr/>
          </p:nvSpPr>
          <p:spPr bwMode="auto">
            <a:xfrm>
              <a:off x="2065" y="1890"/>
              <a:ext cx="572" cy="619"/>
            </a:xfrm>
            <a:custGeom>
              <a:avLst/>
              <a:gdLst>
                <a:gd name="T0" fmla="*/ 75 w 572"/>
                <a:gd name="T1" fmla="*/ 85 h 619"/>
                <a:gd name="T2" fmla="*/ 37 w 572"/>
                <a:gd name="T3" fmla="*/ 144 h 619"/>
                <a:gd name="T4" fmla="*/ 11 w 572"/>
                <a:gd name="T5" fmla="*/ 192 h 619"/>
                <a:gd name="T6" fmla="*/ 0 w 572"/>
                <a:gd name="T7" fmla="*/ 250 h 619"/>
                <a:gd name="T8" fmla="*/ 0 w 572"/>
                <a:gd name="T9" fmla="*/ 293 h 619"/>
                <a:gd name="T10" fmla="*/ 0 w 572"/>
                <a:gd name="T11" fmla="*/ 362 h 619"/>
                <a:gd name="T12" fmla="*/ 27 w 572"/>
                <a:gd name="T13" fmla="*/ 410 h 619"/>
                <a:gd name="T14" fmla="*/ 53 w 572"/>
                <a:gd name="T15" fmla="*/ 469 h 619"/>
                <a:gd name="T16" fmla="*/ 91 w 572"/>
                <a:gd name="T17" fmla="*/ 522 h 619"/>
                <a:gd name="T18" fmla="*/ 112 w 572"/>
                <a:gd name="T19" fmla="*/ 570 h 619"/>
                <a:gd name="T20" fmla="*/ 187 w 572"/>
                <a:gd name="T21" fmla="*/ 613 h 619"/>
                <a:gd name="T22" fmla="*/ 235 w 572"/>
                <a:gd name="T23" fmla="*/ 618 h 619"/>
                <a:gd name="T24" fmla="*/ 315 w 572"/>
                <a:gd name="T25" fmla="*/ 618 h 619"/>
                <a:gd name="T26" fmla="*/ 363 w 572"/>
                <a:gd name="T27" fmla="*/ 608 h 619"/>
                <a:gd name="T28" fmla="*/ 411 w 572"/>
                <a:gd name="T29" fmla="*/ 581 h 619"/>
                <a:gd name="T30" fmla="*/ 491 w 572"/>
                <a:gd name="T31" fmla="*/ 528 h 619"/>
                <a:gd name="T32" fmla="*/ 528 w 572"/>
                <a:gd name="T33" fmla="*/ 480 h 619"/>
                <a:gd name="T34" fmla="*/ 555 w 572"/>
                <a:gd name="T35" fmla="*/ 416 h 619"/>
                <a:gd name="T36" fmla="*/ 560 w 572"/>
                <a:gd name="T37" fmla="*/ 362 h 619"/>
                <a:gd name="T38" fmla="*/ 571 w 572"/>
                <a:gd name="T39" fmla="*/ 298 h 619"/>
                <a:gd name="T40" fmla="*/ 565 w 572"/>
                <a:gd name="T41" fmla="*/ 208 h 619"/>
                <a:gd name="T42" fmla="*/ 539 w 572"/>
                <a:gd name="T43" fmla="*/ 133 h 619"/>
                <a:gd name="T44" fmla="*/ 512 w 572"/>
                <a:gd name="T45" fmla="*/ 74 h 619"/>
                <a:gd name="T46" fmla="*/ 469 w 572"/>
                <a:gd name="T47" fmla="*/ 37 h 619"/>
                <a:gd name="T48" fmla="*/ 437 w 572"/>
                <a:gd name="T49" fmla="*/ 10 h 619"/>
                <a:gd name="T50" fmla="*/ 384 w 572"/>
                <a:gd name="T51" fmla="*/ 0 h 619"/>
                <a:gd name="T52" fmla="*/ 304 w 572"/>
                <a:gd name="T53" fmla="*/ 5 h 619"/>
                <a:gd name="T54" fmla="*/ 245 w 572"/>
                <a:gd name="T55" fmla="*/ 5 h 619"/>
                <a:gd name="T56" fmla="*/ 224 w 572"/>
                <a:gd name="T57" fmla="*/ 5 h 619"/>
                <a:gd name="T58" fmla="*/ 203 w 572"/>
                <a:gd name="T59" fmla="*/ 0 h 619"/>
                <a:gd name="T60" fmla="*/ 165 w 572"/>
                <a:gd name="T61" fmla="*/ 0 h 619"/>
                <a:gd name="T62" fmla="*/ 128 w 572"/>
                <a:gd name="T63" fmla="*/ 5 h 619"/>
                <a:gd name="T64" fmla="*/ 96 w 572"/>
                <a:gd name="T65" fmla="*/ 21 h 619"/>
                <a:gd name="T66" fmla="*/ 96 w 572"/>
                <a:gd name="T67" fmla="*/ 53 h 619"/>
                <a:gd name="T68" fmla="*/ 75 w 572"/>
                <a:gd name="T69" fmla="*/ 85 h 6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2"/>
                <a:gd name="T106" fmla="*/ 0 h 619"/>
                <a:gd name="T107" fmla="*/ 572 w 572"/>
                <a:gd name="T108" fmla="*/ 619 h 6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2" h="619">
                  <a:moveTo>
                    <a:pt x="75" y="85"/>
                  </a:moveTo>
                  <a:lnTo>
                    <a:pt x="37" y="144"/>
                  </a:lnTo>
                  <a:lnTo>
                    <a:pt x="11" y="192"/>
                  </a:lnTo>
                  <a:lnTo>
                    <a:pt x="0" y="250"/>
                  </a:lnTo>
                  <a:lnTo>
                    <a:pt x="0" y="293"/>
                  </a:lnTo>
                  <a:lnTo>
                    <a:pt x="0" y="362"/>
                  </a:lnTo>
                  <a:lnTo>
                    <a:pt x="27" y="410"/>
                  </a:lnTo>
                  <a:lnTo>
                    <a:pt x="53" y="469"/>
                  </a:lnTo>
                  <a:lnTo>
                    <a:pt x="91" y="522"/>
                  </a:lnTo>
                  <a:lnTo>
                    <a:pt x="112" y="570"/>
                  </a:lnTo>
                  <a:lnTo>
                    <a:pt x="187" y="613"/>
                  </a:lnTo>
                  <a:lnTo>
                    <a:pt x="235" y="618"/>
                  </a:lnTo>
                  <a:lnTo>
                    <a:pt x="315" y="618"/>
                  </a:lnTo>
                  <a:lnTo>
                    <a:pt x="363" y="608"/>
                  </a:lnTo>
                  <a:lnTo>
                    <a:pt x="411" y="581"/>
                  </a:lnTo>
                  <a:lnTo>
                    <a:pt x="491" y="528"/>
                  </a:lnTo>
                  <a:lnTo>
                    <a:pt x="528" y="480"/>
                  </a:lnTo>
                  <a:lnTo>
                    <a:pt x="555" y="416"/>
                  </a:lnTo>
                  <a:lnTo>
                    <a:pt x="560" y="362"/>
                  </a:lnTo>
                  <a:lnTo>
                    <a:pt x="571" y="298"/>
                  </a:lnTo>
                  <a:lnTo>
                    <a:pt x="565" y="208"/>
                  </a:lnTo>
                  <a:lnTo>
                    <a:pt x="539" y="133"/>
                  </a:lnTo>
                  <a:lnTo>
                    <a:pt x="512" y="74"/>
                  </a:lnTo>
                  <a:lnTo>
                    <a:pt x="469" y="37"/>
                  </a:lnTo>
                  <a:lnTo>
                    <a:pt x="437" y="10"/>
                  </a:lnTo>
                  <a:lnTo>
                    <a:pt x="384" y="0"/>
                  </a:lnTo>
                  <a:lnTo>
                    <a:pt x="304" y="5"/>
                  </a:lnTo>
                  <a:lnTo>
                    <a:pt x="245" y="5"/>
                  </a:lnTo>
                  <a:lnTo>
                    <a:pt x="224" y="5"/>
                  </a:lnTo>
                  <a:lnTo>
                    <a:pt x="203" y="0"/>
                  </a:lnTo>
                  <a:lnTo>
                    <a:pt x="165" y="0"/>
                  </a:lnTo>
                  <a:lnTo>
                    <a:pt x="128" y="5"/>
                  </a:lnTo>
                  <a:lnTo>
                    <a:pt x="96" y="21"/>
                  </a:lnTo>
                  <a:lnTo>
                    <a:pt x="96" y="53"/>
                  </a:lnTo>
                  <a:lnTo>
                    <a:pt x="75" y="85"/>
                  </a:lnTo>
                </a:path>
              </a:pathLst>
            </a:custGeom>
            <a:solidFill>
              <a:schemeClr val="bg1"/>
            </a:solidFill>
            <a:ln w="25400" cap="rnd" cmpd="sng">
              <a:solidFill>
                <a:schemeClr val="tx1"/>
              </a:solidFill>
              <a:prstDash val="solid"/>
              <a:round/>
              <a:headEnd/>
              <a:tailEnd/>
            </a:ln>
          </p:spPr>
          <p:txBody>
            <a:bodyPr/>
            <a:lstStyle/>
            <a:p>
              <a:endParaRPr lang="en-US"/>
            </a:p>
          </p:txBody>
        </p:sp>
        <p:sp>
          <p:nvSpPr>
            <p:cNvPr id="70" name="Line 16"/>
            <p:cNvSpPr>
              <a:spLocks noChangeShapeType="1"/>
            </p:cNvSpPr>
            <p:nvPr/>
          </p:nvSpPr>
          <p:spPr bwMode="auto">
            <a:xfrm>
              <a:off x="2331" y="2184"/>
              <a:ext cx="78" cy="1044"/>
            </a:xfrm>
            <a:prstGeom prst="line">
              <a:avLst/>
            </a:prstGeom>
            <a:noFill/>
            <a:ln w="25400">
              <a:solidFill>
                <a:schemeClr val="tx2"/>
              </a:solidFill>
              <a:round/>
              <a:headEnd type="none" w="sm" len="sm"/>
              <a:tailEnd type="none" w="sm" len="sm"/>
            </a:ln>
          </p:spPr>
          <p:txBody>
            <a:bodyPr wrap="none" anchor="ctr"/>
            <a:lstStyle/>
            <a:p>
              <a:endParaRPr lang="en-US"/>
            </a:p>
          </p:txBody>
        </p:sp>
        <p:sp>
          <p:nvSpPr>
            <p:cNvPr id="71" name="Oval 17"/>
            <p:cNvSpPr>
              <a:spLocks noChangeArrowheads="1"/>
            </p:cNvSpPr>
            <p:nvPr/>
          </p:nvSpPr>
          <p:spPr bwMode="auto">
            <a:xfrm>
              <a:off x="2287" y="2110"/>
              <a:ext cx="79" cy="89"/>
            </a:xfrm>
            <a:prstGeom prst="ellipse">
              <a:avLst/>
            </a:prstGeom>
            <a:solidFill>
              <a:schemeClr val="tx1"/>
            </a:solidFill>
            <a:ln w="12700">
              <a:solidFill>
                <a:schemeClr val="tx1"/>
              </a:solidFill>
              <a:round/>
              <a:headEnd/>
              <a:tailEnd/>
            </a:ln>
          </p:spPr>
          <p:txBody>
            <a:bodyPr wrap="none" anchor="ctr"/>
            <a:lstStyle/>
            <a:p>
              <a:endParaRPr lang="en-US"/>
            </a:p>
          </p:txBody>
        </p:sp>
        <p:sp>
          <p:nvSpPr>
            <p:cNvPr id="72" name="Oval 18"/>
            <p:cNvSpPr>
              <a:spLocks noChangeArrowheads="1"/>
            </p:cNvSpPr>
            <p:nvPr/>
          </p:nvSpPr>
          <p:spPr bwMode="auto">
            <a:xfrm>
              <a:off x="2363" y="3182"/>
              <a:ext cx="79" cy="89"/>
            </a:xfrm>
            <a:prstGeom prst="ellipse">
              <a:avLst/>
            </a:prstGeom>
            <a:solidFill>
              <a:schemeClr val="tx1"/>
            </a:solidFill>
            <a:ln w="12700">
              <a:solidFill>
                <a:schemeClr val="tx1"/>
              </a:solidFill>
              <a:round/>
              <a:headEnd/>
              <a:tailEnd/>
            </a:ln>
          </p:spPr>
          <p:txBody>
            <a:bodyPr wrap="none" anchor="ctr"/>
            <a:lstStyle/>
            <a:p>
              <a:endParaRPr lang="en-US"/>
            </a:p>
          </p:txBody>
        </p:sp>
        <p:sp>
          <p:nvSpPr>
            <p:cNvPr id="73" name="Rectangle 19"/>
            <p:cNvSpPr>
              <a:spLocks noChangeArrowheads="1"/>
            </p:cNvSpPr>
            <p:nvPr/>
          </p:nvSpPr>
          <p:spPr bwMode="auto">
            <a:xfrm>
              <a:off x="2167" y="1900"/>
              <a:ext cx="230" cy="250"/>
            </a:xfrm>
            <a:prstGeom prst="rect">
              <a:avLst/>
            </a:prstGeom>
            <a:noFill/>
            <a:ln w="9525">
              <a:noFill/>
              <a:miter lim="800000"/>
              <a:headEnd/>
              <a:tailEnd/>
            </a:ln>
          </p:spPr>
          <p:txBody>
            <a:bodyPr lIns="92075" tIns="46038" rIns="92075" bIns="46038">
              <a:spAutoFit/>
            </a:bodyPr>
            <a:lstStyle/>
            <a:p>
              <a:pPr algn="ctr" eaLnBrk="0" hangingPunct="0"/>
              <a:r>
                <a:rPr lang="en-US" sz="2000"/>
                <a:t>•</a:t>
              </a:r>
            </a:p>
          </p:txBody>
        </p:sp>
        <p:sp>
          <p:nvSpPr>
            <p:cNvPr id="74" name="Rectangle 20"/>
            <p:cNvSpPr>
              <a:spLocks noChangeArrowheads="1"/>
            </p:cNvSpPr>
            <p:nvPr/>
          </p:nvSpPr>
          <p:spPr bwMode="auto">
            <a:xfrm>
              <a:off x="2351" y="2131"/>
              <a:ext cx="230" cy="250"/>
            </a:xfrm>
            <a:prstGeom prst="rect">
              <a:avLst/>
            </a:prstGeom>
            <a:noFill/>
            <a:ln w="9525">
              <a:noFill/>
              <a:miter lim="800000"/>
              <a:headEnd/>
              <a:tailEnd/>
            </a:ln>
          </p:spPr>
          <p:txBody>
            <a:bodyPr lIns="92075" tIns="46038" rIns="92075" bIns="46038">
              <a:spAutoFit/>
            </a:bodyPr>
            <a:lstStyle/>
            <a:p>
              <a:pPr algn="ctr" eaLnBrk="0" hangingPunct="0"/>
              <a:r>
                <a:rPr lang="en-US" sz="2000"/>
                <a:t>•</a:t>
              </a:r>
            </a:p>
          </p:txBody>
        </p:sp>
        <p:sp>
          <p:nvSpPr>
            <p:cNvPr id="75" name="Rectangle 21"/>
            <p:cNvSpPr>
              <a:spLocks noChangeArrowheads="1"/>
            </p:cNvSpPr>
            <p:nvPr/>
          </p:nvSpPr>
          <p:spPr bwMode="auto">
            <a:xfrm>
              <a:off x="2057" y="1995"/>
              <a:ext cx="230" cy="250"/>
            </a:xfrm>
            <a:prstGeom prst="rect">
              <a:avLst/>
            </a:prstGeom>
            <a:noFill/>
            <a:ln w="9525">
              <a:noFill/>
              <a:miter lim="800000"/>
              <a:headEnd/>
              <a:tailEnd/>
            </a:ln>
          </p:spPr>
          <p:txBody>
            <a:bodyPr lIns="92075" tIns="46038" rIns="92075" bIns="46038">
              <a:spAutoFit/>
            </a:bodyPr>
            <a:lstStyle/>
            <a:p>
              <a:pPr algn="ctr" eaLnBrk="0" hangingPunct="0"/>
              <a:r>
                <a:rPr lang="en-US" sz="2000"/>
                <a:t>•</a:t>
              </a:r>
            </a:p>
          </p:txBody>
        </p:sp>
        <p:sp>
          <p:nvSpPr>
            <p:cNvPr id="76" name="Rectangle 22"/>
            <p:cNvSpPr>
              <a:spLocks noChangeArrowheads="1"/>
            </p:cNvSpPr>
            <p:nvPr/>
          </p:nvSpPr>
          <p:spPr bwMode="auto">
            <a:xfrm>
              <a:off x="2143" y="2148"/>
              <a:ext cx="230" cy="250"/>
            </a:xfrm>
            <a:prstGeom prst="rect">
              <a:avLst/>
            </a:prstGeom>
            <a:noFill/>
            <a:ln w="9525">
              <a:noFill/>
              <a:miter lim="800000"/>
              <a:headEnd/>
              <a:tailEnd/>
            </a:ln>
          </p:spPr>
          <p:txBody>
            <a:bodyPr lIns="92075" tIns="46038" rIns="92075" bIns="46038">
              <a:spAutoFit/>
            </a:bodyPr>
            <a:lstStyle/>
            <a:p>
              <a:pPr algn="ctr" eaLnBrk="0" hangingPunct="0"/>
              <a:r>
                <a:rPr lang="en-US" sz="2000"/>
                <a:t>•</a:t>
              </a:r>
            </a:p>
          </p:txBody>
        </p:sp>
        <p:sp>
          <p:nvSpPr>
            <p:cNvPr id="77" name="Rectangle 23"/>
            <p:cNvSpPr>
              <a:spLocks noChangeArrowheads="1"/>
            </p:cNvSpPr>
            <p:nvPr/>
          </p:nvSpPr>
          <p:spPr bwMode="auto">
            <a:xfrm>
              <a:off x="2190" y="2244"/>
              <a:ext cx="230" cy="250"/>
            </a:xfrm>
            <a:prstGeom prst="rect">
              <a:avLst/>
            </a:prstGeom>
            <a:noFill/>
            <a:ln w="9525">
              <a:noFill/>
              <a:miter lim="800000"/>
              <a:headEnd/>
              <a:tailEnd/>
            </a:ln>
          </p:spPr>
          <p:txBody>
            <a:bodyPr lIns="92075" tIns="46038" rIns="92075" bIns="46038">
              <a:spAutoFit/>
            </a:bodyPr>
            <a:lstStyle/>
            <a:p>
              <a:pPr algn="ctr" eaLnBrk="0" hangingPunct="0"/>
              <a:r>
                <a:rPr lang="en-US" sz="2000"/>
                <a:t>•</a:t>
              </a:r>
            </a:p>
          </p:txBody>
        </p:sp>
        <p:sp>
          <p:nvSpPr>
            <p:cNvPr id="78" name="Rectangle 24"/>
            <p:cNvSpPr>
              <a:spLocks noChangeArrowheads="1"/>
            </p:cNvSpPr>
            <p:nvPr/>
          </p:nvSpPr>
          <p:spPr bwMode="auto">
            <a:xfrm>
              <a:off x="2405" y="2985"/>
              <a:ext cx="230" cy="250"/>
            </a:xfrm>
            <a:prstGeom prst="rect">
              <a:avLst/>
            </a:prstGeom>
            <a:noFill/>
            <a:ln w="9525">
              <a:noFill/>
              <a:miter lim="800000"/>
              <a:headEnd/>
              <a:tailEnd/>
            </a:ln>
          </p:spPr>
          <p:txBody>
            <a:bodyPr lIns="92075" tIns="46038" rIns="92075" bIns="46038">
              <a:spAutoFit/>
            </a:bodyPr>
            <a:lstStyle/>
            <a:p>
              <a:pPr algn="ctr" eaLnBrk="0" hangingPunct="0"/>
              <a:r>
                <a:rPr lang="en-US" sz="2000"/>
                <a:t>•</a:t>
              </a:r>
            </a:p>
          </p:txBody>
        </p:sp>
        <p:sp>
          <p:nvSpPr>
            <p:cNvPr id="79" name="Rectangle 25"/>
            <p:cNvSpPr>
              <a:spLocks noChangeArrowheads="1"/>
            </p:cNvSpPr>
            <p:nvPr/>
          </p:nvSpPr>
          <p:spPr bwMode="auto">
            <a:xfrm>
              <a:off x="2649" y="3130"/>
              <a:ext cx="230" cy="250"/>
            </a:xfrm>
            <a:prstGeom prst="rect">
              <a:avLst/>
            </a:prstGeom>
            <a:noFill/>
            <a:ln w="9525">
              <a:noFill/>
              <a:miter lim="800000"/>
              <a:headEnd/>
              <a:tailEnd/>
            </a:ln>
          </p:spPr>
          <p:txBody>
            <a:bodyPr lIns="92075" tIns="46038" rIns="92075" bIns="46038">
              <a:spAutoFit/>
            </a:bodyPr>
            <a:lstStyle/>
            <a:p>
              <a:pPr algn="ctr" eaLnBrk="0" hangingPunct="0"/>
              <a:r>
                <a:rPr lang="en-US" sz="2000"/>
                <a:t>•</a:t>
              </a:r>
            </a:p>
          </p:txBody>
        </p:sp>
        <p:sp>
          <p:nvSpPr>
            <p:cNvPr id="80" name="Rectangle 26"/>
            <p:cNvSpPr>
              <a:spLocks noChangeArrowheads="1"/>
            </p:cNvSpPr>
            <p:nvPr/>
          </p:nvSpPr>
          <p:spPr bwMode="auto">
            <a:xfrm>
              <a:off x="2177" y="2981"/>
              <a:ext cx="230" cy="250"/>
            </a:xfrm>
            <a:prstGeom prst="rect">
              <a:avLst/>
            </a:prstGeom>
            <a:noFill/>
            <a:ln w="9525">
              <a:noFill/>
              <a:miter lim="800000"/>
              <a:headEnd/>
              <a:tailEnd/>
            </a:ln>
          </p:spPr>
          <p:txBody>
            <a:bodyPr lIns="92075" tIns="46038" rIns="92075" bIns="46038">
              <a:spAutoFit/>
            </a:bodyPr>
            <a:lstStyle/>
            <a:p>
              <a:pPr algn="ctr" eaLnBrk="0" hangingPunct="0"/>
              <a:r>
                <a:rPr lang="en-US" sz="2000"/>
                <a:t>•</a:t>
              </a:r>
            </a:p>
          </p:txBody>
        </p:sp>
        <p:sp>
          <p:nvSpPr>
            <p:cNvPr id="81" name="Rectangle 27"/>
            <p:cNvSpPr>
              <a:spLocks noChangeArrowheads="1"/>
            </p:cNvSpPr>
            <p:nvPr/>
          </p:nvSpPr>
          <p:spPr bwMode="auto">
            <a:xfrm>
              <a:off x="2039" y="3117"/>
              <a:ext cx="230" cy="250"/>
            </a:xfrm>
            <a:prstGeom prst="rect">
              <a:avLst/>
            </a:prstGeom>
            <a:noFill/>
            <a:ln w="9525">
              <a:noFill/>
              <a:miter lim="800000"/>
              <a:headEnd/>
              <a:tailEnd/>
            </a:ln>
          </p:spPr>
          <p:txBody>
            <a:bodyPr lIns="92075" tIns="46038" rIns="92075" bIns="46038">
              <a:spAutoFit/>
            </a:bodyPr>
            <a:lstStyle/>
            <a:p>
              <a:pPr algn="ctr" eaLnBrk="0" hangingPunct="0"/>
              <a:r>
                <a:rPr lang="en-US" sz="2000"/>
                <a:t>•</a:t>
              </a:r>
            </a:p>
          </p:txBody>
        </p:sp>
        <p:sp>
          <p:nvSpPr>
            <p:cNvPr id="82" name="Rectangle 28"/>
            <p:cNvSpPr>
              <a:spLocks noChangeArrowheads="1"/>
            </p:cNvSpPr>
            <p:nvPr/>
          </p:nvSpPr>
          <p:spPr bwMode="auto">
            <a:xfrm>
              <a:off x="3552" y="2916"/>
              <a:ext cx="230" cy="250"/>
            </a:xfrm>
            <a:prstGeom prst="rect">
              <a:avLst/>
            </a:prstGeom>
            <a:noFill/>
            <a:ln w="9525">
              <a:noFill/>
              <a:miter lim="800000"/>
              <a:headEnd/>
              <a:tailEnd/>
            </a:ln>
          </p:spPr>
          <p:txBody>
            <a:bodyPr lIns="92075" tIns="46038" rIns="92075" bIns="46038">
              <a:spAutoFit/>
            </a:bodyPr>
            <a:lstStyle/>
            <a:p>
              <a:pPr algn="ctr" eaLnBrk="0" hangingPunct="0"/>
              <a:r>
                <a:rPr lang="en-US" sz="2000"/>
                <a:t>•</a:t>
              </a:r>
            </a:p>
          </p:txBody>
        </p:sp>
        <p:sp>
          <p:nvSpPr>
            <p:cNvPr id="83" name="Rectangle 29"/>
            <p:cNvSpPr>
              <a:spLocks noChangeArrowheads="1"/>
            </p:cNvSpPr>
            <p:nvPr/>
          </p:nvSpPr>
          <p:spPr bwMode="auto">
            <a:xfrm>
              <a:off x="3619" y="3099"/>
              <a:ext cx="230" cy="250"/>
            </a:xfrm>
            <a:prstGeom prst="rect">
              <a:avLst/>
            </a:prstGeom>
            <a:noFill/>
            <a:ln w="9525">
              <a:noFill/>
              <a:miter lim="800000"/>
              <a:headEnd/>
              <a:tailEnd/>
            </a:ln>
          </p:spPr>
          <p:txBody>
            <a:bodyPr lIns="92075" tIns="46038" rIns="92075" bIns="46038">
              <a:spAutoFit/>
            </a:bodyPr>
            <a:lstStyle/>
            <a:p>
              <a:pPr algn="ctr" eaLnBrk="0" hangingPunct="0"/>
              <a:r>
                <a:rPr lang="en-US" sz="2000"/>
                <a:t>•</a:t>
              </a:r>
            </a:p>
          </p:txBody>
        </p:sp>
        <p:sp>
          <p:nvSpPr>
            <p:cNvPr id="84" name="Rectangle 30"/>
            <p:cNvSpPr>
              <a:spLocks noChangeArrowheads="1"/>
            </p:cNvSpPr>
            <p:nvPr/>
          </p:nvSpPr>
          <p:spPr bwMode="auto">
            <a:xfrm>
              <a:off x="3949" y="3078"/>
              <a:ext cx="230" cy="250"/>
            </a:xfrm>
            <a:prstGeom prst="rect">
              <a:avLst/>
            </a:prstGeom>
            <a:noFill/>
            <a:ln w="9525">
              <a:noFill/>
              <a:miter lim="800000"/>
              <a:headEnd/>
              <a:tailEnd/>
            </a:ln>
          </p:spPr>
          <p:txBody>
            <a:bodyPr lIns="92075" tIns="46038" rIns="92075" bIns="46038">
              <a:spAutoFit/>
            </a:bodyPr>
            <a:lstStyle/>
            <a:p>
              <a:pPr algn="ctr" eaLnBrk="0" hangingPunct="0"/>
              <a:r>
                <a:rPr lang="en-US" sz="2000"/>
                <a:t>•</a:t>
              </a:r>
            </a:p>
          </p:txBody>
        </p:sp>
        <p:sp>
          <p:nvSpPr>
            <p:cNvPr id="85" name="Rectangle 31"/>
            <p:cNvSpPr>
              <a:spLocks noChangeArrowheads="1"/>
            </p:cNvSpPr>
            <p:nvPr/>
          </p:nvSpPr>
          <p:spPr bwMode="auto">
            <a:xfrm>
              <a:off x="2737" y="2468"/>
              <a:ext cx="1820" cy="394"/>
            </a:xfrm>
            <a:prstGeom prst="rect">
              <a:avLst/>
            </a:prstGeom>
            <a:noFill/>
            <a:ln w="9525">
              <a:noFill/>
              <a:miter lim="800000"/>
              <a:headEnd/>
              <a:tailEnd/>
            </a:ln>
          </p:spPr>
          <p:txBody>
            <a:bodyPr wrap="none" lIns="92075" tIns="46038" rIns="92075" bIns="46038">
              <a:spAutoFit/>
            </a:bodyPr>
            <a:lstStyle/>
            <a:p>
              <a:pPr algn="ctr" eaLnBrk="0" hangingPunct="0"/>
              <a:r>
                <a:rPr lang="en-US" sz="2000" b="1" dirty="0"/>
                <a:t>Perceptions or ratings data</a:t>
              </a:r>
              <a:br>
                <a:rPr lang="en-US" sz="2000" b="1" dirty="0"/>
              </a:br>
              <a:r>
                <a:rPr lang="en-US" sz="2000" b="1" dirty="0"/>
                <a:t>from one respondent</a:t>
              </a:r>
            </a:p>
          </p:txBody>
        </p:sp>
        <p:sp>
          <p:nvSpPr>
            <p:cNvPr id="86" name="Line 32"/>
            <p:cNvSpPr>
              <a:spLocks noChangeShapeType="1"/>
            </p:cNvSpPr>
            <p:nvPr/>
          </p:nvSpPr>
          <p:spPr bwMode="auto">
            <a:xfrm flipH="1">
              <a:off x="2536" y="2777"/>
              <a:ext cx="359" cy="276"/>
            </a:xfrm>
            <a:prstGeom prst="line">
              <a:avLst/>
            </a:prstGeom>
            <a:noFill/>
            <a:ln w="25400">
              <a:solidFill>
                <a:schemeClr val="tx2"/>
              </a:solidFill>
              <a:round/>
              <a:headEnd type="none" w="sm" len="sm"/>
              <a:tailEnd type="stealth" w="med" len="lg"/>
            </a:ln>
          </p:spPr>
          <p:txBody>
            <a:bodyPr wrap="none" anchor="ctr"/>
            <a:lstStyle/>
            <a:p>
              <a:endParaRPr lang="en-US"/>
            </a:p>
          </p:txBody>
        </p:sp>
        <p:grpSp>
          <p:nvGrpSpPr>
            <p:cNvPr id="87" name="Group 33"/>
            <p:cNvGrpSpPr>
              <a:grpSpLocks/>
            </p:cNvGrpSpPr>
            <p:nvPr/>
          </p:nvGrpSpPr>
          <p:grpSpPr bwMode="auto">
            <a:xfrm>
              <a:off x="2476" y="3225"/>
              <a:ext cx="237" cy="38"/>
              <a:chOff x="2476" y="3225"/>
              <a:chExt cx="237" cy="38"/>
            </a:xfrm>
          </p:grpSpPr>
          <p:sp>
            <p:nvSpPr>
              <p:cNvPr id="93" name="Freeform 34"/>
              <p:cNvSpPr>
                <a:spLocks/>
              </p:cNvSpPr>
              <p:nvPr/>
            </p:nvSpPr>
            <p:spPr bwMode="auto">
              <a:xfrm>
                <a:off x="2659" y="3225"/>
                <a:ext cx="54" cy="38"/>
              </a:xfrm>
              <a:custGeom>
                <a:avLst/>
                <a:gdLst>
                  <a:gd name="T0" fmla="*/ 0 w 54"/>
                  <a:gd name="T1" fmla="*/ 0 h 38"/>
                  <a:gd name="T2" fmla="*/ 0 w 54"/>
                  <a:gd name="T3" fmla="*/ 37 h 38"/>
                  <a:gd name="T4" fmla="*/ 53 w 54"/>
                  <a:gd name="T5" fmla="*/ 20 h 38"/>
                  <a:gd name="T6" fmla="*/ 0 w 54"/>
                  <a:gd name="T7" fmla="*/ 0 h 38"/>
                  <a:gd name="T8" fmla="*/ 0 60000 65536"/>
                  <a:gd name="T9" fmla="*/ 0 60000 65536"/>
                  <a:gd name="T10" fmla="*/ 0 60000 65536"/>
                  <a:gd name="T11" fmla="*/ 0 60000 65536"/>
                  <a:gd name="T12" fmla="*/ 0 w 54"/>
                  <a:gd name="T13" fmla="*/ 0 h 38"/>
                  <a:gd name="T14" fmla="*/ 54 w 54"/>
                  <a:gd name="T15" fmla="*/ 38 h 38"/>
                </a:gdLst>
                <a:ahLst/>
                <a:cxnLst>
                  <a:cxn ang="T8">
                    <a:pos x="T0" y="T1"/>
                  </a:cxn>
                  <a:cxn ang="T9">
                    <a:pos x="T2" y="T3"/>
                  </a:cxn>
                  <a:cxn ang="T10">
                    <a:pos x="T4" y="T5"/>
                  </a:cxn>
                  <a:cxn ang="T11">
                    <a:pos x="T6" y="T7"/>
                  </a:cxn>
                </a:cxnLst>
                <a:rect l="T12" t="T13" r="T14" b="T15"/>
                <a:pathLst>
                  <a:path w="54" h="38">
                    <a:moveTo>
                      <a:pt x="0" y="0"/>
                    </a:moveTo>
                    <a:lnTo>
                      <a:pt x="0" y="37"/>
                    </a:lnTo>
                    <a:lnTo>
                      <a:pt x="53" y="20"/>
                    </a:lnTo>
                    <a:lnTo>
                      <a:pt x="0" y="0"/>
                    </a:lnTo>
                  </a:path>
                </a:pathLst>
              </a:custGeom>
              <a:solidFill>
                <a:schemeClr val="tx2"/>
              </a:solidFill>
              <a:ln w="12700" cap="rnd" cmpd="sng">
                <a:solidFill>
                  <a:schemeClr val="tx2"/>
                </a:solidFill>
                <a:prstDash val="solid"/>
                <a:round/>
                <a:headEnd/>
                <a:tailEnd/>
              </a:ln>
            </p:spPr>
            <p:txBody>
              <a:bodyPr/>
              <a:lstStyle/>
              <a:p>
                <a:endParaRPr lang="en-US"/>
              </a:p>
            </p:txBody>
          </p:sp>
          <p:sp>
            <p:nvSpPr>
              <p:cNvPr id="94" name="Freeform 35"/>
              <p:cNvSpPr>
                <a:spLocks/>
              </p:cNvSpPr>
              <p:nvPr/>
            </p:nvSpPr>
            <p:spPr bwMode="auto">
              <a:xfrm>
                <a:off x="2476" y="3225"/>
                <a:ext cx="54" cy="38"/>
              </a:xfrm>
              <a:custGeom>
                <a:avLst/>
                <a:gdLst>
                  <a:gd name="T0" fmla="*/ 53 w 54"/>
                  <a:gd name="T1" fmla="*/ 37 h 38"/>
                  <a:gd name="T2" fmla="*/ 53 w 54"/>
                  <a:gd name="T3" fmla="*/ 0 h 38"/>
                  <a:gd name="T4" fmla="*/ 0 w 54"/>
                  <a:gd name="T5" fmla="*/ 17 h 38"/>
                  <a:gd name="T6" fmla="*/ 53 w 54"/>
                  <a:gd name="T7" fmla="*/ 37 h 38"/>
                  <a:gd name="T8" fmla="*/ 0 60000 65536"/>
                  <a:gd name="T9" fmla="*/ 0 60000 65536"/>
                  <a:gd name="T10" fmla="*/ 0 60000 65536"/>
                  <a:gd name="T11" fmla="*/ 0 60000 65536"/>
                  <a:gd name="T12" fmla="*/ 0 w 54"/>
                  <a:gd name="T13" fmla="*/ 0 h 38"/>
                  <a:gd name="T14" fmla="*/ 54 w 54"/>
                  <a:gd name="T15" fmla="*/ 38 h 38"/>
                </a:gdLst>
                <a:ahLst/>
                <a:cxnLst>
                  <a:cxn ang="T8">
                    <a:pos x="T0" y="T1"/>
                  </a:cxn>
                  <a:cxn ang="T9">
                    <a:pos x="T2" y="T3"/>
                  </a:cxn>
                  <a:cxn ang="T10">
                    <a:pos x="T4" y="T5"/>
                  </a:cxn>
                  <a:cxn ang="T11">
                    <a:pos x="T6" y="T7"/>
                  </a:cxn>
                </a:cxnLst>
                <a:rect l="T12" t="T13" r="T14" b="T15"/>
                <a:pathLst>
                  <a:path w="54" h="38">
                    <a:moveTo>
                      <a:pt x="53" y="37"/>
                    </a:moveTo>
                    <a:lnTo>
                      <a:pt x="53" y="0"/>
                    </a:lnTo>
                    <a:lnTo>
                      <a:pt x="0" y="17"/>
                    </a:lnTo>
                    <a:lnTo>
                      <a:pt x="53" y="37"/>
                    </a:lnTo>
                  </a:path>
                </a:pathLst>
              </a:custGeom>
              <a:solidFill>
                <a:schemeClr val="tx2"/>
              </a:solidFill>
              <a:ln w="12700" cap="rnd" cmpd="sng">
                <a:solidFill>
                  <a:schemeClr val="tx2"/>
                </a:solidFill>
                <a:prstDash val="solid"/>
                <a:round/>
                <a:headEnd/>
                <a:tailEnd/>
              </a:ln>
            </p:spPr>
            <p:txBody>
              <a:bodyPr/>
              <a:lstStyle/>
              <a:p>
                <a:endParaRPr lang="en-US"/>
              </a:p>
            </p:txBody>
          </p:sp>
          <p:sp>
            <p:nvSpPr>
              <p:cNvPr id="95" name="Line 36"/>
              <p:cNvSpPr>
                <a:spLocks noChangeShapeType="1"/>
              </p:cNvSpPr>
              <p:nvPr/>
            </p:nvSpPr>
            <p:spPr bwMode="auto">
              <a:xfrm>
                <a:off x="2518" y="3248"/>
                <a:ext cx="149" cy="0"/>
              </a:xfrm>
              <a:prstGeom prst="line">
                <a:avLst/>
              </a:prstGeom>
              <a:noFill/>
              <a:ln w="25400">
                <a:solidFill>
                  <a:schemeClr val="tx2"/>
                </a:solidFill>
                <a:round/>
                <a:headEnd type="none" w="sm" len="sm"/>
                <a:tailEnd type="none" w="sm" len="sm"/>
              </a:ln>
            </p:spPr>
            <p:txBody>
              <a:bodyPr wrap="none" anchor="ctr"/>
              <a:lstStyle/>
              <a:p>
                <a:endParaRPr lang="en-US"/>
              </a:p>
            </p:txBody>
          </p:sp>
        </p:grpSp>
        <p:sp>
          <p:nvSpPr>
            <p:cNvPr id="88" name="Rectangle 37"/>
            <p:cNvSpPr>
              <a:spLocks noChangeArrowheads="1"/>
            </p:cNvSpPr>
            <p:nvPr/>
          </p:nvSpPr>
          <p:spPr bwMode="auto">
            <a:xfrm>
              <a:off x="1949" y="2429"/>
              <a:ext cx="244" cy="212"/>
            </a:xfrm>
            <a:prstGeom prst="rect">
              <a:avLst/>
            </a:prstGeom>
            <a:noFill/>
            <a:ln w="9525">
              <a:noFill/>
              <a:miter lim="800000"/>
              <a:headEnd/>
              <a:tailEnd/>
            </a:ln>
          </p:spPr>
          <p:txBody>
            <a:bodyPr wrap="none" lIns="92075" tIns="46038" rIns="92075" bIns="46038">
              <a:spAutoFit/>
            </a:bodyPr>
            <a:lstStyle/>
            <a:p>
              <a:pPr algn="ctr" eaLnBrk="0" hangingPunct="0"/>
              <a:r>
                <a:rPr lang="en-US" sz="1600"/>
                <a:t>III</a:t>
              </a:r>
            </a:p>
          </p:txBody>
        </p:sp>
        <p:sp>
          <p:nvSpPr>
            <p:cNvPr id="89" name="Rectangle 38"/>
            <p:cNvSpPr>
              <a:spLocks noChangeArrowheads="1"/>
            </p:cNvSpPr>
            <p:nvPr/>
          </p:nvSpPr>
          <p:spPr bwMode="auto">
            <a:xfrm>
              <a:off x="2516" y="3197"/>
              <a:ext cx="173" cy="212"/>
            </a:xfrm>
            <a:prstGeom prst="rect">
              <a:avLst/>
            </a:prstGeom>
            <a:noFill/>
            <a:ln w="9525">
              <a:noFill/>
              <a:miter lim="800000"/>
              <a:headEnd/>
              <a:tailEnd/>
            </a:ln>
          </p:spPr>
          <p:txBody>
            <a:bodyPr wrap="none" lIns="92075" tIns="46038" rIns="92075" bIns="46038">
              <a:spAutoFit/>
            </a:bodyPr>
            <a:lstStyle/>
            <a:p>
              <a:pPr algn="ctr" eaLnBrk="0" hangingPunct="0"/>
              <a:r>
                <a:rPr lang="en-US" sz="1600" dirty="0"/>
                <a:t>a</a:t>
              </a:r>
            </a:p>
          </p:txBody>
        </p:sp>
        <p:sp>
          <p:nvSpPr>
            <p:cNvPr id="90" name="Rectangle 39"/>
            <p:cNvSpPr>
              <a:spLocks noChangeArrowheads="1"/>
            </p:cNvSpPr>
            <p:nvPr/>
          </p:nvSpPr>
          <p:spPr bwMode="auto">
            <a:xfrm>
              <a:off x="1941" y="3287"/>
              <a:ext cx="159" cy="212"/>
            </a:xfrm>
            <a:prstGeom prst="rect">
              <a:avLst/>
            </a:prstGeom>
            <a:noFill/>
            <a:ln w="9525">
              <a:noFill/>
              <a:miter lim="800000"/>
              <a:headEnd/>
              <a:tailEnd/>
            </a:ln>
          </p:spPr>
          <p:txBody>
            <a:bodyPr wrap="none" lIns="92075" tIns="46038" rIns="92075" bIns="46038">
              <a:spAutoFit/>
            </a:bodyPr>
            <a:lstStyle/>
            <a:p>
              <a:pPr algn="ctr" eaLnBrk="0" hangingPunct="0"/>
              <a:r>
                <a:rPr lang="en-US" sz="1600"/>
                <a:t>I</a:t>
              </a:r>
            </a:p>
          </p:txBody>
        </p:sp>
        <p:sp>
          <p:nvSpPr>
            <p:cNvPr id="91" name="Rectangle 40"/>
            <p:cNvSpPr>
              <a:spLocks noChangeArrowheads="1"/>
            </p:cNvSpPr>
            <p:nvPr/>
          </p:nvSpPr>
          <p:spPr bwMode="auto">
            <a:xfrm>
              <a:off x="3526" y="3286"/>
              <a:ext cx="201" cy="212"/>
            </a:xfrm>
            <a:prstGeom prst="rect">
              <a:avLst/>
            </a:prstGeom>
            <a:noFill/>
            <a:ln w="9525">
              <a:noFill/>
              <a:miter lim="800000"/>
              <a:headEnd/>
              <a:tailEnd/>
            </a:ln>
          </p:spPr>
          <p:txBody>
            <a:bodyPr wrap="none" lIns="92075" tIns="46038" rIns="92075" bIns="46038">
              <a:spAutoFit/>
            </a:bodyPr>
            <a:lstStyle/>
            <a:p>
              <a:pPr algn="ctr" eaLnBrk="0" hangingPunct="0"/>
              <a:r>
                <a:rPr lang="en-US" sz="1600"/>
                <a:t>II</a:t>
              </a:r>
            </a:p>
          </p:txBody>
        </p:sp>
        <p:sp>
          <p:nvSpPr>
            <p:cNvPr id="92" name="Rectangle 41"/>
            <p:cNvSpPr>
              <a:spLocks noChangeArrowheads="1"/>
            </p:cNvSpPr>
            <p:nvPr/>
          </p:nvSpPr>
          <p:spPr bwMode="auto">
            <a:xfrm>
              <a:off x="2200" y="2659"/>
              <a:ext cx="180" cy="212"/>
            </a:xfrm>
            <a:prstGeom prst="rect">
              <a:avLst/>
            </a:prstGeom>
            <a:noFill/>
            <a:ln w="9525">
              <a:noFill/>
              <a:miter lim="800000"/>
              <a:headEnd/>
              <a:tailEnd/>
            </a:ln>
          </p:spPr>
          <p:txBody>
            <a:bodyPr wrap="none" lIns="92075" tIns="46038" rIns="92075" bIns="46038">
              <a:spAutoFit/>
            </a:bodyPr>
            <a:lstStyle/>
            <a:p>
              <a:pPr algn="ctr" eaLnBrk="0" hangingPunct="0"/>
              <a:r>
                <a:rPr lang="en-US" sz="1600"/>
                <a:t>b</a:t>
              </a:r>
            </a:p>
          </p:txBody>
        </p:sp>
      </p:grpSp>
      <p:sp>
        <p:nvSpPr>
          <p:cNvPr id="96" name="Rectangle 42"/>
          <p:cNvSpPr>
            <a:spLocks noChangeArrowheads="1"/>
          </p:cNvSpPr>
          <p:nvPr/>
        </p:nvSpPr>
        <p:spPr bwMode="auto">
          <a:xfrm>
            <a:off x="4301826" y="1427790"/>
            <a:ext cx="4267200" cy="1093249"/>
          </a:xfrm>
          <a:prstGeom prst="rect">
            <a:avLst/>
          </a:prstGeom>
          <a:noFill/>
          <a:ln w="9525">
            <a:noFill/>
            <a:miter lim="800000"/>
            <a:headEnd/>
            <a:tailEnd/>
          </a:ln>
        </p:spPr>
        <p:txBody>
          <a:bodyPr wrap="square" lIns="92075" tIns="46038" rIns="92075" bIns="46038">
            <a:spAutoFit/>
          </a:bodyPr>
          <a:lstStyle/>
          <a:p>
            <a:pPr marL="479425" indent="-479425" eaLnBrk="0" hangingPunct="0">
              <a:spcAft>
                <a:spcPct val="25000"/>
              </a:spcAft>
              <a:tabLst>
                <a:tab pos="279400" algn="ctr"/>
              </a:tabLst>
            </a:pPr>
            <a:r>
              <a:rPr lang="en-US" sz="2000" dirty="0"/>
              <a:t>a	=	distance from member to cluster center</a:t>
            </a:r>
          </a:p>
          <a:p>
            <a:pPr marL="479425" indent="-479425" eaLnBrk="0" hangingPunct="0">
              <a:spcAft>
                <a:spcPct val="25000"/>
              </a:spcAft>
              <a:tabLst>
                <a:tab pos="279400" algn="ctr"/>
              </a:tabLst>
            </a:pPr>
            <a:r>
              <a:rPr lang="en-US" sz="2000" dirty="0"/>
              <a:t>b	=	distance from I to III</a:t>
            </a:r>
          </a:p>
        </p:txBody>
      </p:sp>
      <p:sp>
        <p:nvSpPr>
          <p:cNvPr id="98" name="Rectangle 42"/>
          <p:cNvSpPr>
            <a:spLocks noChangeArrowheads="1"/>
          </p:cNvSpPr>
          <p:nvPr/>
        </p:nvSpPr>
        <p:spPr bwMode="auto">
          <a:xfrm>
            <a:off x="4301826" y="2790260"/>
            <a:ext cx="4267200" cy="708528"/>
          </a:xfrm>
          <a:prstGeom prst="rect">
            <a:avLst/>
          </a:prstGeom>
          <a:noFill/>
          <a:ln w="9525">
            <a:noFill/>
            <a:miter lim="800000"/>
            <a:headEnd/>
            <a:tailEnd/>
          </a:ln>
        </p:spPr>
        <p:txBody>
          <a:bodyPr wrap="square" lIns="92075" tIns="46038" rIns="92075" bIns="46038">
            <a:spAutoFit/>
          </a:bodyPr>
          <a:lstStyle/>
          <a:p>
            <a:pPr marL="479425" indent="-479425" eaLnBrk="0" hangingPunct="0">
              <a:spcAft>
                <a:spcPct val="25000"/>
              </a:spcAft>
              <a:tabLst>
                <a:tab pos="279400" algn="ctr"/>
              </a:tabLst>
            </a:pPr>
            <a:r>
              <a:rPr lang="en-US" sz="2000" b="1" dirty="0">
                <a:solidFill>
                  <a:schemeClr val="tx2"/>
                </a:solidFill>
              </a:rPr>
              <a:t>Analysis: minimizes sum of a’s while maximizes sum of b’s</a:t>
            </a:r>
          </a:p>
        </p:txBody>
      </p:sp>
      <p:sp>
        <p:nvSpPr>
          <p:cNvPr id="99" name="TextBox 98"/>
          <p:cNvSpPr txBox="1"/>
          <p:nvPr/>
        </p:nvSpPr>
        <p:spPr>
          <a:xfrm>
            <a:off x="3091993" y="6423518"/>
            <a:ext cx="4695057" cy="338542"/>
          </a:xfrm>
          <a:prstGeom prst="rect">
            <a:avLst/>
          </a:prstGeom>
          <a:noFill/>
        </p:spPr>
        <p:txBody>
          <a:bodyPr wrap="square" lIns="91429" tIns="45714" rIns="91429" bIns="45714" rtlCol="0">
            <a:spAutoFit/>
          </a:bodyPr>
          <a:lstStyle/>
          <a:p>
            <a:r>
              <a:rPr lang="en-US" sz="1600" dirty="0">
                <a:solidFill>
                  <a:srgbClr val="595959"/>
                </a:solidFill>
              </a:rPr>
              <a:t>(See Data Analytic Technique 2.2 for more details)</a:t>
            </a:r>
          </a:p>
        </p:txBody>
      </p:sp>
      <p:sp>
        <p:nvSpPr>
          <p:cNvPr id="101" name="Slide Number Placeholder 5"/>
          <p:cNvSpPr txBox="1">
            <a:spLocks/>
          </p:cNvSpPr>
          <p:nvPr/>
        </p:nvSpPr>
        <p:spPr>
          <a:xfrm>
            <a:off x="8414067" y="6423585"/>
            <a:ext cx="554038" cy="365125"/>
          </a:xfrm>
          <a:prstGeom prst="rect">
            <a:avLst/>
          </a:prstGeom>
        </p:spPr>
        <p:txBody>
          <a:bodyPr vert="horz" lIns="91440" tIns="45720" rIns="91440" bIns="45720" rtlCol="0" anchor="ctr"/>
          <a:lstStyle>
            <a:defPPr>
              <a:defRPr lang="en-US"/>
            </a:defPPr>
            <a:lvl1pPr marL="0" algn="r" defTabSz="456827" rtl="0" eaLnBrk="1" latinLnBrk="0" hangingPunct="1">
              <a:defRPr sz="14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a:lstStyle>
          <a:p>
            <a:fld id="{606C48AC-5425-9447-80A6-7CD23CC5D020}" type="slidenum">
              <a:rPr lang="en-US" sz="1200" smtClean="0">
                <a:solidFill>
                  <a:srgbClr val="595959"/>
                </a:solidFill>
              </a:rPr>
              <a:pPr/>
              <a:t>22</a:t>
            </a:fld>
            <a:endParaRPr lang="en-US" sz="1200" dirty="0">
              <a:solidFill>
                <a:srgbClr val="595959"/>
              </a:solidFill>
            </a:endParaRPr>
          </a:p>
        </p:txBody>
      </p:sp>
      <p:sp>
        <p:nvSpPr>
          <p:cNvPr id="2" name="Footer Placeholder 1"/>
          <p:cNvSpPr>
            <a:spLocks noGrp="1"/>
          </p:cNvSpPr>
          <p:nvPr>
            <p:ph type="ftr" sz="quarter" idx="11"/>
          </p:nvPr>
        </p:nvSpPr>
        <p:spPr/>
        <p:txBody>
          <a:bodyPr/>
          <a:lstStyle/>
          <a:p>
            <a:r>
              <a:rPr lang="en-US"/>
              <a:t>© Palmatier</a:t>
            </a:r>
            <a:endParaRPr lang="en-US" dirty="0"/>
          </a:p>
        </p:txBody>
      </p:sp>
      <p:sp>
        <p:nvSpPr>
          <p:cNvPr id="3" name="Slide Number Placeholder 2"/>
          <p:cNvSpPr>
            <a:spLocks noGrp="1"/>
          </p:cNvSpPr>
          <p:nvPr>
            <p:ph type="sldNum" sz="quarter" idx="12"/>
          </p:nvPr>
        </p:nvSpPr>
        <p:spPr/>
        <p:txBody>
          <a:bodyPr/>
          <a:lstStyle/>
          <a:p>
            <a:fld id="{606C48AC-5425-9447-80A6-7CD23CC5D020}" type="slidenum">
              <a:rPr lang="en-US" smtClean="0"/>
              <a:pPr/>
              <a:t>22</a:t>
            </a:fld>
            <a:endParaRPr lang="en-US" dirty="0"/>
          </a:p>
        </p:txBody>
      </p:sp>
    </p:spTree>
    <p:extLst>
      <p:ext uri="{BB962C8B-B14F-4D97-AF65-F5344CB8AC3E}">
        <p14:creationId xmlns:p14="http://schemas.microsoft.com/office/powerpoint/2010/main" val="105953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
          <p:cNvSpPr>
            <a:spLocks noChangeArrowheads="1"/>
          </p:cNvSpPr>
          <p:nvPr/>
        </p:nvSpPr>
        <p:spPr bwMode="auto">
          <a:xfrm>
            <a:off x="-152400" y="6248400"/>
            <a:ext cx="1905000" cy="457200"/>
          </a:xfrm>
          <a:prstGeom prst="rect">
            <a:avLst/>
          </a:prstGeom>
          <a:noFill/>
          <a:ln w="9525">
            <a:noFill/>
            <a:miter lim="800000"/>
            <a:headEnd/>
            <a:tailEnd/>
          </a:ln>
        </p:spPr>
        <p:txBody>
          <a:bodyPr wrap="none" anchor="ctr"/>
          <a:lstStyle/>
          <a:p>
            <a:endParaRPr lang="en-US"/>
          </a:p>
        </p:txBody>
      </p:sp>
      <p:sp>
        <p:nvSpPr>
          <p:cNvPr id="48" name="Rectangle 5"/>
          <p:cNvSpPr>
            <a:spLocks noChangeArrowheads="1"/>
          </p:cNvSpPr>
          <p:nvPr/>
        </p:nvSpPr>
        <p:spPr bwMode="auto">
          <a:xfrm>
            <a:off x="2286000" y="6248400"/>
            <a:ext cx="2895600" cy="457200"/>
          </a:xfrm>
          <a:prstGeom prst="rect">
            <a:avLst/>
          </a:prstGeom>
          <a:noFill/>
          <a:ln w="9525">
            <a:noFill/>
            <a:miter lim="800000"/>
            <a:headEnd/>
            <a:tailEnd/>
          </a:ln>
        </p:spPr>
        <p:txBody>
          <a:bodyPr wrap="none" anchor="ctr"/>
          <a:lstStyle/>
          <a:p>
            <a:endParaRPr lang="en-US"/>
          </a:p>
        </p:txBody>
      </p:sp>
      <p:sp>
        <p:nvSpPr>
          <p:cNvPr id="49" name="Rectangle 6"/>
          <p:cNvSpPr>
            <a:spLocks noChangeArrowheads="1"/>
          </p:cNvSpPr>
          <p:nvPr/>
        </p:nvSpPr>
        <p:spPr bwMode="auto">
          <a:xfrm>
            <a:off x="2033587" y="5791200"/>
            <a:ext cx="404813" cy="457200"/>
          </a:xfrm>
          <a:prstGeom prst="rect">
            <a:avLst/>
          </a:prstGeom>
          <a:noFill/>
          <a:ln w="9525">
            <a:noFill/>
            <a:miter lim="800000"/>
            <a:headEnd/>
            <a:tailEnd/>
          </a:ln>
        </p:spPr>
        <p:txBody>
          <a:bodyPr wrap="none" lIns="92075" tIns="46038" rIns="92075" bIns="46038">
            <a:spAutoFit/>
          </a:bodyPr>
          <a:lstStyle/>
          <a:p>
            <a:pPr eaLnBrk="0" hangingPunct="0"/>
            <a:r>
              <a:rPr lang="en-US" b="1"/>
              <a:t>A</a:t>
            </a:r>
          </a:p>
        </p:txBody>
      </p:sp>
      <p:sp>
        <p:nvSpPr>
          <p:cNvPr id="50" name="Rectangle 7"/>
          <p:cNvSpPr>
            <a:spLocks noChangeArrowheads="1"/>
          </p:cNvSpPr>
          <p:nvPr/>
        </p:nvSpPr>
        <p:spPr bwMode="auto">
          <a:xfrm>
            <a:off x="304800" y="1931988"/>
            <a:ext cx="869950" cy="439737"/>
          </a:xfrm>
          <a:prstGeom prst="rect">
            <a:avLst/>
          </a:prstGeom>
          <a:noFill/>
          <a:ln w="9525">
            <a:noFill/>
            <a:miter lim="800000"/>
            <a:headEnd/>
            <a:tailEnd/>
          </a:ln>
        </p:spPr>
        <p:txBody>
          <a:bodyPr wrap="none" lIns="92075" tIns="46038" rIns="92075" bIns="46038">
            <a:spAutoFit/>
          </a:bodyPr>
          <a:lstStyle/>
          <a:p>
            <a:pPr eaLnBrk="0" hangingPunct="0">
              <a:lnSpc>
                <a:spcPct val="95000"/>
              </a:lnSpc>
              <a:tabLst>
                <a:tab pos="469900" algn="dec"/>
              </a:tabLst>
            </a:pPr>
            <a:r>
              <a:rPr lang="en-US" b="1" dirty="0"/>
              <a:t>98.80</a:t>
            </a:r>
          </a:p>
        </p:txBody>
      </p:sp>
      <p:sp>
        <p:nvSpPr>
          <p:cNvPr id="51" name="Line 8"/>
          <p:cNvSpPr>
            <a:spLocks noChangeShapeType="1"/>
          </p:cNvSpPr>
          <p:nvPr/>
        </p:nvSpPr>
        <p:spPr bwMode="auto">
          <a:xfrm>
            <a:off x="1330325" y="1816100"/>
            <a:ext cx="0" cy="963613"/>
          </a:xfrm>
          <a:prstGeom prst="line">
            <a:avLst/>
          </a:prstGeom>
          <a:noFill/>
          <a:ln w="25400">
            <a:solidFill>
              <a:schemeClr val="hlink"/>
            </a:solidFill>
            <a:round/>
            <a:headEnd type="none" w="sm" len="sm"/>
            <a:tailEnd type="none" w="sm" len="sm"/>
          </a:ln>
        </p:spPr>
        <p:txBody>
          <a:bodyPr wrap="none" anchor="ctr"/>
          <a:lstStyle/>
          <a:p>
            <a:endParaRPr lang="en-US"/>
          </a:p>
        </p:txBody>
      </p:sp>
      <p:sp>
        <p:nvSpPr>
          <p:cNvPr id="52" name="Line 9"/>
          <p:cNvSpPr>
            <a:spLocks noChangeShapeType="1"/>
          </p:cNvSpPr>
          <p:nvPr/>
        </p:nvSpPr>
        <p:spPr bwMode="auto">
          <a:xfrm>
            <a:off x="1330325" y="3054350"/>
            <a:ext cx="0" cy="895350"/>
          </a:xfrm>
          <a:prstGeom prst="line">
            <a:avLst/>
          </a:prstGeom>
          <a:noFill/>
          <a:ln w="25400">
            <a:solidFill>
              <a:schemeClr val="hlink"/>
            </a:solidFill>
            <a:round/>
            <a:headEnd type="none" w="sm" len="sm"/>
            <a:tailEnd type="none" w="sm" len="sm"/>
          </a:ln>
        </p:spPr>
        <p:txBody>
          <a:bodyPr wrap="none" anchor="ctr"/>
          <a:lstStyle/>
          <a:p>
            <a:endParaRPr lang="en-US"/>
          </a:p>
        </p:txBody>
      </p:sp>
      <p:sp>
        <p:nvSpPr>
          <p:cNvPr id="53" name="Line 10"/>
          <p:cNvSpPr>
            <a:spLocks noChangeShapeType="1"/>
          </p:cNvSpPr>
          <p:nvPr/>
        </p:nvSpPr>
        <p:spPr bwMode="auto">
          <a:xfrm>
            <a:off x="1330325" y="4156075"/>
            <a:ext cx="0" cy="825500"/>
          </a:xfrm>
          <a:prstGeom prst="line">
            <a:avLst/>
          </a:prstGeom>
          <a:noFill/>
          <a:ln w="25400">
            <a:solidFill>
              <a:schemeClr val="hlink"/>
            </a:solidFill>
            <a:round/>
            <a:headEnd type="none" w="sm" len="sm"/>
            <a:tailEnd type="none" w="sm" len="sm"/>
          </a:ln>
        </p:spPr>
        <p:txBody>
          <a:bodyPr wrap="none" anchor="ctr"/>
          <a:lstStyle/>
          <a:p>
            <a:endParaRPr lang="en-US"/>
          </a:p>
        </p:txBody>
      </p:sp>
      <p:sp>
        <p:nvSpPr>
          <p:cNvPr id="54" name="Line 11"/>
          <p:cNvSpPr>
            <a:spLocks noChangeShapeType="1"/>
          </p:cNvSpPr>
          <p:nvPr/>
        </p:nvSpPr>
        <p:spPr bwMode="auto">
          <a:xfrm>
            <a:off x="1330325" y="5189538"/>
            <a:ext cx="0" cy="481012"/>
          </a:xfrm>
          <a:prstGeom prst="line">
            <a:avLst/>
          </a:prstGeom>
          <a:noFill/>
          <a:ln w="25400">
            <a:solidFill>
              <a:schemeClr val="hlink"/>
            </a:solidFill>
            <a:round/>
            <a:headEnd type="none" w="sm" len="sm"/>
            <a:tailEnd type="none" w="sm" len="sm"/>
          </a:ln>
        </p:spPr>
        <p:txBody>
          <a:bodyPr wrap="none" anchor="ctr"/>
          <a:lstStyle/>
          <a:p>
            <a:endParaRPr lang="en-US"/>
          </a:p>
        </p:txBody>
      </p:sp>
      <p:sp>
        <p:nvSpPr>
          <p:cNvPr id="55" name="Line 12"/>
          <p:cNvSpPr>
            <a:spLocks noChangeShapeType="1"/>
          </p:cNvSpPr>
          <p:nvPr/>
        </p:nvSpPr>
        <p:spPr bwMode="auto">
          <a:xfrm>
            <a:off x="1330325" y="5670550"/>
            <a:ext cx="4829175" cy="0"/>
          </a:xfrm>
          <a:prstGeom prst="line">
            <a:avLst/>
          </a:prstGeom>
          <a:noFill/>
          <a:ln w="25400">
            <a:solidFill>
              <a:schemeClr val="hlink"/>
            </a:solidFill>
            <a:round/>
            <a:headEnd type="none" w="sm" len="sm"/>
            <a:tailEnd type="none" w="sm" len="sm"/>
          </a:ln>
        </p:spPr>
        <p:txBody>
          <a:bodyPr wrap="none" anchor="ctr"/>
          <a:lstStyle/>
          <a:p>
            <a:endParaRPr lang="en-US"/>
          </a:p>
        </p:txBody>
      </p:sp>
      <p:sp>
        <p:nvSpPr>
          <p:cNvPr id="101" name="Line 13"/>
          <p:cNvSpPr>
            <a:spLocks noChangeShapeType="1"/>
          </p:cNvSpPr>
          <p:nvPr/>
        </p:nvSpPr>
        <p:spPr bwMode="auto">
          <a:xfrm>
            <a:off x="1330325" y="5326063"/>
            <a:ext cx="209550" cy="0"/>
          </a:xfrm>
          <a:prstGeom prst="line">
            <a:avLst/>
          </a:prstGeom>
          <a:noFill/>
          <a:ln w="25400">
            <a:solidFill>
              <a:schemeClr val="hlink"/>
            </a:solidFill>
            <a:round/>
            <a:headEnd type="none" w="sm" len="sm"/>
            <a:tailEnd type="none" w="sm" len="sm"/>
          </a:ln>
        </p:spPr>
        <p:txBody>
          <a:bodyPr wrap="none" anchor="ctr"/>
          <a:lstStyle/>
          <a:p>
            <a:endParaRPr lang="en-US"/>
          </a:p>
        </p:txBody>
      </p:sp>
      <p:sp>
        <p:nvSpPr>
          <p:cNvPr id="102" name="Line 14"/>
          <p:cNvSpPr>
            <a:spLocks noChangeShapeType="1"/>
          </p:cNvSpPr>
          <p:nvPr/>
        </p:nvSpPr>
        <p:spPr bwMode="auto">
          <a:xfrm>
            <a:off x="1330325" y="2160588"/>
            <a:ext cx="209550" cy="0"/>
          </a:xfrm>
          <a:prstGeom prst="line">
            <a:avLst/>
          </a:prstGeom>
          <a:noFill/>
          <a:ln w="25400">
            <a:solidFill>
              <a:schemeClr val="hlink"/>
            </a:solidFill>
            <a:round/>
            <a:headEnd type="none" w="sm" len="sm"/>
            <a:tailEnd type="none" w="sm" len="sm"/>
          </a:ln>
        </p:spPr>
        <p:txBody>
          <a:bodyPr wrap="none" anchor="ctr"/>
          <a:lstStyle/>
          <a:p>
            <a:endParaRPr lang="en-US"/>
          </a:p>
        </p:txBody>
      </p:sp>
      <p:sp>
        <p:nvSpPr>
          <p:cNvPr id="103" name="Line 15"/>
          <p:cNvSpPr>
            <a:spLocks noChangeShapeType="1"/>
          </p:cNvSpPr>
          <p:nvPr/>
        </p:nvSpPr>
        <p:spPr bwMode="auto">
          <a:xfrm>
            <a:off x="1330325" y="3124200"/>
            <a:ext cx="209550" cy="0"/>
          </a:xfrm>
          <a:prstGeom prst="line">
            <a:avLst/>
          </a:prstGeom>
          <a:noFill/>
          <a:ln w="25400">
            <a:solidFill>
              <a:schemeClr val="hlink"/>
            </a:solidFill>
            <a:round/>
            <a:headEnd type="none" w="sm" len="sm"/>
            <a:tailEnd type="none" w="sm" len="sm"/>
          </a:ln>
        </p:spPr>
        <p:txBody>
          <a:bodyPr wrap="none" anchor="ctr"/>
          <a:lstStyle/>
          <a:p>
            <a:endParaRPr lang="en-US"/>
          </a:p>
        </p:txBody>
      </p:sp>
      <p:sp>
        <p:nvSpPr>
          <p:cNvPr id="104" name="Line 16"/>
          <p:cNvSpPr>
            <a:spLocks noChangeShapeType="1"/>
          </p:cNvSpPr>
          <p:nvPr/>
        </p:nvSpPr>
        <p:spPr bwMode="auto">
          <a:xfrm>
            <a:off x="1330325" y="4362450"/>
            <a:ext cx="209550" cy="0"/>
          </a:xfrm>
          <a:prstGeom prst="line">
            <a:avLst/>
          </a:prstGeom>
          <a:noFill/>
          <a:ln w="25400">
            <a:solidFill>
              <a:schemeClr val="hlink"/>
            </a:solidFill>
            <a:round/>
            <a:headEnd type="none" w="sm" len="sm"/>
            <a:tailEnd type="none" w="sm" len="sm"/>
          </a:ln>
        </p:spPr>
        <p:txBody>
          <a:bodyPr wrap="none" anchor="ctr"/>
          <a:lstStyle/>
          <a:p>
            <a:endParaRPr lang="en-US"/>
          </a:p>
        </p:txBody>
      </p:sp>
      <p:sp>
        <p:nvSpPr>
          <p:cNvPr id="105" name="Line 17"/>
          <p:cNvSpPr>
            <a:spLocks noChangeShapeType="1"/>
          </p:cNvSpPr>
          <p:nvPr/>
        </p:nvSpPr>
        <p:spPr bwMode="auto">
          <a:xfrm flipV="1">
            <a:off x="2239962" y="4362450"/>
            <a:ext cx="0" cy="130810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06" name="Line 18"/>
          <p:cNvSpPr>
            <a:spLocks noChangeShapeType="1"/>
          </p:cNvSpPr>
          <p:nvPr/>
        </p:nvSpPr>
        <p:spPr bwMode="auto">
          <a:xfrm flipV="1">
            <a:off x="3079750" y="4362450"/>
            <a:ext cx="0" cy="130810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07" name="Line 19"/>
          <p:cNvSpPr>
            <a:spLocks noChangeShapeType="1"/>
          </p:cNvSpPr>
          <p:nvPr/>
        </p:nvSpPr>
        <p:spPr bwMode="auto">
          <a:xfrm>
            <a:off x="2225675" y="4362450"/>
            <a:ext cx="854075" cy="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08" name="Line 20"/>
          <p:cNvSpPr>
            <a:spLocks noChangeShapeType="1"/>
          </p:cNvSpPr>
          <p:nvPr/>
        </p:nvSpPr>
        <p:spPr bwMode="auto">
          <a:xfrm flipV="1">
            <a:off x="3989387" y="5316538"/>
            <a:ext cx="0" cy="35401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09" name="Line 21"/>
          <p:cNvSpPr>
            <a:spLocks noChangeShapeType="1"/>
          </p:cNvSpPr>
          <p:nvPr/>
        </p:nvSpPr>
        <p:spPr bwMode="auto">
          <a:xfrm flipV="1">
            <a:off x="4759325" y="5326063"/>
            <a:ext cx="0" cy="34448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10" name="Line 22"/>
          <p:cNvSpPr>
            <a:spLocks noChangeShapeType="1"/>
          </p:cNvSpPr>
          <p:nvPr/>
        </p:nvSpPr>
        <p:spPr bwMode="auto">
          <a:xfrm>
            <a:off x="3990975" y="5326063"/>
            <a:ext cx="768350" cy="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11" name="Line 23"/>
          <p:cNvSpPr>
            <a:spLocks noChangeShapeType="1"/>
          </p:cNvSpPr>
          <p:nvPr/>
        </p:nvSpPr>
        <p:spPr bwMode="auto">
          <a:xfrm flipV="1">
            <a:off x="5599112" y="3124200"/>
            <a:ext cx="0" cy="254635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12" name="Line 24"/>
          <p:cNvSpPr>
            <a:spLocks noChangeShapeType="1"/>
          </p:cNvSpPr>
          <p:nvPr/>
        </p:nvSpPr>
        <p:spPr bwMode="auto">
          <a:xfrm flipV="1">
            <a:off x="4340225" y="3116263"/>
            <a:ext cx="0" cy="220980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13" name="Line 25"/>
          <p:cNvSpPr>
            <a:spLocks noChangeShapeType="1"/>
          </p:cNvSpPr>
          <p:nvPr/>
        </p:nvSpPr>
        <p:spPr bwMode="auto">
          <a:xfrm>
            <a:off x="4330700" y="3124200"/>
            <a:ext cx="1268412" cy="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14" name="Line 26"/>
          <p:cNvSpPr>
            <a:spLocks noChangeShapeType="1"/>
          </p:cNvSpPr>
          <p:nvPr/>
        </p:nvSpPr>
        <p:spPr bwMode="auto">
          <a:xfrm flipV="1">
            <a:off x="2660650" y="2141538"/>
            <a:ext cx="0" cy="222091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15" name="Line 27"/>
          <p:cNvSpPr>
            <a:spLocks noChangeShapeType="1"/>
          </p:cNvSpPr>
          <p:nvPr/>
        </p:nvSpPr>
        <p:spPr bwMode="auto">
          <a:xfrm flipV="1">
            <a:off x="4970462" y="2160588"/>
            <a:ext cx="0" cy="96361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16" name="Line 28"/>
          <p:cNvSpPr>
            <a:spLocks noChangeShapeType="1"/>
          </p:cNvSpPr>
          <p:nvPr/>
        </p:nvSpPr>
        <p:spPr bwMode="auto">
          <a:xfrm>
            <a:off x="2652712" y="2160588"/>
            <a:ext cx="2317750" cy="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17" name="Rectangle 29"/>
          <p:cNvSpPr>
            <a:spLocks noGrp="1" noChangeArrowheads="1"/>
          </p:cNvSpPr>
          <p:nvPr>
            <p:ph type="title" idx="4294967295"/>
          </p:nvPr>
        </p:nvSpPr>
        <p:spPr>
          <a:xfrm>
            <a:off x="457200" y="151790"/>
            <a:ext cx="7654925" cy="995363"/>
          </a:xfrm>
          <a:prstGeom prst="rect">
            <a:avLst/>
          </a:prstGeom>
          <a:noFill/>
        </p:spPr>
        <p:txBody>
          <a:bodyPr lIns="92075" tIns="46038" rIns="92075" bIns="46038"/>
          <a:lstStyle/>
          <a:p>
            <a:pPr algn="l" eaLnBrk="1" hangingPunct="1"/>
            <a:r>
              <a:rPr lang="en-US" sz="2800" b="1" dirty="0">
                <a:solidFill>
                  <a:schemeClr val="tx1"/>
                </a:solidFill>
              </a:rPr>
              <a:t>Hierarchical Clustering Procedure Gives Dendogram</a:t>
            </a:r>
          </a:p>
        </p:txBody>
      </p:sp>
      <p:sp>
        <p:nvSpPr>
          <p:cNvPr id="118" name="Rectangle 30"/>
          <p:cNvSpPr>
            <a:spLocks noChangeArrowheads="1"/>
          </p:cNvSpPr>
          <p:nvPr/>
        </p:nvSpPr>
        <p:spPr bwMode="auto">
          <a:xfrm>
            <a:off x="2884487" y="5791200"/>
            <a:ext cx="387350" cy="457200"/>
          </a:xfrm>
          <a:prstGeom prst="rect">
            <a:avLst/>
          </a:prstGeom>
          <a:noFill/>
          <a:ln w="9525">
            <a:noFill/>
            <a:miter lim="800000"/>
            <a:headEnd/>
            <a:tailEnd/>
          </a:ln>
        </p:spPr>
        <p:txBody>
          <a:bodyPr wrap="none" lIns="92075" tIns="46038" rIns="92075" bIns="46038">
            <a:spAutoFit/>
          </a:bodyPr>
          <a:lstStyle/>
          <a:p>
            <a:pPr eaLnBrk="0" hangingPunct="0"/>
            <a:r>
              <a:rPr lang="en-US" b="1"/>
              <a:t>B</a:t>
            </a:r>
          </a:p>
        </p:txBody>
      </p:sp>
      <p:sp>
        <p:nvSpPr>
          <p:cNvPr id="119" name="Rectangle 31"/>
          <p:cNvSpPr>
            <a:spLocks noChangeArrowheads="1"/>
          </p:cNvSpPr>
          <p:nvPr/>
        </p:nvSpPr>
        <p:spPr bwMode="auto">
          <a:xfrm>
            <a:off x="3776662" y="5791200"/>
            <a:ext cx="404813" cy="457200"/>
          </a:xfrm>
          <a:prstGeom prst="rect">
            <a:avLst/>
          </a:prstGeom>
          <a:noFill/>
          <a:ln w="9525">
            <a:noFill/>
            <a:miter lim="800000"/>
            <a:headEnd/>
            <a:tailEnd/>
          </a:ln>
        </p:spPr>
        <p:txBody>
          <a:bodyPr wrap="none" lIns="92075" tIns="46038" rIns="92075" bIns="46038">
            <a:spAutoFit/>
          </a:bodyPr>
          <a:lstStyle/>
          <a:p>
            <a:pPr eaLnBrk="0" hangingPunct="0"/>
            <a:r>
              <a:rPr lang="en-US" b="1"/>
              <a:t>C</a:t>
            </a:r>
          </a:p>
        </p:txBody>
      </p:sp>
      <p:sp>
        <p:nvSpPr>
          <p:cNvPr id="120" name="Rectangle 32"/>
          <p:cNvSpPr>
            <a:spLocks noChangeArrowheads="1"/>
          </p:cNvSpPr>
          <p:nvPr/>
        </p:nvSpPr>
        <p:spPr bwMode="auto">
          <a:xfrm>
            <a:off x="4567237" y="5791200"/>
            <a:ext cx="404813" cy="457200"/>
          </a:xfrm>
          <a:prstGeom prst="rect">
            <a:avLst/>
          </a:prstGeom>
          <a:noFill/>
          <a:ln w="9525">
            <a:noFill/>
            <a:miter lim="800000"/>
            <a:headEnd/>
            <a:tailEnd/>
          </a:ln>
        </p:spPr>
        <p:txBody>
          <a:bodyPr wrap="none" lIns="92075" tIns="46038" rIns="92075" bIns="46038">
            <a:spAutoFit/>
          </a:bodyPr>
          <a:lstStyle/>
          <a:p>
            <a:pPr eaLnBrk="0" hangingPunct="0"/>
            <a:r>
              <a:rPr lang="en-US" b="1"/>
              <a:t>D</a:t>
            </a:r>
          </a:p>
        </p:txBody>
      </p:sp>
      <p:sp>
        <p:nvSpPr>
          <p:cNvPr id="121" name="Rectangle 33"/>
          <p:cNvSpPr>
            <a:spLocks noChangeArrowheads="1"/>
          </p:cNvSpPr>
          <p:nvPr/>
        </p:nvSpPr>
        <p:spPr bwMode="auto">
          <a:xfrm>
            <a:off x="5405437" y="5791200"/>
            <a:ext cx="387350" cy="457200"/>
          </a:xfrm>
          <a:prstGeom prst="rect">
            <a:avLst/>
          </a:prstGeom>
          <a:noFill/>
          <a:ln w="9525">
            <a:noFill/>
            <a:miter lim="800000"/>
            <a:headEnd/>
            <a:tailEnd/>
          </a:ln>
        </p:spPr>
        <p:txBody>
          <a:bodyPr wrap="none" lIns="92075" tIns="46038" rIns="92075" bIns="46038">
            <a:spAutoFit/>
          </a:bodyPr>
          <a:lstStyle/>
          <a:p>
            <a:pPr eaLnBrk="0" hangingPunct="0"/>
            <a:r>
              <a:rPr lang="en-US" b="1"/>
              <a:t>E</a:t>
            </a:r>
          </a:p>
        </p:txBody>
      </p:sp>
      <p:sp>
        <p:nvSpPr>
          <p:cNvPr id="122" name="Rectangle 34"/>
          <p:cNvSpPr>
            <a:spLocks noChangeArrowheads="1"/>
          </p:cNvSpPr>
          <p:nvPr/>
        </p:nvSpPr>
        <p:spPr bwMode="auto">
          <a:xfrm>
            <a:off x="304800" y="2889250"/>
            <a:ext cx="869950" cy="439738"/>
          </a:xfrm>
          <a:prstGeom prst="rect">
            <a:avLst/>
          </a:prstGeom>
          <a:noFill/>
          <a:ln w="9525">
            <a:noFill/>
            <a:miter lim="800000"/>
            <a:headEnd/>
            <a:tailEnd/>
          </a:ln>
        </p:spPr>
        <p:txBody>
          <a:bodyPr wrap="none" lIns="92075" tIns="46038" rIns="92075" bIns="46038">
            <a:spAutoFit/>
          </a:bodyPr>
          <a:lstStyle/>
          <a:p>
            <a:pPr eaLnBrk="0" hangingPunct="0">
              <a:lnSpc>
                <a:spcPct val="95000"/>
              </a:lnSpc>
              <a:tabLst>
                <a:tab pos="469900" algn="dec"/>
              </a:tabLst>
            </a:pPr>
            <a:r>
              <a:rPr lang="en-US" b="1"/>
              <a:t>25.18</a:t>
            </a:r>
          </a:p>
        </p:txBody>
      </p:sp>
      <p:sp>
        <p:nvSpPr>
          <p:cNvPr id="123" name="Rectangle 35"/>
          <p:cNvSpPr>
            <a:spLocks noChangeArrowheads="1"/>
          </p:cNvSpPr>
          <p:nvPr/>
        </p:nvSpPr>
        <p:spPr bwMode="auto">
          <a:xfrm>
            <a:off x="457200" y="4138613"/>
            <a:ext cx="717550" cy="439737"/>
          </a:xfrm>
          <a:prstGeom prst="rect">
            <a:avLst/>
          </a:prstGeom>
          <a:noFill/>
          <a:ln w="9525">
            <a:noFill/>
            <a:miter lim="800000"/>
            <a:headEnd/>
            <a:tailEnd/>
          </a:ln>
        </p:spPr>
        <p:txBody>
          <a:bodyPr wrap="none" lIns="92075" tIns="46038" rIns="92075" bIns="46038">
            <a:spAutoFit/>
          </a:bodyPr>
          <a:lstStyle/>
          <a:p>
            <a:pPr eaLnBrk="0" hangingPunct="0">
              <a:lnSpc>
                <a:spcPct val="95000"/>
              </a:lnSpc>
              <a:tabLst>
                <a:tab pos="469900" algn="dec"/>
              </a:tabLst>
            </a:pPr>
            <a:r>
              <a:rPr lang="en-US" b="1"/>
              <a:t>5.00</a:t>
            </a:r>
          </a:p>
        </p:txBody>
      </p:sp>
      <p:sp>
        <p:nvSpPr>
          <p:cNvPr id="124" name="Rectangle 36"/>
          <p:cNvSpPr>
            <a:spLocks noChangeArrowheads="1"/>
          </p:cNvSpPr>
          <p:nvPr/>
        </p:nvSpPr>
        <p:spPr bwMode="auto">
          <a:xfrm>
            <a:off x="457200" y="5111750"/>
            <a:ext cx="717550" cy="439738"/>
          </a:xfrm>
          <a:prstGeom prst="rect">
            <a:avLst/>
          </a:prstGeom>
          <a:noFill/>
          <a:ln w="9525">
            <a:noFill/>
            <a:miter lim="800000"/>
            <a:headEnd/>
            <a:tailEnd/>
          </a:ln>
        </p:spPr>
        <p:txBody>
          <a:bodyPr wrap="none" lIns="92075" tIns="46038" rIns="92075" bIns="46038">
            <a:spAutoFit/>
          </a:bodyPr>
          <a:lstStyle/>
          <a:p>
            <a:pPr eaLnBrk="0" hangingPunct="0">
              <a:lnSpc>
                <a:spcPct val="95000"/>
              </a:lnSpc>
              <a:tabLst>
                <a:tab pos="469900" algn="dec"/>
              </a:tabLst>
            </a:pPr>
            <a:r>
              <a:rPr lang="en-US" b="1"/>
              <a:t>0.50</a:t>
            </a:r>
          </a:p>
        </p:txBody>
      </p:sp>
      <p:sp>
        <p:nvSpPr>
          <p:cNvPr id="125" name="TextBox 124"/>
          <p:cNvSpPr txBox="1"/>
          <p:nvPr/>
        </p:nvSpPr>
        <p:spPr>
          <a:xfrm>
            <a:off x="6096000" y="1371600"/>
            <a:ext cx="3048000" cy="4201151"/>
          </a:xfrm>
          <a:prstGeom prst="rect">
            <a:avLst/>
          </a:prstGeom>
          <a:noFill/>
        </p:spPr>
        <p:txBody>
          <a:bodyPr wrap="square" rtlCol="0">
            <a:spAutoFit/>
          </a:bodyPr>
          <a:lstStyle/>
          <a:p>
            <a:pPr marL="285750" indent="-285750">
              <a:spcBef>
                <a:spcPts val="600"/>
              </a:spcBef>
              <a:buFont typeface="Arial"/>
              <a:buChar char="•"/>
            </a:pPr>
            <a:r>
              <a:rPr lang="en-US" dirty="0"/>
              <a:t>Numbers represent amount of variance explained (don</a:t>
            </a:r>
            <a:r>
              <a:rPr lang="fr-FR" dirty="0"/>
              <a:t>’</a:t>
            </a:r>
            <a:r>
              <a:rPr lang="en-US" dirty="0"/>
              <a:t>t worry about actual numbers but rather change)</a:t>
            </a:r>
          </a:p>
          <a:p>
            <a:pPr marL="285750" indent="-285750">
              <a:spcBef>
                <a:spcPts val="600"/>
              </a:spcBef>
              <a:buFont typeface="Arial"/>
              <a:buChar char="•"/>
            </a:pPr>
            <a:r>
              <a:rPr lang="en-US" dirty="0"/>
              <a:t>Pick number of clusters where variance explained is </a:t>
            </a:r>
            <a:r>
              <a:rPr lang="en-US" u="sng" dirty="0"/>
              <a:t>relatively</a:t>
            </a:r>
            <a:r>
              <a:rPr lang="en-US" dirty="0"/>
              <a:t> large</a:t>
            </a:r>
          </a:p>
          <a:p>
            <a:pPr marL="285750" indent="-285750">
              <a:spcBef>
                <a:spcPts val="600"/>
              </a:spcBef>
              <a:buFont typeface="Arial"/>
              <a:buChar char="•"/>
            </a:pPr>
            <a:r>
              <a:rPr lang="en-US" dirty="0"/>
              <a:t>3 clusters look best since 4 clusters only gives “5” more units versus 99 and 25</a:t>
            </a:r>
          </a:p>
          <a:p>
            <a:pPr marL="285750" indent="-285750">
              <a:spcBef>
                <a:spcPts val="600"/>
              </a:spcBef>
              <a:buFont typeface="Arial"/>
              <a:buChar char="•"/>
            </a:pPr>
            <a:r>
              <a:rPr lang="en-US" dirty="0"/>
              <a:t>But, look at 4 clusters to see what is different</a:t>
            </a:r>
          </a:p>
        </p:txBody>
      </p:sp>
      <p:cxnSp>
        <p:nvCxnSpPr>
          <p:cNvPr id="126" name="Straight Connector 125"/>
          <p:cNvCxnSpPr/>
          <p:nvPr/>
        </p:nvCxnSpPr>
        <p:spPr>
          <a:xfrm>
            <a:off x="963612" y="3797300"/>
            <a:ext cx="5029200" cy="0"/>
          </a:xfrm>
          <a:prstGeom prst="line">
            <a:avLst/>
          </a:prstGeom>
          <a:ln w="317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3249612" y="1739900"/>
            <a:ext cx="1600200" cy="381000"/>
          </a:xfrm>
          <a:prstGeom prst="rect">
            <a:avLst/>
          </a:prstGeom>
          <a:noFill/>
        </p:spPr>
        <p:txBody>
          <a:bodyPr wrap="square" rtlCol="0">
            <a:spAutoFit/>
          </a:bodyPr>
          <a:lstStyle/>
          <a:p>
            <a:r>
              <a:rPr lang="en-US" dirty="0"/>
              <a:t>(2 clusters)</a:t>
            </a:r>
          </a:p>
        </p:txBody>
      </p:sp>
      <p:sp>
        <p:nvSpPr>
          <p:cNvPr id="128" name="TextBox 127"/>
          <p:cNvSpPr txBox="1"/>
          <p:nvPr/>
        </p:nvSpPr>
        <p:spPr>
          <a:xfrm>
            <a:off x="3097212" y="3035300"/>
            <a:ext cx="1600200" cy="381000"/>
          </a:xfrm>
          <a:prstGeom prst="rect">
            <a:avLst/>
          </a:prstGeom>
          <a:noFill/>
        </p:spPr>
        <p:txBody>
          <a:bodyPr wrap="square" rtlCol="0">
            <a:spAutoFit/>
          </a:bodyPr>
          <a:lstStyle/>
          <a:p>
            <a:r>
              <a:rPr lang="en-US" dirty="0"/>
              <a:t>(3 clusters)</a:t>
            </a:r>
          </a:p>
        </p:txBody>
      </p:sp>
      <p:sp>
        <p:nvSpPr>
          <p:cNvPr id="129" name="TextBox 128"/>
          <p:cNvSpPr txBox="1"/>
          <p:nvPr/>
        </p:nvSpPr>
        <p:spPr>
          <a:xfrm>
            <a:off x="3021012" y="4254500"/>
            <a:ext cx="1600200" cy="381000"/>
          </a:xfrm>
          <a:prstGeom prst="rect">
            <a:avLst/>
          </a:prstGeom>
          <a:noFill/>
        </p:spPr>
        <p:txBody>
          <a:bodyPr wrap="square" rtlCol="0">
            <a:spAutoFit/>
          </a:bodyPr>
          <a:lstStyle/>
          <a:p>
            <a:r>
              <a:rPr lang="en-US" dirty="0"/>
              <a:t>(4 clusters)</a:t>
            </a:r>
          </a:p>
        </p:txBody>
      </p:sp>
      <p:sp>
        <p:nvSpPr>
          <p:cNvPr id="132" name="TextBox 131"/>
          <p:cNvSpPr txBox="1"/>
          <p:nvPr/>
        </p:nvSpPr>
        <p:spPr>
          <a:xfrm>
            <a:off x="2922702" y="6352520"/>
            <a:ext cx="4695057" cy="338542"/>
          </a:xfrm>
          <a:prstGeom prst="rect">
            <a:avLst/>
          </a:prstGeom>
          <a:noFill/>
        </p:spPr>
        <p:txBody>
          <a:bodyPr wrap="square" lIns="91429" tIns="45714" rIns="91429" bIns="45714" rtlCol="0">
            <a:spAutoFit/>
          </a:bodyPr>
          <a:lstStyle/>
          <a:p>
            <a:r>
              <a:rPr lang="en-US" sz="1600" dirty="0">
                <a:solidFill>
                  <a:srgbClr val="595959"/>
                </a:solidFill>
              </a:rPr>
              <a:t>(See Data Analytic Technique 2.2 for more details)</a:t>
            </a:r>
          </a:p>
        </p:txBody>
      </p:sp>
      <p:sp>
        <p:nvSpPr>
          <p:cNvPr id="2" name="Footer Placeholder 1"/>
          <p:cNvSpPr>
            <a:spLocks noGrp="1"/>
          </p:cNvSpPr>
          <p:nvPr>
            <p:ph type="ftr" sz="quarter" idx="11"/>
          </p:nvPr>
        </p:nvSpPr>
        <p:spPr/>
        <p:txBody>
          <a:bodyPr/>
          <a:lstStyle/>
          <a:p>
            <a:r>
              <a:rPr lang="en-US"/>
              <a:t>© Palmatier</a:t>
            </a:r>
            <a:endParaRPr lang="en-US" dirty="0"/>
          </a:p>
        </p:txBody>
      </p:sp>
      <p:sp>
        <p:nvSpPr>
          <p:cNvPr id="3" name="Slide Number Placeholder 2"/>
          <p:cNvSpPr>
            <a:spLocks noGrp="1"/>
          </p:cNvSpPr>
          <p:nvPr>
            <p:ph type="sldNum" sz="quarter" idx="12"/>
          </p:nvPr>
        </p:nvSpPr>
        <p:spPr/>
        <p:txBody>
          <a:bodyPr/>
          <a:lstStyle/>
          <a:p>
            <a:fld id="{606C48AC-5425-9447-80A6-7CD23CC5D020}" type="slidenum">
              <a:rPr lang="en-US" smtClean="0"/>
              <a:pPr/>
              <a:t>23</a:t>
            </a:fld>
            <a:endParaRPr lang="en-US" dirty="0"/>
          </a:p>
        </p:txBody>
      </p:sp>
    </p:spTree>
    <p:extLst>
      <p:ext uri="{BB962C8B-B14F-4D97-AF65-F5344CB8AC3E}">
        <p14:creationId xmlns:p14="http://schemas.microsoft.com/office/powerpoint/2010/main" val="45161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14" y="373282"/>
            <a:ext cx="7556313" cy="803691"/>
          </a:xfrm>
        </p:spPr>
        <p:txBody>
          <a:bodyPr/>
          <a:lstStyle/>
          <a:p>
            <a:r>
              <a:rPr lang="en-US" sz="2800" b="1" dirty="0">
                <a:cs typeface="Cambria"/>
              </a:rPr>
              <a:t>Discriminant and Classification Analyses</a:t>
            </a:r>
            <a:br>
              <a:rPr lang="en-US" sz="2800" b="1" dirty="0">
                <a:cs typeface="Cambria"/>
              </a:rPr>
            </a:br>
            <a:endParaRPr lang="en-US" sz="2800" b="1" dirty="0"/>
          </a:p>
        </p:txBody>
      </p:sp>
      <p:sp>
        <p:nvSpPr>
          <p:cNvPr id="3" name="Content Placeholder 2"/>
          <p:cNvSpPr>
            <a:spLocks noGrp="1"/>
          </p:cNvSpPr>
          <p:nvPr>
            <p:ph idx="1"/>
          </p:nvPr>
        </p:nvSpPr>
        <p:spPr/>
        <p:txBody>
          <a:bodyPr>
            <a:normAutofit/>
          </a:bodyPr>
          <a:lstStyle/>
          <a:p>
            <a:r>
              <a:rPr lang="en-US" sz="2400" dirty="0">
                <a:latin typeface="Cambria" panose="02040503050406030204" pitchFamily="18" charset="0"/>
              </a:rPr>
              <a:t>Discriminant and classification analyses are multivariate statistical  techniques used to determine how segments of consumers differ in their characteristics</a:t>
            </a:r>
          </a:p>
          <a:p>
            <a:r>
              <a:rPr lang="en-US" sz="2400" dirty="0">
                <a:latin typeface="Cambria" panose="02040503050406030204" pitchFamily="18" charset="0"/>
              </a:rPr>
              <a:t>When to use:</a:t>
            </a:r>
          </a:p>
          <a:p>
            <a:pPr lvl="1"/>
            <a:r>
              <a:rPr lang="en-US" sz="2400" dirty="0">
                <a:latin typeface="Cambria" panose="02040503050406030204" pitchFamily="18" charset="0"/>
              </a:rPr>
              <a:t>To classify a large set of customers into small sub-groups that have different characteristics</a:t>
            </a:r>
          </a:p>
          <a:p>
            <a:pPr lvl="1"/>
            <a:r>
              <a:rPr lang="en-US" sz="2400" dirty="0">
                <a:latin typeface="Cambria" panose="02040503050406030204" pitchFamily="18" charset="0"/>
              </a:rPr>
              <a:t>To predict or classify which sub-group a new customer belongs to, so as to better target marketing activities</a:t>
            </a:r>
            <a:endParaRPr lang="en-US" sz="2400" dirty="0"/>
          </a:p>
        </p:txBody>
      </p:sp>
      <p:sp>
        <p:nvSpPr>
          <p:cNvPr id="6" name="TextBox 5"/>
          <p:cNvSpPr txBox="1"/>
          <p:nvPr/>
        </p:nvSpPr>
        <p:spPr>
          <a:xfrm>
            <a:off x="2922702" y="6352520"/>
            <a:ext cx="4695057" cy="338542"/>
          </a:xfrm>
          <a:prstGeom prst="rect">
            <a:avLst/>
          </a:prstGeom>
          <a:noFill/>
        </p:spPr>
        <p:txBody>
          <a:bodyPr wrap="square" lIns="91429" tIns="45714" rIns="91429" bIns="45714" rtlCol="0">
            <a:spAutoFit/>
          </a:bodyPr>
          <a:lstStyle/>
          <a:p>
            <a:r>
              <a:rPr lang="en-US" sz="1600" dirty="0">
                <a:solidFill>
                  <a:srgbClr val="595959"/>
                </a:solidFill>
              </a:rPr>
              <a:t>(See Data Analytic Technique 2.4 for more details)</a:t>
            </a:r>
          </a:p>
        </p:txBody>
      </p:sp>
      <p:sp>
        <p:nvSpPr>
          <p:cNvPr id="7" name="Footer Placeholder 6"/>
          <p:cNvSpPr>
            <a:spLocks noGrp="1"/>
          </p:cNvSpPr>
          <p:nvPr>
            <p:ph type="ftr" sz="quarter" idx="11"/>
          </p:nvPr>
        </p:nvSpPr>
        <p:spPr/>
        <p:txBody>
          <a:bodyPr/>
          <a:lstStyle/>
          <a:p>
            <a:r>
              <a:rPr lang="en-US"/>
              <a:t>© Palmatier</a:t>
            </a:r>
            <a:endParaRPr lang="en-US" dirty="0"/>
          </a:p>
        </p:txBody>
      </p:sp>
      <p:sp>
        <p:nvSpPr>
          <p:cNvPr id="8" name="Slide Number Placeholder 7"/>
          <p:cNvSpPr>
            <a:spLocks noGrp="1"/>
          </p:cNvSpPr>
          <p:nvPr>
            <p:ph type="sldNum" sz="quarter" idx="12"/>
          </p:nvPr>
        </p:nvSpPr>
        <p:spPr/>
        <p:txBody>
          <a:bodyPr/>
          <a:lstStyle/>
          <a:p>
            <a:fld id="{606C48AC-5425-9447-80A6-7CD23CC5D020}" type="slidenum">
              <a:rPr lang="en-US" smtClean="0"/>
              <a:pPr/>
              <a:t>24</a:t>
            </a:fld>
            <a:endParaRPr lang="en-US" dirty="0"/>
          </a:p>
        </p:txBody>
      </p:sp>
    </p:spTree>
    <p:extLst>
      <p:ext uri="{BB962C8B-B14F-4D97-AF65-F5344CB8AC3E}">
        <p14:creationId xmlns:p14="http://schemas.microsoft.com/office/powerpoint/2010/main" val="111114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68577"/>
            <a:ext cx="7556313" cy="803691"/>
          </a:xfrm>
        </p:spPr>
        <p:txBody>
          <a:bodyPr/>
          <a:lstStyle/>
          <a:p>
            <a:r>
              <a:rPr lang="en-US" b="1" dirty="0"/>
              <a:t>Targeting</a:t>
            </a:r>
          </a:p>
        </p:txBody>
      </p:sp>
      <p:sp>
        <p:nvSpPr>
          <p:cNvPr id="3" name="Content Placeholder 2"/>
          <p:cNvSpPr>
            <a:spLocks noGrp="1"/>
          </p:cNvSpPr>
          <p:nvPr>
            <p:ph idx="1"/>
          </p:nvPr>
        </p:nvSpPr>
        <p:spPr>
          <a:xfrm>
            <a:off x="498474" y="1338566"/>
            <a:ext cx="8354173" cy="5085020"/>
          </a:xfrm>
        </p:spPr>
        <p:txBody>
          <a:bodyPr>
            <a:noAutofit/>
          </a:bodyPr>
          <a:lstStyle/>
          <a:p>
            <a:pPr>
              <a:lnSpc>
                <a:spcPct val="90000"/>
              </a:lnSpc>
            </a:pPr>
            <a:r>
              <a:rPr lang="en-US" sz="1800" dirty="0">
                <a:latin typeface="+mj-lt"/>
                <a:cs typeface="Arial"/>
              </a:rPr>
              <a:t>A market needs to select segments to target based on certain selection criteria</a:t>
            </a:r>
          </a:p>
          <a:p>
            <a:pPr lvl="1">
              <a:lnSpc>
                <a:spcPct val="90000"/>
              </a:lnSpc>
            </a:pPr>
            <a:r>
              <a:rPr lang="en-US" b="1" dirty="0">
                <a:solidFill>
                  <a:schemeClr val="tx2"/>
                </a:solidFill>
                <a:latin typeface="+mj-lt"/>
                <a:cs typeface="Arial"/>
              </a:rPr>
              <a:t>Market attractiveness</a:t>
            </a:r>
            <a:r>
              <a:rPr lang="en-US" dirty="0">
                <a:solidFill>
                  <a:schemeClr val="tx2"/>
                </a:solidFill>
                <a:latin typeface="+mj-lt"/>
                <a:cs typeface="Arial"/>
              </a:rPr>
              <a:t> </a:t>
            </a:r>
            <a:r>
              <a:rPr lang="en-US" dirty="0">
                <a:solidFill>
                  <a:srgbClr val="595959"/>
                </a:solidFill>
                <a:latin typeface="+mj-lt"/>
                <a:cs typeface="Arial"/>
              </a:rPr>
              <a:t>(size, growth rate, price sensitivity, etc.)</a:t>
            </a:r>
          </a:p>
          <a:p>
            <a:pPr lvl="1">
              <a:lnSpc>
                <a:spcPct val="90000"/>
              </a:lnSpc>
            </a:pPr>
            <a:r>
              <a:rPr lang="en-US" b="1" dirty="0">
                <a:solidFill>
                  <a:schemeClr val="tx2"/>
                </a:solidFill>
                <a:latin typeface="+mj-lt"/>
                <a:cs typeface="Arial"/>
              </a:rPr>
              <a:t>Competitive strength </a:t>
            </a:r>
            <a:r>
              <a:rPr lang="en-US" dirty="0">
                <a:solidFill>
                  <a:srgbClr val="595959"/>
                </a:solidFill>
                <a:latin typeface="+mj-lt"/>
                <a:cs typeface="Arial"/>
              </a:rPr>
              <a:t>(</a:t>
            </a:r>
            <a:r>
              <a:rPr lang="en-US" dirty="0">
                <a:solidFill>
                  <a:srgbClr val="595959"/>
                </a:solidFill>
                <a:latin typeface="+mj-lt"/>
              </a:rPr>
              <a:t>captures the relative strength of a firm, versus competitors, at securing and maintaining market share in a given segment</a:t>
            </a:r>
            <a:r>
              <a:rPr lang="en-US" dirty="0">
                <a:solidFill>
                  <a:srgbClr val="595959"/>
                </a:solidFill>
                <a:latin typeface="+mj-lt"/>
                <a:cs typeface="Arial"/>
              </a:rPr>
              <a:t>)</a:t>
            </a:r>
          </a:p>
          <a:p>
            <a:pPr>
              <a:lnSpc>
                <a:spcPct val="90000"/>
              </a:lnSpc>
            </a:pPr>
            <a:r>
              <a:rPr lang="en-US" sz="1800" dirty="0">
                <a:solidFill>
                  <a:srgbClr val="595959"/>
                </a:solidFill>
                <a:latin typeface="+mj-lt"/>
                <a:cs typeface="Arial"/>
              </a:rPr>
              <a:t>Uses all three “Cs” as input: </a:t>
            </a:r>
            <a:r>
              <a:rPr lang="en-US" sz="1800" b="1" dirty="0">
                <a:solidFill>
                  <a:srgbClr val="595959"/>
                </a:solidFill>
                <a:latin typeface="+mj-lt"/>
                <a:cs typeface="Arial"/>
              </a:rPr>
              <a:t>c</a:t>
            </a:r>
            <a:r>
              <a:rPr lang="en-US" sz="1800" dirty="0">
                <a:solidFill>
                  <a:srgbClr val="595959"/>
                </a:solidFill>
                <a:latin typeface="+mj-lt"/>
                <a:cs typeface="Arial"/>
              </a:rPr>
              <a:t>ustomer, </a:t>
            </a:r>
            <a:r>
              <a:rPr lang="en-US" sz="1800" b="1" dirty="0">
                <a:solidFill>
                  <a:srgbClr val="595959"/>
                </a:solidFill>
                <a:latin typeface="+mj-lt"/>
                <a:cs typeface="Arial"/>
              </a:rPr>
              <a:t>c</a:t>
            </a:r>
            <a:r>
              <a:rPr lang="en-US" sz="1800" dirty="0">
                <a:solidFill>
                  <a:srgbClr val="595959"/>
                </a:solidFill>
                <a:latin typeface="+mj-lt"/>
                <a:cs typeface="Arial"/>
              </a:rPr>
              <a:t>ompany, and </a:t>
            </a:r>
            <a:r>
              <a:rPr lang="en-US" sz="1800" b="1" dirty="0">
                <a:solidFill>
                  <a:srgbClr val="595959"/>
                </a:solidFill>
                <a:latin typeface="+mj-lt"/>
                <a:cs typeface="Arial"/>
              </a:rPr>
              <a:t>c</a:t>
            </a:r>
            <a:r>
              <a:rPr lang="en-US" sz="1800" dirty="0">
                <a:solidFill>
                  <a:srgbClr val="595959"/>
                </a:solidFill>
                <a:latin typeface="+mj-lt"/>
                <a:cs typeface="Arial"/>
              </a:rPr>
              <a:t>ompetitors</a:t>
            </a:r>
          </a:p>
          <a:p>
            <a:pPr>
              <a:lnSpc>
                <a:spcPct val="90000"/>
              </a:lnSpc>
            </a:pPr>
            <a:r>
              <a:rPr lang="en-US" sz="1800" dirty="0">
                <a:latin typeface="+mj-lt"/>
                <a:cs typeface="Arial"/>
              </a:rPr>
              <a:t>An ideal target segment should meet six criteria:</a:t>
            </a:r>
          </a:p>
          <a:p>
            <a:pPr marL="571033" lvl="1" indent="-342619">
              <a:lnSpc>
                <a:spcPct val="90000"/>
              </a:lnSpc>
              <a:buFont typeface="+mj-lt"/>
              <a:buAutoNum type="arabicPeriod"/>
            </a:pPr>
            <a:r>
              <a:rPr lang="en-US" dirty="0">
                <a:latin typeface="+mj-lt"/>
                <a:cs typeface="Arial"/>
              </a:rPr>
              <a:t>Based on customer needs (customer care)</a:t>
            </a:r>
          </a:p>
          <a:p>
            <a:pPr marL="571033" lvl="1" indent="-342619">
              <a:lnSpc>
                <a:spcPct val="90000"/>
              </a:lnSpc>
              <a:buFont typeface="+mj-lt"/>
              <a:buAutoNum type="arabicPeriod"/>
            </a:pPr>
            <a:r>
              <a:rPr lang="en-US" dirty="0">
                <a:latin typeface="+mj-lt"/>
                <a:cs typeface="Arial"/>
              </a:rPr>
              <a:t>Different than other segments (little crossover competition)</a:t>
            </a:r>
          </a:p>
          <a:p>
            <a:pPr marL="571033" lvl="1" indent="-342619">
              <a:lnSpc>
                <a:spcPct val="90000"/>
              </a:lnSpc>
              <a:buFont typeface="+mj-lt"/>
              <a:buAutoNum type="arabicPeriod"/>
            </a:pPr>
            <a:r>
              <a:rPr lang="en-US" dirty="0">
                <a:latin typeface="+mj-lt"/>
                <a:cs typeface="Arial"/>
              </a:rPr>
              <a:t>Differences match firm’s competences (firm can execute within resource constraints)</a:t>
            </a:r>
          </a:p>
          <a:p>
            <a:pPr marL="571033" lvl="1" indent="-342619">
              <a:lnSpc>
                <a:spcPct val="90000"/>
              </a:lnSpc>
              <a:buFont typeface="+mj-lt"/>
              <a:buAutoNum type="arabicPeriod"/>
            </a:pPr>
            <a:r>
              <a:rPr lang="en-US" dirty="0">
                <a:latin typeface="+mj-lt"/>
                <a:cs typeface="Arial"/>
              </a:rPr>
              <a:t>Sustainable (can keep customers)</a:t>
            </a:r>
          </a:p>
          <a:p>
            <a:pPr marL="571033" lvl="1" indent="-342619">
              <a:lnSpc>
                <a:spcPct val="90000"/>
              </a:lnSpc>
              <a:buFont typeface="+mj-lt"/>
              <a:buAutoNum type="arabicPeriod"/>
            </a:pPr>
            <a:r>
              <a:rPr lang="en-US" dirty="0">
                <a:latin typeface="+mj-lt"/>
                <a:cs typeface="Arial"/>
              </a:rPr>
              <a:t>Customers are identifiable (can find targeted customers)</a:t>
            </a:r>
          </a:p>
          <a:p>
            <a:pPr marL="571033" lvl="1" indent="-342619">
              <a:lnSpc>
                <a:spcPct val="90000"/>
              </a:lnSpc>
              <a:buFont typeface="+mj-lt"/>
              <a:buAutoNum type="arabicPeriod"/>
            </a:pPr>
            <a:r>
              <a:rPr lang="en-US" dirty="0">
                <a:latin typeface="+mj-lt"/>
                <a:cs typeface="Arial"/>
              </a:rPr>
              <a:t>Financially valuable (valuable in the long term) </a:t>
            </a:r>
          </a:p>
          <a:p>
            <a:pPr marL="342714" indent="-342900">
              <a:lnSpc>
                <a:spcPct val="90000"/>
              </a:lnSpc>
            </a:pPr>
            <a:r>
              <a:rPr lang="en-US" sz="1800" dirty="0"/>
              <a:t>The </a:t>
            </a:r>
            <a:r>
              <a:rPr lang="en-US" sz="1800" b="1" dirty="0">
                <a:solidFill>
                  <a:srgbClr val="1F497D"/>
                </a:solidFill>
              </a:rPr>
              <a:t>GE matrix</a:t>
            </a:r>
            <a:r>
              <a:rPr lang="en-US" sz="1800" dirty="0">
                <a:solidFill>
                  <a:srgbClr val="1F497D"/>
                </a:solidFill>
              </a:rPr>
              <a:t> </a:t>
            </a:r>
            <a:r>
              <a:rPr lang="en-US" sz="1800" dirty="0"/>
              <a:t>is one analysis tool designed to helps managers visualize and select target segments </a:t>
            </a:r>
            <a:endParaRPr lang="en-US" sz="1800" dirty="0">
              <a:solidFill>
                <a:srgbClr val="000000"/>
              </a:solidFill>
              <a:latin typeface="+mj-lt"/>
              <a:cs typeface="Arial"/>
            </a:endParaRPr>
          </a:p>
          <a:p>
            <a:pPr marL="342714" indent="-342900">
              <a:lnSpc>
                <a:spcPct val="120000"/>
              </a:lnSpc>
            </a:pPr>
            <a:endParaRPr lang="en-US" sz="1800" dirty="0">
              <a:solidFill>
                <a:srgbClr val="000000"/>
              </a:solidFill>
              <a:latin typeface="+mj-lt"/>
              <a:cs typeface="Arial"/>
            </a:endParaRPr>
          </a:p>
        </p:txBody>
      </p:sp>
      <p:sp>
        <p:nvSpPr>
          <p:cNvPr id="4" name="Footer Placeholder 3"/>
          <p:cNvSpPr>
            <a:spLocks noGrp="1"/>
          </p:cNvSpPr>
          <p:nvPr>
            <p:ph type="ftr" sz="quarter" idx="11"/>
          </p:nvPr>
        </p:nvSpPr>
        <p:spPr/>
        <p:txBody>
          <a:bodyPr/>
          <a:lstStyle/>
          <a:p>
            <a:r>
              <a:rPr lang="en-US"/>
              <a:t>© Palmatier</a:t>
            </a:r>
            <a:endParaRPr lang="en-US" dirty="0"/>
          </a:p>
        </p:txBody>
      </p:sp>
      <p:sp>
        <p:nvSpPr>
          <p:cNvPr id="5" name="Slide Number Placeholder 4"/>
          <p:cNvSpPr>
            <a:spLocks noGrp="1"/>
          </p:cNvSpPr>
          <p:nvPr>
            <p:ph type="sldNum" sz="quarter" idx="12"/>
          </p:nvPr>
        </p:nvSpPr>
        <p:spPr/>
        <p:txBody>
          <a:bodyPr/>
          <a:lstStyle/>
          <a:p>
            <a:fld id="{606C48AC-5425-9447-80A6-7CD23CC5D020}" type="slidenum">
              <a:rPr lang="en-US" smtClean="0"/>
              <a:pPr/>
              <a:t>25</a:t>
            </a:fld>
            <a:endParaRPr lang="en-US" dirty="0"/>
          </a:p>
        </p:txBody>
      </p:sp>
    </p:spTree>
    <p:extLst>
      <p:ext uri="{BB962C8B-B14F-4D97-AF65-F5344CB8AC3E}">
        <p14:creationId xmlns:p14="http://schemas.microsoft.com/office/powerpoint/2010/main" val="158427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20195332"/>
              </p:ext>
            </p:extLst>
          </p:nvPr>
        </p:nvGraphicFramePr>
        <p:xfrm>
          <a:off x="666458" y="1688830"/>
          <a:ext cx="6719445" cy="4160694"/>
        </p:xfrm>
        <a:graphic>
          <a:graphicData uri="http://schemas.openxmlformats.org/drawingml/2006/table">
            <a:tbl>
              <a:tblPr firstRow="1" bandRow="1">
                <a:tableStyleId>{2D5ABB26-0587-4C30-8999-92F81FD0307C}</a:tableStyleId>
              </a:tblPr>
              <a:tblGrid>
                <a:gridCol w="2239815">
                  <a:extLst>
                    <a:ext uri="{9D8B030D-6E8A-4147-A177-3AD203B41FA5}">
                      <a16:colId xmlns="" xmlns:a16="http://schemas.microsoft.com/office/drawing/2014/main" val="20000"/>
                    </a:ext>
                  </a:extLst>
                </a:gridCol>
                <a:gridCol w="2239815">
                  <a:extLst>
                    <a:ext uri="{9D8B030D-6E8A-4147-A177-3AD203B41FA5}">
                      <a16:colId xmlns="" xmlns:a16="http://schemas.microsoft.com/office/drawing/2014/main" val="20001"/>
                    </a:ext>
                  </a:extLst>
                </a:gridCol>
                <a:gridCol w="2239815">
                  <a:extLst>
                    <a:ext uri="{9D8B030D-6E8A-4147-A177-3AD203B41FA5}">
                      <a16:colId xmlns="" xmlns:a16="http://schemas.microsoft.com/office/drawing/2014/main" val="20002"/>
                    </a:ext>
                  </a:extLst>
                </a:gridCol>
              </a:tblGrid>
              <a:tr h="1386898">
                <a:tc>
                  <a:txBody>
                    <a:bodyPr/>
                    <a:lstStyle/>
                    <a:p>
                      <a:endParaRPr lang="en-US" sz="1800" dirty="0"/>
                    </a:p>
                  </a:txBody>
                  <a:tcPr marL="83127" marR="83127" marT="40341" marB="403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dirty="0"/>
                    </a:p>
                  </a:txBody>
                  <a:tcPr marL="83127" marR="83127" marT="40341" marB="403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alpha val="50000"/>
                      </a:srgbClr>
                    </a:solidFill>
                  </a:tcPr>
                </a:tc>
                <a:tc>
                  <a:txBody>
                    <a:bodyPr/>
                    <a:lstStyle/>
                    <a:p>
                      <a:endParaRPr lang="en-US" sz="1800" kern="1200" dirty="0">
                        <a:solidFill>
                          <a:schemeClr val="tx1"/>
                        </a:solidFill>
                        <a:latin typeface="+mn-lt"/>
                        <a:ea typeface="+mn-ea"/>
                        <a:cs typeface="+mn-cs"/>
                      </a:endParaRPr>
                    </a:p>
                  </a:txBody>
                  <a:tcPr marL="83127" marR="83127" marT="40341" marB="403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alpha val="50000"/>
                      </a:srgbClr>
                    </a:solidFill>
                  </a:tcPr>
                </a:tc>
                <a:extLst>
                  <a:ext uri="{0D108BD9-81ED-4DB2-BD59-A6C34878D82A}">
                    <a16:rowId xmlns="" xmlns:a16="http://schemas.microsoft.com/office/drawing/2014/main" val="10000"/>
                  </a:ext>
                </a:extLst>
              </a:tr>
              <a:tr h="1386898">
                <a:tc>
                  <a:txBody>
                    <a:bodyPr/>
                    <a:lstStyle/>
                    <a:p>
                      <a:endParaRPr lang="en-US" sz="1800" dirty="0"/>
                    </a:p>
                  </a:txBody>
                  <a:tcPr marL="83127" marR="83127" marT="40341" marB="403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1800" dirty="0"/>
                    </a:p>
                  </a:txBody>
                  <a:tcPr marL="83127" marR="83127" marT="40341" marB="403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dirty="0"/>
                    </a:p>
                  </a:txBody>
                  <a:tcPr marL="83127" marR="83127" marT="40341" marB="403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alpha val="50000"/>
                      </a:srgbClr>
                    </a:solidFill>
                  </a:tcPr>
                </a:tc>
                <a:extLst>
                  <a:ext uri="{0D108BD9-81ED-4DB2-BD59-A6C34878D82A}">
                    <a16:rowId xmlns="" xmlns:a16="http://schemas.microsoft.com/office/drawing/2014/main" val="10001"/>
                  </a:ext>
                </a:extLst>
              </a:tr>
              <a:tr h="1386898">
                <a:tc>
                  <a:txBody>
                    <a:bodyPr/>
                    <a:lstStyle/>
                    <a:p>
                      <a:endParaRPr lang="en-US" sz="1800" dirty="0"/>
                    </a:p>
                  </a:txBody>
                  <a:tcPr marL="83127" marR="83127" marT="40341" marB="403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1800" dirty="0"/>
                    </a:p>
                  </a:txBody>
                  <a:tcPr marL="83127" marR="83127" marT="40341" marB="403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endParaRPr lang="en-US" sz="1800" dirty="0"/>
                    </a:p>
                  </a:txBody>
                  <a:tcPr marL="83127" marR="83127" marT="40341" marB="403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
        <p:nvSpPr>
          <p:cNvPr id="5" name="Oval 4"/>
          <p:cNvSpPr/>
          <p:nvPr/>
        </p:nvSpPr>
        <p:spPr>
          <a:xfrm>
            <a:off x="4244568" y="2151584"/>
            <a:ext cx="1743577" cy="1692295"/>
          </a:xfrm>
          <a:prstGeom prst="ellipse">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82021" tIns="41010" rIns="82021" bIns="41010" rtlCol="0" anchor="ctr"/>
          <a:lstStyle/>
          <a:p>
            <a:pPr algn="ctr"/>
            <a:endParaRPr lang="en-US" dirty="0">
              <a:latin typeface="Cambria"/>
              <a:cs typeface="Cambria"/>
            </a:endParaRPr>
          </a:p>
        </p:txBody>
      </p:sp>
      <p:sp>
        <p:nvSpPr>
          <p:cNvPr id="6" name="Oval 5"/>
          <p:cNvSpPr/>
          <p:nvPr/>
        </p:nvSpPr>
        <p:spPr>
          <a:xfrm>
            <a:off x="5931169" y="1344762"/>
            <a:ext cx="1927336" cy="1870649"/>
          </a:xfrm>
          <a:prstGeom prst="ellipse">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82021" tIns="41010" rIns="82021" bIns="41010" rtlCol="0" anchor="ctr"/>
          <a:lstStyle/>
          <a:p>
            <a:pPr algn="ctr"/>
            <a:endParaRPr lang="en-US" dirty="0">
              <a:latin typeface="Cambria"/>
              <a:cs typeface="Cambria"/>
            </a:endParaRPr>
          </a:p>
        </p:txBody>
      </p:sp>
      <p:sp>
        <p:nvSpPr>
          <p:cNvPr id="7" name="Oval 6"/>
          <p:cNvSpPr/>
          <p:nvPr/>
        </p:nvSpPr>
        <p:spPr>
          <a:xfrm>
            <a:off x="6025025" y="4047547"/>
            <a:ext cx="899804" cy="873339"/>
          </a:xfrm>
          <a:prstGeom prst="ellipse">
            <a:avLst/>
          </a:prstGeom>
          <a:solidFill>
            <a:schemeClr val="accent1">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82021" tIns="41010" rIns="82021" bIns="41010" rtlCol="0" anchor="ctr"/>
          <a:lstStyle/>
          <a:p>
            <a:pPr algn="ctr"/>
            <a:endParaRPr lang="en-US" dirty="0">
              <a:latin typeface="Cambria"/>
              <a:cs typeface="Cambria"/>
            </a:endParaRPr>
          </a:p>
        </p:txBody>
      </p:sp>
      <p:sp>
        <p:nvSpPr>
          <p:cNvPr id="8" name="Oval 7"/>
          <p:cNvSpPr/>
          <p:nvPr/>
        </p:nvSpPr>
        <p:spPr>
          <a:xfrm>
            <a:off x="4187051" y="4778093"/>
            <a:ext cx="899804" cy="873339"/>
          </a:xfrm>
          <a:prstGeom prst="ellipse">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82021" tIns="41010" rIns="82021" bIns="41010" rtlCol="0" anchor="ctr"/>
          <a:lstStyle/>
          <a:p>
            <a:pPr algn="ctr"/>
            <a:endParaRPr lang="en-US" dirty="0">
              <a:latin typeface="Cambria"/>
              <a:cs typeface="Cambria"/>
            </a:endParaRPr>
          </a:p>
        </p:txBody>
      </p:sp>
      <p:sp>
        <p:nvSpPr>
          <p:cNvPr id="9" name="Oval 8"/>
          <p:cNvSpPr/>
          <p:nvPr/>
        </p:nvSpPr>
        <p:spPr>
          <a:xfrm>
            <a:off x="2266089" y="4878997"/>
            <a:ext cx="352558" cy="342189"/>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82021" tIns="41010" rIns="82021" bIns="41010" rtlCol="0" anchor="ctr"/>
          <a:lstStyle/>
          <a:p>
            <a:pPr algn="ctr"/>
            <a:endParaRPr lang="en-US" dirty="0">
              <a:latin typeface="Cambria"/>
              <a:cs typeface="Cambria"/>
            </a:endParaRPr>
          </a:p>
        </p:txBody>
      </p:sp>
      <p:sp>
        <p:nvSpPr>
          <p:cNvPr id="10" name="Title 1"/>
          <p:cNvSpPr txBox="1">
            <a:spLocks/>
          </p:cNvSpPr>
          <p:nvPr/>
        </p:nvSpPr>
        <p:spPr>
          <a:xfrm>
            <a:off x="245339" y="446675"/>
            <a:ext cx="7854269" cy="347158"/>
          </a:xfrm>
          <a:prstGeom prst="rect">
            <a:avLst/>
          </a:prstGeom>
        </p:spPr>
        <p:txBody>
          <a:bodyPr lIns="91387" tIns="45693" rIns="91387" bIns="45693">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a:latin typeface="Cambria"/>
                <a:cs typeface="Cambria"/>
              </a:rPr>
              <a:t>GE Matrix: Analysis Tool for Targeting</a:t>
            </a:r>
          </a:p>
        </p:txBody>
      </p:sp>
      <p:sp>
        <p:nvSpPr>
          <p:cNvPr id="11" name="TextBox 10"/>
          <p:cNvSpPr txBox="1"/>
          <p:nvPr/>
        </p:nvSpPr>
        <p:spPr>
          <a:xfrm>
            <a:off x="1762509" y="4478173"/>
            <a:ext cx="1331425" cy="421414"/>
          </a:xfrm>
          <a:prstGeom prst="rect">
            <a:avLst/>
          </a:prstGeom>
          <a:noFill/>
        </p:spPr>
        <p:txBody>
          <a:bodyPr wrap="square" lIns="82021" tIns="41010" rIns="82021" bIns="41010" rtlCol="0">
            <a:spAutoFit/>
          </a:bodyPr>
          <a:lstStyle/>
          <a:p>
            <a:pPr algn="ctr"/>
            <a:r>
              <a:rPr lang="en-US" sz="1100" dirty="0">
                <a:latin typeface="Cambria"/>
                <a:cs typeface="Cambria"/>
              </a:rPr>
              <a:t>Seasonal Gym Members</a:t>
            </a:r>
          </a:p>
        </p:txBody>
      </p:sp>
      <p:sp>
        <p:nvSpPr>
          <p:cNvPr id="12" name="TextBox 11"/>
          <p:cNvSpPr txBox="1"/>
          <p:nvPr/>
        </p:nvSpPr>
        <p:spPr>
          <a:xfrm>
            <a:off x="6142006" y="4280548"/>
            <a:ext cx="665856" cy="421414"/>
          </a:xfrm>
          <a:prstGeom prst="rect">
            <a:avLst/>
          </a:prstGeom>
          <a:noFill/>
        </p:spPr>
        <p:txBody>
          <a:bodyPr wrap="none" lIns="82021" tIns="41010" rIns="82021" bIns="41010" rtlCol="0">
            <a:spAutoFit/>
          </a:bodyPr>
          <a:lstStyle/>
          <a:p>
            <a:pPr algn="ctr"/>
            <a:r>
              <a:rPr lang="en-US" sz="1100" dirty="0">
                <a:latin typeface="Cambria"/>
                <a:cs typeface="Cambria"/>
              </a:rPr>
              <a:t>Urban </a:t>
            </a:r>
          </a:p>
          <a:p>
            <a:pPr algn="ctr"/>
            <a:r>
              <a:rPr lang="en-US" sz="1100" dirty="0">
                <a:latin typeface="Cambria"/>
                <a:cs typeface="Cambria"/>
              </a:rPr>
              <a:t>Athletes</a:t>
            </a:r>
          </a:p>
        </p:txBody>
      </p:sp>
      <p:sp>
        <p:nvSpPr>
          <p:cNvPr id="13" name="TextBox 12"/>
          <p:cNvSpPr txBox="1"/>
          <p:nvPr/>
        </p:nvSpPr>
        <p:spPr>
          <a:xfrm>
            <a:off x="4335297" y="5020063"/>
            <a:ext cx="602825" cy="421414"/>
          </a:xfrm>
          <a:prstGeom prst="rect">
            <a:avLst/>
          </a:prstGeom>
          <a:noFill/>
        </p:spPr>
        <p:txBody>
          <a:bodyPr wrap="none" lIns="82021" tIns="41010" rIns="82021" bIns="41010" rtlCol="0">
            <a:spAutoFit/>
          </a:bodyPr>
          <a:lstStyle/>
          <a:p>
            <a:pPr algn="ctr"/>
            <a:r>
              <a:rPr lang="en-US" sz="1100" dirty="0">
                <a:latin typeface="Cambria"/>
                <a:cs typeface="Cambria"/>
              </a:rPr>
              <a:t>Elite </a:t>
            </a:r>
          </a:p>
          <a:p>
            <a:pPr algn="ctr"/>
            <a:r>
              <a:rPr lang="en-US" sz="1100" dirty="0">
                <a:latin typeface="Cambria"/>
                <a:cs typeface="Cambria"/>
              </a:rPr>
              <a:t>Athlete</a:t>
            </a:r>
          </a:p>
        </p:txBody>
      </p:sp>
      <p:sp>
        <p:nvSpPr>
          <p:cNvPr id="14" name="TextBox 13"/>
          <p:cNvSpPr txBox="1"/>
          <p:nvPr/>
        </p:nvSpPr>
        <p:spPr>
          <a:xfrm>
            <a:off x="6537390" y="2073028"/>
            <a:ext cx="742800" cy="421414"/>
          </a:xfrm>
          <a:prstGeom prst="rect">
            <a:avLst/>
          </a:prstGeom>
          <a:noFill/>
        </p:spPr>
        <p:txBody>
          <a:bodyPr wrap="none" lIns="82021" tIns="41010" rIns="82021" bIns="41010" rtlCol="0">
            <a:spAutoFit/>
          </a:bodyPr>
          <a:lstStyle/>
          <a:p>
            <a:pPr algn="ctr"/>
            <a:r>
              <a:rPr lang="en-US" sz="1100" dirty="0">
                <a:latin typeface="Cambria"/>
                <a:cs typeface="Cambria"/>
              </a:rPr>
              <a:t>Gym </a:t>
            </a:r>
          </a:p>
          <a:p>
            <a:pPr algn="ctr"/>
            <a:r>
              <a:rPr lang="en-US" sz="1100" dirty="0">
                <a:latin typeface="Cambria"/>
                <a:cs typeface="Cambria"/>
              </a:rPr>
              <a:t>Socialites</a:t>
            </a:r>
          </a:p>
        </p:txBody>
      </p:sp>
      <p:sp>
        <p:nvSpPr>
          <p:cNvPr id="15" name="TextBox 14"/>
          <p:cNvSpPr txBox="1"/>
          <p:nvPr/>
        </p:nvSpPr>
        <p:spPr>
          <a:xfrm>
            <a:off x="4359851" y="2808058"/>
            <a:ext cx="1428910" cy="421414"/>
          </a:xfrm>
          <a:prstGeom prst="rect">
            <a:avLst/>
          </a:prstGeom>
          <a:noFill/>
        </p:spPr>
        <p:txBody>
          <a:bodyPr wrap="square" lIns="82021" tIns="41010" rIns="82021" bIns="41010" rtlCol="0">
            <a:spAutoFit/>
          </a:bodyPr>
          <a:lstStyle/>
          <a:p>
            <a:pPr algn="ctr"/>
            <a:r>
              <a:rPr lang="en-US" sz="1100" dirty="0">
                <a:latin typeface="Cambria"/>
                <a:cs typeface="Cambria"/>
              </a:rPr>
              <a:t>Fashion Trend Setters</a:t>
            </a:r>
          </a:p>
        </p:txBody>
      </p:sp>
      <p:sp>
        <p:nvSpPr>
          <p:cNvPr id="16" name="TextBox 15"/>
          <p:cNvSpPr txBox="1"/>
          <p:nvPr/>
        </p:nvSpPr>
        <p:spPr>
          <a:xfrm rot="16200000">
            <a:off x="-673040" y="3645585"/>
            <a:ext cx="2008132" cy="307776"/>
          </a:xfrm>
          <a:prstGeom prst="rect">
            <a:avLst/>
          </a:prstGeom>
          <a:noFill/>
        </p:spPr>
        <p:txBody>
          <a:bodyPr wrap="none" lIns="82021" tIns="41010" rIns="82021" bIns="41010" rtlCol="0">
            <a:spAutoFit/>
          </a:bodyPr>
          <a:lstStyle/>
          <a:p>
            <a:pPr algn="ctr"/>
            <a:r>
              <a:rPr lang="en-US" sz="1400" b="1" dirty="0">
                <a:latin typeface="Cambria"/>
                <a:cs typeface="Cambria"/>
              </a:rPr>
              <a:t>Market Attractiveness</a:t>
            </a:r>
          </a:p>
        </p:txBody>
      </p:sp>
      <p:sp>
        <p:nvSpPr>
          <p:cNvPr id="17" name="TextBox 16"/>
          <p:cNvSpPr txBox="1"/>
          <p:nvPr/>
        </p:nvSpPr>
        <p:spPr>
          <a:xfrm>
            <a:off x="2870869" y="6051227"/>
            <a:ext cx="2572109" cy="298724"/>
          </a:xfrm>
          <a:prstGeom prst="rect">
            <a:avLst/>
          </a:prstGeom>
          <a:noFill/>
        </p:spPr>
        <p:txBody>
          <a:bodyPr wrap="none" lIns="82021" tIns="41010" rIns="82021" bIns="41010" rtlCol="0">
            <a:spAutoFit/>
          </a:bodyPr>
          <a:lstStyle/>
          <a:p>
            <a:pPr algn="ctr"/>
            <a:r>
              <a:rPr lang="en-US" sz="1400" b="1" dirty="0">
                <a:latin typeface="Cambria"/>
                <a:cs typeface="Cambria"/>
              </a:rPr>
              <a:t>Firm’s Competitive Strength </a:t>
            </a:r>
          </a:p>
        </p:txBody>
      </p:sp>
      <p:sp>
        <p:nvSpPr>
          <p:cNvPr id="18" name="Rectangle 17"/>
          <p:cNvSpPr/>
          <p:nvPr/>
        </p:nvSpPr>
        <p:spPr>
          <a:xfrm flipH="1">
            <a:off x="7644336" y="3913928"/>
            <a:ext cx="1454727" cy="2114146"/>
          </a:xfrm>
          <a:prstGeom prst="rect">
            <a:avLst/>
          </a:prstGeom>
        </p:spPr>
        <p:txBody>
          <a:bodyPr wrap="square" lIns="82021" tIns="41010" rIns="82021" bIns="41010">
            <a:spAutoFit/>
          </a:bodyPr>
          <a:lstStyle/>
          <a:p>
            <a:r>
              <a:rPr lang="en-US" sz="1100" i="1" dirty="0">
                <a:latin typeface="Cambria" panose="02040503050406030204" pitchFamily="18" charset="0"/>
                <a:cs typeface="Cambria"/>
              </a:rPr>
              <a:t>The size of each “bubble” indicates the size of the market segment. Gym Socialites or Fashion Trend Setters are the “best” segments for this firm as they are in the upper right corner of the matrix and are larger markets. </a:t>
            </a:r>
          </a:p>
        </p:txBody>
      </p:sp>
      <p:sp>
        <p:nvSpPr>
          <p:cNvPr id="19" name="TextBox 18"/>
          <p:cNvSpPr txBox="1"/>
          <p:nvPr/>
        </p:nvSpPr>
        <p:spPr>
          <a:xfrm>
            <a:off x="1392982" y="5848383"/>
            <a:ext cx="622548" cy="298724"/>
          </a:xfrm>
          <a:prstGeom prst="rect">
            <a:avLst/>
          </a:prstGeom>
          <a:noFill/>
        </p:spPr>
        <p:txBody>
          <a:bodyPr wrap="none" lIns="82021" tIns="41010" rIns="82021" bIns="41010" rtlCol="0">
            <a:spAutoFit/>
          </a:bodyPr>
          <a:lstStyle/>
          <a:p>
            <a:pPr algn="ctr"/>
            <a:r>
              <a:rPr lang="en-US" sz="1400" dirty="0">
                <a:latin typeface="Cambria"/>
                <a:cs typeface="Cambria"/>
              </a:rPr>
              <a:t>Weak</a:t>
            </a:r>
          </a:p>
        </p:txBody>
      </p:sp>
      <p:sp>
        <p:nvSpPr>
          <p:cNvPr id="20" name="TextBox 19"/>
          <p:cNvSpPr txBox="1"/>
          <p:nvPr/>
        </p:nvSpPr>
        <p:spPr>
          <a:xfrm>
            <a:off x="5907414" y="5848383"/>
            <a:ext cx="695958" cy="298724"/>
          </a:xfrm>
          <a:prstGeom prst="rect">
            <a:avLst/>
          </a:prstGeom>
          <a:noFill/>
        </p:spPr>
        <p:txBody>
          <a:bodyPr wrap="none" lIns="82021" tIns="41010" rIns="82021" bIns="41010" rtlCol="0">
            <a:spAutoFit/>
          </a:bodyPr>
          <a:lstStyle/>
          <a:p>
            <a:pPr algn="ctr"/>
            <a:r>
              <a:rPr lang="en-US" sz="1400" dirty="0">
                <a:latin typeface="Cambria"/>
                <a:cs typeface="Cambria"/>
              </a:rPr>
              <a:t>Strong</a:t>
            </a:r>
          </a:p>
        </p:txBody>
      </p:sp>
      <p:cxnSp>
        <p:nvCxnSpPr>
          <p:cNvPr id="21" name="Straight Arrow Connector 20"/>
          <p:cNvCxnSpPr/>
          <p:nvPr/>
        </p:nvCxnSpPr>
        <p:spPr>
          <a:xfrm flipV="1">
            <a:off x="2247415" y="5997746"/>
            <a:ext cx="3541344" cy="269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6200000">
            <a:off x="264369" y="5405945"/>
            <a:ext cx="496389" cy="307776"/>
          </a:xfrm>
          <a:prstGeom prst="rect">
            <a:avLst/>
          </a:prstGeom>
          <a:noFill/>
        </p:spPr>
        <p:txBody>
          <a:bodyPr wrap="none" lIns="82021" tIns="41010" rIns="82021" bIns="41010" rtlCol="0">
            <a:spAutoFit/>
          </a:bodyPr>
          <a:lstStyle/>
          <a:p>
            <a:pPr algn="ctr"/>
            <a:r>
              <a:rPr lang="en-US" sz="1400" dirty="0">
                <a:latin typeface="Cambria"/>
                <a:cs typeface="Cambria"/>
              </a:rPr>
              <a:t>Low</a:t>
            </a:r>
          </a:p>
        </p:txBody>
      </p:sp>
      <p:sp>
        <p:nvSpPr>
          <p:cNvPr id="23" name="TextBox 22"/>
          <p:cNvSpPr txBox="1"/>
          <p:nvPr/>
        </p:nvSpPr>
        <p:spPr>
          <a:xfrm rot="16200000">
            <a:off x="249127" y="1839214"/>
            <a:ext cx="526887" cy="307776"/>
          </a:xfrm>
          <a:prstGeom prst="rect">
            <a:avLst/>
          </a:prstGeom>
          <a:noFill/>
        </p:spPr>
        <p:txBody>
          <a:bodyPr wrap="none" lIns="82021" tIns="41010" rIns="82021" bIns="41010" rtlCol="0">
            <a:spAutoFit/>
          </a:bodyPr>
          <a:lstStyle/>
          <a:p>
            <a:pPr algn="ctr"/>
            <a:r>
              <a:rPr lang="en-US" sz="1400" dirty="0">
                <a:latin typeface="Cambria"/>
                <a:cs typeface="Cambria"/>
              </a:rPr>
              <a:t>High</a:t>
            </a:r>
          </a:p>
        </p:txBody>
      </p:sp>
      <p:cxnSp>
        <p:nvCxnSpPr>
          <p:cNvPr id="24" name="Straight Arrow Connector 23"/>
          <p:cNvCxnSpPr>
            <a:endCxn id="23" idx="1"/>
          </p:cNvCxnSpPr>
          <p:nvPr/>
        </p:nvCxnSpPr>
        <p:spPr>
          <a:xfrm flipV="1">
            <a:off x="512566" y="2256546"/>
            <a:ext cx="0" cy="296463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861959" y="5281856"/>
            <a:ext cx="1469498" cy="298724"/>
          </a:xfrm>
          <a:prstGeom prst="rect">
            <a:avLst/>
          </a:prstGeom>
          <a:noFill/>
        </p:spPr>
        <p:txBody>
          <a:bodyPr wrap="none" lIns="82021" tIns="41010" rIns="82021" bIns="41010" rtlCol="0">
            <a:spAutoFit/>
          </a:bodyPr>
          <a:lstStyle/>
          <a:p>
            <a:r>
              <a:rPr lang="en-US" sz="1400" dirty="0">
                <a:latin typeface="Cambria"/>
                <a:cs typeface="Cambria"/>
              </a:rPr>
              <a:t>Worst Segments</a:t>
            </a:r>
          </a:p>
        </p:txBody>
      </p:sp>
      <p:sp>
        <p:nvSpPr>
          <p:cNvPr id="26" name="TextBox 25"/>
          <p:cNvSpPr txBox="1"/>
          <p:nvPr/>
        </p:nvSpPr>
        <p:spPr>
          <a:xfrm>
            <a:off x="3069152" y="1852856"/>
            <a:ext cx="1326503" cy="298724"/>
          </a:xfrm>
          <a:prstGeom prst="rect">
            <a:avLst/>
          </a:prstGeom>
          <a:noFill/>
        </p:spPr>
        <p:txBody>
          <a:bodyPr wrap="none" lIns="82021" tIns="41010" rIns="82021" bIns="41010" rtlCol="0">
            <a:spAutoFit/>
          </a:bodyPr>
          <a:lstStyle/>
          <a:p>
            <a:r>
              <a:rPr lang="en-US" sz="1400" dirty="0">
                <a:latin typeface="Cambria"/>
                <a:cs typeface="Cambria"/>
              </a:rPr>
              <a:t>Best Segments</a:t>
            </a:r>
          </a:p>
        </p:txBody>
      </p:sp>
      <p:cxnSp>
        <p:nvCxnSpPr>
          <p:cNvPr id="27" name="Straight Connector 26"/>
          <p:cNvCxnSpPr/>
          <p:nvPr/>
        </p:nvCxnSpPr>
        <p:spPr>
          <a:xfrm flipV="1">
            <a:off x="7620001" y="3795015"/>
            <a:ext cx="0" cy="2121751"/>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7630428" y="3812775"/>
            <a:ext cx="1280175" cy="1"/>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6" idx="5"/>
          </p:cNvCxnSpPr>
          <p:nvPr/>
        </p:nvCxnSpPr>
        <p:spPr>
          <a:xfrm>
            <a:off x="7576255" y="2941456"/>
            <a:ext cx="523353" cy="887476"/>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r>
              <a:rPr lang="en-US"/>
              <a:t>© Palmatier</a:t>
            </a:r>
            <a:endParaRPr lang="en-US" dirty="0"/>
          </a:p>
        </p:txBody>
      </p:sp>
      <p:sp>
        <p:nvSpPr>
          <p:cNvPr id="3" name="Slide Number Placeholder 2"/>
          <p:cNvSpPr>
            <a:spLocks noGrp="1"/>
          </p:cNvSpPr>
          <p:nvPr>
            <p:ph type="sldNum" sz="quarter" idx="12"/>
          </p:nvPr>
        </p:nvSpPr>
        <p:spPr/>
        <p:txBody>
          <a:bodyPr/>
          <a:lstStyle/>
          <a:p>
            <a:fld id="{606C48AC-5425-9447-80A6-7CD23CC5D020}" type="slidenum">
              <a:rPr lang="en-US" smtClean="0"/>
              <a:pPr/>
              <a:t>26</a:t>
            </a:fld>
            <a:endParaRPr lang="en-US" dirty="0"/>
          </a:p>
        </p:txBody>
      </p:sp>
    </p:spTree>
    <p:extLst>
      <p:ext uri="{BB962C8B-B14F-4D97-AF65-F5344CB8AC3E}">
        <p14:creationId xmlns:p14="http://schemas.microsoft.com/office/powerpoint/2010/main" val="98057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88400"/>
            <a:ext cx="7556313" cy="803691"/>
          </a:xfrm>
        </p:spPr>
        <p:txBody>
          <a:bodyPr/>
          <a:lstStyle/>
          <a:p>
            <a:r>
              <a:rPr lang="en-US" b="1" dirty="0"/>
              <a:t>Positioning</a:t>
            </a:r>
          </a:p>
        </p:txBody>
      </p:sp>
      <p:sp>
        <p:nvSpPr>
          <p:cNvPr id="3" name="Content Placeholder 2"/>
          <p:cNvSpPr>
            <a:spLocks noGrp="1"/>
          </p:cNvSpPr>
          <p:nvPr>
            <p:ph idx="1"/>
          </p:nvPr>
        </p:nvSpPr>
        <p:spPr/>
        <p:txBody>
          <a:bodyPr>
            <a:normAutofit/>
          </a:bodyPr>
          <a:lstStyle/>
          <a:p>
            <a:r>
              <a:rPr lang="en-US" sz="1800" dirty="0"/>
              <a:t>Process of improving your relative advantage in the minds of your targeted customers</a:t>
            </a:r>
          </a:p>
          <a:p>
            <a:pPr lvl="1"/>
            <a:r>
              <a:rPr lang="en-US" dirty="0">
                <a:cs typeface="Arial"/>
              </a:rPr>
              <a:t>Changing both your actual (e.g., innovation) and perceived offering (e.g., branding, relationships)</a:t>
            </a:r>
          </a:p>
          <a:p>
            <a:pPr lvl="1"/>
            <a:r>
              <a:rPr lang="en-US" dirty="0">
                <a:cs typeface="Arial"/>
              </a:rPr>
              <a:t>Uses all three “Cs” as inputs: </a:t>
            </a:r>
            <a:r>
              <a:rPr lang="en-US" b="1" dirty="0">
                <a:solidFill>
                  <a:srgbClr val="1F497D"/>
                </a:solidFill>
                <a:cs typeface="Arial"/>
              </a:rPr>
              <a:t>c</a:t>
            </a:r>
            <a:r>
              <a:rPr lang="en-US" dirty="0">
                <a:cs typeface="Arial"/>
              </a:rPr>
              <a:t>ustomer, </a:t>
            </a:r>
            <a:r>
              <a:rPr lang="en-US" b="1" dirty="0">
                <a:solidFill>
                  <a:srgbClr val="1F497D"/>
                </a:solidFill>
                <a:cs typeface="Arial"/>
              </a:rPr>
              <a:t>c</a:t>
            </a:r>
            <a:r>
              <a:rPr lang="en-US" dirty="0">
                <a:cs typeface="Arial"/>
              </a:rPr>
              <a:t>ompany, </a:t>
            </a:r>
            <a:r>
              <a:rPr lang="en-US" b="1" dirty="0">
                <a:solidFill>
                  <a:schemeClr val="tx2"/>
                </a:solidFill>
                <a:cs typeface="Arial"/>
              </a:rPr>
              <a:t>c</a:t>
            </a:r>
            <a:r>
              <a:rPr lang="en-US" dirty="0">
                <a:cs typeface="Arial"/>
              </a:rPr>
              <a:t>ompetitors</a:t>
            </a:r>
          </a:p>
          <a:p>
            <a:r>
              <a:rPr lang="en-US" sz="1800" dirty="0"/>
              <a:t>Nearly everything you do impacts your positioning</a:t>
            </a:r>
          </a:p>
          <a:p>
            <a:pPr lvl="1"/>
            <a:r>
              <a:rPr lang="en-US" dirty="0">
                <a:cs typeface="Arial"/>
              </a:rPr>
              <a:t>Channel (place): Samsung dropping Kmart</a:t>
            </a:r>
          </a:p>
          <a:p>
            <a:pPr lvl="1"/>
            <a:r>
              <a:rPr lang="en-US" dirty="0">
                <a:cs typeface="Arial"/>
              </a:rPr>
              <a:t>Price: No discounts at Tiffany</a:t>
            </a:r>
          </a:p>
          <a:p>
            <a:pPr lvl="1"/>
            <a:r>
              <a:rPr lang="en-US" dirty="0">
                <a:cs typeface="Arial"/>
              </a:rPr>
              <a:t>Promotion: Tiger Woods at Nike, Starbucks</a:t>
            </a:r>
          </a:p>
          <a:p>
            <a:pPr lvl="1"/>
            <a:r>
              <a:rPr lang="en-US" dirty="0">
                <a:cs typeface="Arial"/>
              </a:rPr>
              <a:t>Product: Bose, Apple</a:t>
            </a:r>
          </a:p>
          <a:p>
            <a:r>
              <a:rPr lang="en-US" sz="1800" b="1" dirty="0">
                <a:solidFill>
                  <a:srgbClr val="1F497D"/>
                </a:solidFill>
              </a:rPr>
              <a:t>Perceptual maps:</a:t>
            </a:r>
            <a:r>
              <a:rPr lang="en-US" sz="1800" dirty="0">
                <a:solidFill>
                  <a:srgbClr val="1F497D"/>
                </a:solidFill>
              </a:rPr>
              <a:t> </a:t>
            </a:r>
            <a:r>
              <a:rPr lang="en-US" sz="1800" dirty="0"/>
              <a:t>analysis tool to aid in positioning decisions</a:t>
            </a:r>
          </a:p>
          <a:p>
            <a:r>
              <a:rPr lang="en-US" sz="1800" b="1" dirty="0">
                <a:solidFill>
                  <a:srgbClr val="1F497D"/>
                </a:solidFill>
              </a:rPr>
              <a:t>Repositioning: </a:t>
            </a:r>
            <a:r>
              <a:rPr lang="en-US" sz="1800" dirty="0"/>
              <a:t>process by which a firm shifts its target market</a:t>
            </a:r>
          </a:p>
        </p:txBody>
      </p:sp>
      <p:pic>
        <p:nvPicPr>
          <p:cNvPr id="4" name="Picture 3" descr="position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201" y="2982779"/>
            <a:ext cx="3007446" cy="2021004"/>
          </a:xfrm>
          <a:prstGeom prst="rect">
            <a:avLst/>
          </a:prstGeom>
        </p:spPr>
      </p:pic>
      <p:sp>
        <p:nvSpPr>
          <p:cNvPr id="7" name="Footer Placeholder 6"/>
          <p:cNvSpPr>
            <a:spLocks noGrp="1"/>
          </p:cNvSpPr>
          <p:nvPr>
            <p:ph type="ftr" sz="quarter" idx="11"/>
          </p:nvPr>
        </p:nvSpPr>
        <p:spPr/>
        <p:txBody>
          <a:bodyPr/>
          <a:lstStyle/>
          <a:p>
            <a:r>
              <a:rPr lang="en-US"/>
              <a:t>© Palmatier</a:t>
            </a:r>
            <a:endParaRPr lang="en-US" dirty="0"/>
          </a:p>
        </p:txBody>
      </p:sp>
      <p:sp>
        <p:nvSpPr>
          <p:cNvPr id="8" name="Slide Number Placeholder 7"/>
          <p:cNvSpPr>
            <a:spLocks noGrp="1"/>
          </p:cNvSpPr>
          <p:nvPr>
            <p:ph type="sldNum" sz="quarter" idx="12"/>
          </p:nvPr>
        </p:nvSpPr>
        <p:spPr/>
        <p:txBody>
          <a:bodyPr/>
          <a:lstStyle/>
          <a:p>
            <a:fld id="{606C48AC-5425-9447-80A6-7CD23CC5D020}" type="slidenum">
              <a:rPr lang="en-US" smtClean="0"/>
              <a:pPr/>
              <a:t>27</a:t>
            </a:fld>
            <a:endParaRPr lang="en-US" dirty="0"/>
          </a:p>
        </p:txBody>
      </p:sp>
    </p:spTree>
    <p:extLst>
      <p:ext uri="{BB962C8B-B14F-4D97-AF65-F5344CB8AC3E}">
        <p14:creationId xmlns:p14="http://schemas.microsoft.com/office/powerpoint/2010/main" val="72194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0"/>
          <p:cNvSpPr/>
          <p:nvPr/>
        </p:nvSpPr>
        <p:spPr>
          <a:xfrm>
            <a:off x="781278" y="5627906"/>
            <a:ext cx="1021692" cy="991642"/>
          </a:xfrm>
          <a:prstGeom prst="ellipse">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Cambria"/>
              <a:cs typeface="Cambria"/>
            </a:endParaRPr>
          </a:p>
        </p:txBody>
      </p:sp>
      <p:sp>
        <p:nvSpPr>
          <p:cNvPr id="42" name="TextBox 41"/>
          <p:cNvSpPr txBox="1"/>
          <p:nvPr/>
        </p:nvSpPr>
        <p:spPr>
          <a:xfrm>
            <a:off x="806761" y="5934348"/>
            <a:ext cx="969817" cy="482941"/>
          </a:xfrm>
          <a:prstGeom prst="rect">
            <a:avLst/>
          </a:prstGeom>
          <a:noFill/>
        </p:spPr>
        <p:txBody>
          <a:bodyPr wrap="square" lIns="82030" tIns="41015" rIns="82030" bIns="41015" rtlCol="0">
            <a:spAutoFit/>
          </a:bodyPr>
          <a:lstStyle/>
          <a:p>
            <a:pPr algn="ctr"/>
            <a:r>
              <a:rPr lang="en-US" sz="1300" b="1" dirty="0">
                <a:latin typeface="Cambria"/>
                <a:cs typeface="Cambria"/>
              </a:rPr>
              <a:t>Working </a:t>
            </a:r>
          </a:p>
          <a:p>
            <a:pPr algn="ctr"/>
            <a:r>
              <a:rPr lang="en-US" sz="1300" b="1" dirty="0">
                <a:latin typeface="Cambria"/>
                <a:cs typeface="Cambria"/>
              </a:rPr>
              <a:t>Man</a:t>
            </a:r>
          </a:p>
        </p:txBody>
      </p:sp>
      <p:sp>
        <p:nvSpPr>
          <p:cNvPr id="36" name="Oval 35"/>
          <p:cNvSpPr/>
          <p:nvPr/>
        </p:nvSpPr>
        <p:spPr>
          <a:xfrm>
            <a:off x="6375389" y="993140"/>
            <a:ext cx="1021692" cy="991642"/>
          </a:xfrm>
          <a:prstGeom prst="ellipse">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Cambria"/>
              <a:cs typeface="Cambria"/>
            </a:endParaRPr>
          </a:p>
        </p:txBody>
      </p:sp>
      <p:sp>
        <p:nvSpPr>
          <p:cNvPr id="37" name="TextBox 36"/>
          <p:cNvSpPr txBox="1"/>
          <p:nvPr/>
        </p:nvSpPr>
        <p:spPr>
          <a:xfrm>
            <a:off x="6556396" y="1250144"/>
            <a:ext cx="651425" cy="482941"/>
          </a:xfrm>
          <a:prstGeom prst="rect">
            <a:avLst/>
          </a:prstGeom>
          <a:noFill/>
        </p:spPr>
        <p:txBody>
          <a:bodyPr wrap="square" lIns="82030" tIns="41015" rIns="82030" bIns="41015" rtlCol="0">
            <a:spAutoFit/>
          </a:bodyPr>
          <a:lstStyle/>
          <a:p>
            <a:pPr algn="ctr"/>
            <a:r>
              <a:rPr lang="en-US" sz="1300" b="1" dirty="0">
                <a:latin typeface="Cambria"/>
                <a:cs typeface="Cambria"/>
              </a:rPr>
              <a:t>Punk Teens</a:t>
            </a:r>
          </a:p>
        </p:txBody>
      </p:sp>
      <p:sp>
        <p:nvSpPr>
          <p:cNvPr id="29" name="Oval 28"/>
          <p:cNvSpPr/>
          <p:nvPr/>
        </p:nvSpPr>
        <p:spPr>
          <a:xfrm>
            <a:off x="1750050" y="4275734"/>
            <a:ext cx="1927336" cy="1870649"/>
          </a:xfrm>
          <a:prstGeom prst="ellipse">
            <a:avLst/>
          </a:prstGeom>
          <a:solidFill>
            <a:srgbClr val="A6A6A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Cambria"/>
              <a:cs typeface="Cambria"/>
            </a:endParaRPr>
          </a:p>
        </p:txBody>
      </p:sp>
      <p:sp>
        <p:nvSpPr>
          <p:cNvPr id="30" name="TextBox 29"/>
          <p:cNvSpPr txBox="1"/>
          <p:nvPr/>
        </p:nvSpPr>
        <p:spPr>
          <a:xfrm>
            <a:off x="2087002" y="5004001"/>
            <a:ext cx="1281352" cy="282886"/>
          </a:xfrm>
          <a:prstGeom prst="rect">
            <a:avLst/>
          </a:prstGeom>
          <a:noFill/>
        </p:spPr>
        <p:txBody>
          <a:bodyPr wrap="none" lIns="82030" tIns="41015" rIns="82030" bIns="41015" rtlCol="0">
            <a:spAutoFit/>
          </a:bodyPr>
          <a:lstStyle/>
          <a:p>
            <a:pPr algn="ctr"/>
            <a:r>
              <a:rPr lang="en-US" sz="1300" b="1" dirty="0">
                <a:latin typeface="Cambria"/>
                <a:cs typeface="Cambria"/>
              </a:rPr>
              <a:t>Baby Boomers</a:t>
            </a:r>
          </a:p>
        </p:txBody>
      </p:sp>
      <p:sp>
        <p:nvSpPr>
          <p:cNvPr id="32" name="Oval 31"/>
          <p:cNvSpPr/>
          <p:nvPr/>
        </p:nvSpPr>
        <p:spPr>
          <a:xfrm>
            <a:off x="5118648" y="2863792"/>
            <a:ext cx="1927336" cy="1870649"/>
          </a:xfrm>
          <a:prstGeom prst="ellipse">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Cambria"/>
              <a:cs typeface="Cambria"/>
            </a:endParaRPr>
          </a:p>
        </p:txBody>
      </p:sp>
      <p:sp>
        <p:nvSpPr>
          <p:cNvPr id="33" name="TextBox 32"/>
          <p:cNvSpPr txBox="1"/>
          <p:nvPr/>
        </p:nvSpPr>
        <p:spPr>
          <a:xfrm>
            <a:off x="5517943" y="3592059"/>
            <a:ext cx="1156656" cy="482941"/>
          </a:xfrm>
          <a:prstGeom prst="rect">
            <a:avLst/>
          </a:prstGeom>
          <a:noFill/>
        </p:spPr>
        <p:txBody>
          <a:bodyPr wrap="none" lIns="82030" tIns="41015" rIns="82030" bIns="41015" rtlCol="0">
            <a:spAutoFit/>
          </a:bodyPr>
          <a:lstStyle/>
          <a:p>
            <a:pPr algn="ctr"/>
            <a:r>
              <a:rPr lang="en-US" sz="1300" b="1" dirty="0">
                <a:latin typeface="Cambria"/>
                <a:cs typeface="Cambria"/>
              </a:rPr>
              <a:t>All American</a:t>
            </a:r>
          </a:p>
          <a:p>
            <a:pPr algn="ctr"/>
            <a:r>
              <a:rPr lang="en-US" sz="1300" b="1" dirty="0">
                <a:latin typeface="Cambria"/>
                <a:cs typeface="Cambria"/>
              </a:rPr>
              <a:t>Teenagers</a:t>
            </a:r>
          </a:p>
        </p:txBody>
      </p:sp>
      <p:sp>
        <p:nvSpPr>
          <p:cNvPr id="2" name="Title 1"/>
          <p:cNvSpPr txBox="1">
            <a:spLocks/>
          </p:cNvSpPr>
          <p:nvPr/>
        </p:nvSpPr>
        <p:spPr>
          <a:xfrm>
            <a:off x="216982" y="390855"/>
            <a:ext cx="8147983" cy="347158"/>
          </a:xfrm>
          <a:prstGeom prst="rect">
            <a:avLst/>
          </a:prstGeom>
        </p:spPr>
        <p:txBody>
          <a:bodyPr lIns="91397" tIns="45698" rIns="91397" bIns="45698">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a:latin typeface="Cambria"/>
                <a:cs typeface="Cambria"/>
              </a:rPr>
              <a:t>Perceptual Map: Analysis Tool for Positioning</a:t>
            </a:r>
          </a:p>
        </p:txBody>
      </p:sp>
      <p:sp>
        <p:nvSpPr>
          <p:cNvPr id="6" name="TextBox 5"/>
          <p:cNvSpPr txBox="1"/>
          <p:nvPr/>
        </p:nvSpPr>
        <p:spPr>
          <a:xfrm>
            <a:off x="3913421" y="1157824"/>
            <a:ext cx="537559" cy="282886"/>
          </a:xfrm>
          <a:prstGeom prst="rect">
            <a:avLst/>
          </a:prstGeom>
          <a:noFill/>
        </p:spPr>
        <p:txBody>
          <a:bodyPr wrap="none" lIns="82030" tIns="41015" rIns="82030" bIns="41015" rtlCol="0">
            <a:spAutoFit/>
          </a:bodyPr>
          <a:lstStyle/>
          <a:p>
            <a:r>
              <a:rPr lang="en-US" sz="1300" b="1" dirty="0">
                <a:latin typeface="Cambria"/>
                <a:cs typeface="Cambria"/>
              </a:rPr>
              <a:t>Edgy</a:t>
            </a:r>
          </a:p>
        </p:txBody>
      </p:sp>
      <p:sp>
        <p:nvSpPr>
          <p:cNvPr id="7" name="TextBox 6"/>
          <p:cNvSpPr txBox="1"/>
          <p:nvPr/>
        </p:nvSpPr>
        <p:spPr>
          <a:xfrm>
            <a:off x="477374" y="3808236"/>
            <a:ext cx="1039762" cy="282886"/>
          </a:xfrm>
          <a:prstGeom prst="rect">
            <a:avLst/>
          </a:prstGeom>
          <a:noFill/>
        </p:spPr>
        <p:txBody>
          <a:bodyPr wrap="none" lIns="82030" tIns="41015" rIns="82030" bIns="41015" rtlCol="0">
            <a:spAutoFit/>
          </a:bodyPr>
          <a:lstStyle/>
          <a:p>
            <a:r>
              <a:rPr lang="en-US" sz="1300" b="1" dirty="0">
                <a:latin typeface="Cambria"/>
                <a:cs typeface="Cambria"/>
              </a:rPr>
              <a:t>Traditional</a:t>
            </a:r>
          </a:p>
        </p:txBody>
      </p:sp>
      <p:sp>
        <p:nvSpPr>
          <p:cNvPr id="10" name="TextBox 9"/>
          <p:cNvSpPr txBox="1"/>
          <p:nvPr/>
        </p:nvSpPr>
        <p:spPr>
          <a:xfrm>
            <a:off x="4591687" y="2931024"/>
            <a:ext cx="1105022" cy="252136"/>
          </a:xfrm>
          <a:prstGeom prst="rect">
            <a:avLst/>
          </a:prstGeom>
          <a:noFill/>
        </p:spPr>
        <p:txBody>
          <a:bodyPr wrap="none" lIns="82030" tIns="41015" rIns="82030" bIns="41015" rtlCol="0">
            <a:spAutoFit/>
          </a:bodyPr>
          <a:lstStyle/>
          <a:p>
            <a:r>
              <a:rPr lang="en-US" sz="1100" dirty="0">
                <a:solidFill>
                  <a:schemeClr val="tx2">
                    <a:lumMod val="50000"/>
                  </a:schemeClr>
                </a:solidFill>
                <a:latin typeface="Cambria"/>
                <a:cs typeface="Cambria"/>
              </a:rPr>
              <a:t>American Eagle</a:t>
            </a:r>
          </a:p>
        </p:txBody>
      </p:sp>
      <p:sp>
        <p:nvSpPr>
          <p:cNvPr id="12" name="TextBox 11"/>
          <p:cNvSpPr txBox="1"/>
          <p:nvPr/>
        </p:nvSpPr>
        <p:spPr>
          <a:xfrm>
            <a:off x="6524039" y="2586543"/>
            <a:ext cx="832568" cy="252136"/>
          </a:xfrm>
          <a:prstGeom prst="rect">
            <a:avLst/>
          </a:prstGeom>
          <a:noFill/>
        </p:spPr>
        <p:txBody>
          <a:bodyPr wrap="none" lIns="82030" tIns="41015" rIns="82030" bIns="41015" rtlCol="0">
            <a:spAutoFit/>
          </a:bodyPr>
          <a:lstStyle/>
          <a:p>
            <a:r>
              <a:rPr lang="en-US" sz="1100" dirty="0">
                <a:solidFill>
                  <a:schemeClr val="tx2">
                    <a:lumMod val="50000"/>
                  </a:schemeClr>
                </a:solidFill>
                <a:latin typeface="Cambria"/>
                <a:cs typeface="Cambria"/>
              </a:rPr>
              <a:t>Forever 21</a:t>
            </a:r>
          </a:p>
        </p:txBody>
      </p:sp>
      <p:sp>
        <p:nvSpPr>
          <p:cNvPr id="14" name="TextBox 13"/>
          <p:cNvSpPr txBox="1"/>
          <p:nvPr/>
        </p:nvSpPr>
        <p:spPr>
          <a:xfrm>
            <a:off x="7006574" y="2236084"/>
            <a:ext cx="474572" cy="252136"/>
          </a:xfrm>
          <a:prstGeom prst="rect">
            <a:avLst/>
          </a:prstGeom>
          <a:noFill/>
        </p:spPr>
        <p:txBody>
          <a:bodyPr wrap="none" lIns="82030" tIns="41015" rIns="82030" bIns="41015" rtlCol="0">
            <a:spAutoFit/>
          </a:bodyPr>
          <a:lstStyle/>
          <a:p>
            <a:r>
              <a:rPr lang="en-US" sz="1100" dirty="0">
                <a:solidFill>
                  <a:schemeClr val="tx2">
                    <a:lumMod val="50000"/>
                  </a:schemeClr>
                </a:solidFill>
                <a:latin typeface="Cambria"/>
                <a:cs typeface="Cambria"/>
              </a:rPr>
              <a:t>H&amp;M</a:t>
            </a:r>
          </a:p>
        </p:txBody>
      </p:sp>
      <p:sp>
        <p:nvSpPr>
          <p:cNvPr id="15" name="TextBox 14"/>
          <p:cNvSpPr txBox="1"/>
          <p:nvPr/>
        </p:nvSpPr>
        <p:spPr>
          <a:xfrm>
            <a:off x="2727674" y="4598082"/>
            <a:ext cx="708692" cy="252136"/>
          </a:xfrm>
          <a:prstGeom prst="rect">
            <a:avLst/>
          </a:prstGeom>
          <a:noFill/>
        </p:spPr>
        <p:txBody>
          <a:bodyPr wrap="none" lIns="82030" tIns="41015" rIns="82030" bIns="41015" rtlCol="0">
            <a:spAutoFit/>
          </a:bodyPr>
          <a:lstStyle/>
          <a:p>
            <a:r>
              <a:rPr lang="en-US" sz="1100" dirty="0">
                <a:solidFill>
                  <a:schemeClr val="tx2">
                    <a:lumMod val="50000"/>
                  </a:schemeClr>
                </a:solidFill>
                <a:latin typeface="Cambria"/>
                <a:cs typeface="Cambria"/>
              </a:rPr>
              <a:t>L.L. Bean</a:t>
            </a:r>
          </a:p>
        </p:txBody>
      </p:sp>
      <p:sp>
        <p:nvSpPr>
          <p:cNvPr id="17" name="TextBox 16"/>
          <p:cNvSpPr txBox="1"/>
          <p:nvPr/>
        </p:nvSpPr>
        <p:spPr>
          <a:xfrm>
            <a:off x="1401467" y="6182849"/>
            <a:ext cx="627384" cy="252136"/>
          </a:xfrm>
          <a:prstGeom prst="rect">
            <a:avLst/>
          </a:prstGeom>
          <a:noFill/>
        </p:spPr>
        <p:txBody>
          <a:bodyPr wrap="none" lIns="82030" tIns="41015" rIns="82030" bIns="41015" rtlCol="0">
            <a:spAutoFit/>
          </a:bodyPr>
          <a:lstStyle/>
          <a:p>
            <a:r>
              <a:rPr lang="en-US" sz="1100" dirty="0">
                <a:solidFill>
                  <a:schemeClr val="tx2">
                    <a:lumMod val="50000"/>
                  </a:schemeClr>
                </a:solidFill>
                <a:latin typeface="Cambria"/>
                <a:cs typeface="Cambria"/>
              </a:rPr>
              <a:t>Carhart</a:t>
            </a:r>
          </a:p>
        </p:txBody>
      </p:sp>
      <p:sp>
        <p:nvSpPr>
          <p:cNvPr id="23" name="TextBox 22"/>
          <p:cNvSpPr txBox="1"/>
          <p:nvPr/>
        </p:nvSpPr>
        <p:spPr>
          <a:xfrm>
            <a:off x="7083613" y="3808236"/>
            <a:ext cx="1281352" cy="282886"/>
          </a:xfrm>
          <a:prstGeom prst="rect">
            <a:avLst/>
          </a:prstGeom>
          <a:noFill/>
        </p:spPr>
        <p:txBody>
          <a:bodyPr wrap="none" lIns="82030" tIns="41015" rIns="82030" bIns="41015" rtlCol="0">
            <a:spAutoFit/>
          </a:bodyPr>
          <a:lstStyle/>
          <a:p>
            <a:r>
              <a:rPr lang="en-US" sz="1300" b="1" dirty="0">
                <a:latin typeface="Cambria"/>
                <a:cs typeface="Cambria"/>
              </a:rPr>
              <a:t>Contemporary</a:t>
            </a:r>
          </a:p>
        </p:txBody>
      </p:sp>
      <p:sp>
        <p:nvSpPr>
          <p:cNvPr id="24" name="TextBox 23"/>
          <p:cNvSpPr txBox="1"/>
          <p:nvPr/>
        </p:nvSpPr>
        <p:spPr>
          <a:xfrm>
            <a:off x="3605040" y="6525790"/>
            <a:ext cx="1166669" cy="282886"/>
          </a:xfrm>
          <a:prstGeom prst="rect">
            <a:avLst/>
          </a:prstGeom>
          <a:noFill/>
        </p:spPr>
        <p:txBody>
          <a:bodyPr wrap="none" lIns="82030" tIns="41015" rIns="82030" bIns="41015" rtlCol="0">
            <a:spAutoFit/>
          </a:bodyPr>
          <a:lstStyle/>
          <a:p>
            <a:r>
              <a:rPr lang="en-US" sz="1300" b="1" dirty="0">
                <a:latin typeface="Cambria"/>
                <a:cs typeface="Cambria"/>
              </a:rPr>
              <a:t>Conservative</a:t>
            </a:r>
          </a:p>
        </p:txBody>
      </p:sp>
      <p:cxnSp>
        <p:nvCxnSpPr>
          <p:cNvPr id="26" name="Straight Arrow Connector 25"/>
          <p:cNvCxnSpPr>
            <a:stCxn id="6" idx="2"/>
            <a:endCxn id="24" idx="0"/>
          </p:cNvCxnSpPr>
          <p:nvPr/>
        </p:nvCxnSpPr>
        <p:spPr>
          <a:xfrm>
            <a:off x="4182201" y="1440710"/>
            <a:ext cx="6174" cy="5085080"/>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3" idx="2"/>
          </p:cNvCxnSpPr>
          <p:nvPr/>
        </p:nvCxnSpPr>
        <p:spPr>
          <a:xfrm flipH="1" flipV="1">
            <a:off x="1100839" y="4079807"/>
            <a:ext cx="6623450" cy="11315"/>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224957" y="3102298"/>
            <a:ext cx="1348418" cy="421414"/>
          </a:xfrm>
          <a:prstGeom prst="rect">
            <a:avLst/>
          </a:prstGeom>
          <a:noFill/>
        </p:spPr>
        <p:txBody>
          <a:bodyPr wrap="square" lIns="82030" tIns="41015" rIns="82030" bIns="41015" rtlCol="0">
            <a:spAutoFit/>
          </a:bodyPr>
          <a:lstStyle/>
          <a:p>
            <a:pPr algn="ctr"/>
            <a:r>
              <a:rPr lang="en-US" sz="1100" dirty="0">
                <a:solidFill>
                  <a:schemeClr val="tx2">
                    <a:lumMod val="50000"/>
                  </a:schemeClr>
                </a:solidFill>
                <a:latin typeface="Cambria"/>
                <a:cs typeface="Cambria"/>
              </a:rPr>
              <a:t>Abercrombie &amp; Fitch</a:t>
            </a:r>
          </a:p>
        </p:txBody>
      </p:sp>
      <p:cxnSp>
        <p:nvCxnSpPr>
          <p:cNvPr id="31" name="Straight Arrow Connector 30"/>
          <p:cNvCxnSpPr/>
          <p:nvPr/>
        </p:nvCxnSpPr>
        <p:spPr>
          <a:xfrm flipV="1">
            <a:off x="2832648" y="3509652"/>
            <a:ext cx="2858458" cy="2118255"/>
          </a:xfrm>
          <a:prstGeom prst="straightConnector1">
            <a:avLst/>
          </a:prstGeom>
          <a:ln w="38100" cmpd="sng">
            <a:solidFill>
              <a:schemeClr val="accent1">
                <a:lumMod val="40000"/>
                <a:lumOff val="60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603069" y="1718481"/>
            <a:ext cx="691504" cy="252136"/>
          </a:xfrm>
          <a:prstGeom prst="rect">
            <a:avLst/>
          </a:prstGeom>
          <a:noFill/>
        </p:spPr>
        <p:txBody>
          <a:bodyPr wrap="none" lIns="82030" tIns="41015" rIns="82030" bIns="41015" rtlCol="0">
            <a:spAutoFit/>
          </a:bodyPr>
          <a:lstStyle/>
          <a:p>
            <a:r>
              <a:rPr lang="en-US" sz="1100" dirty="0">
                <a:solidFill>
                  <a:schemeClr val="tx2">
                    <a:lumMod val="50000"/>
                  </a:schemeClr>
                </a:solidFill>
                <a:latin typeface="Cambria"/>
                <a:cs typeface="Cambria"/>
              </a:rPr>
              <a:t>Wet Seal</a:t>
            </a:r>
          </a:p>
        </p:txBody>
      </p:sp>
      <p:sp>
        <p:nvSpPr>
          <p:cNvPr id="40" name="TextBox 39"/>
          <p:cNvSpPr txBox="1"/>
          <p:nvPr/>
        </p:nvSpPr>
        <p:spPr>
          <a:xfrm>
            <a:off x="7083611" y="1157824"/>
            <a:ext cx="755624" cy="252136"/>
          </a:xfrm>
          <a:prstGeom prst="rect">
            <a:avLst/>
          </a:prstGeom>
          <a:noFill/>
        </p:spPr>
        <p:txBody>
          <a:bodyPr wrap="none" lIns="82030" tIns="41015" rIns="82030" bIns="41015" rtlCol="0">
            <a:spAutoFit/>
          </a:bodyPr>
          <a:lstStyle/>
          <a:p>
            <a:r>
              <a:rPr lang="en-US" sz="1100" dirty="0">
                <a:solidFill>
                  <a:schemeClr val="tx2">
                    <a:lumMod val="50000"/>
                  </a:schemeClr>
                </a:solidFill>
                <a:latin typeface="Cambria"/>
                <a:cs typeface="Cambria"/>
              </a:rPr>
              <a:t>Hot Topic</a:t>
            </a:r>
          </a:p>
        </p:txBody>
      </p:sp>
      <p:sp>
        <p:nvSpPr>
          <p:cNvPr id="43" name="TextBox 42"/>
          <p:cNvSpPr txBox="1"/>
          <p:nvPr/>
        </p:nvSpPr>
        <p:spPr>
          <a:xfrm>
            <a:off x="1166426" y="5620435"/>
            <a:ext cx="603032" cy="252136"/>
          </a:xfrm>
          <a:prstGeom prst="rect">
            <a:avLst/>
          </a:prstGeom>
          <a:noFill/>
        </p:spPr>
        <p:txBody>
          <a:bodyPr wrap="none" lIns="82030" tIns="41015" rIns="82030" bIns="41015" rtlCol="0">
            <a:spAutoFit/>
          </a:bodyPr>
          <a:lstStyle/>
          <a:p>
            <a:r>
              <a:rPr lang="en-US" sz="1100" dirty="0">
                <a:solidFill>
                  <a:schemeClr val="tx2">
                    <a:lumMod val="50000"/>
                  </a:schemeClr>
                </a:solidFill>
                <a:latin typeface="Cambria"/>
                <a:cs typeface="Cambria"/>
              </a:rPr>
              <a:t>Dickies</a:t>
            </a:r>
          </a:p>
        </p:txBody>
      </p:sp>
      <p:sp>
        <p:nvSpPr>
          <p:cNvPr id="34" name="Rectangle 33"/>
          <p:cNvSpPr/>
          <p:nvPr/>
        </p:nvSpPr>
        <p:spPr>
          <a:xfrm flipH="1">
            <a:off x="6788510" y="4904087"/>
            <a:ext cx="1871558" cy="1944907"/>
          </a:xfrm>
          <a:prstGeom prst="rect">
            <a:avLst/>
          </a:prstGeom>
        </p:spPr>
        <p:txBody>
          <a:bodyPr wrap="square" lIns="82030" tIns="41015" rIns="82030" bIns="41015">
            <a:spAutoFit/>
          </a:bodyPr>
          <a:lstStyle/>
          <a:p>
            <a:r>
              <a:rPr lang="en-US" sz="1100" i="1" dirty="0">
                <a:latin typeface="Cambria"/>
                <a:cs typeface="Cambria"/>
              </a:rPr>
              <a:t>Abercrombie &amp; Fitch changed its positioning, to move from a traditional and conservative segment to a more contemporary, edgy segment by adjusting several elements of its marketing mix, including products, store designs and locations, price points, and marketing communications. </a:t>
            </a:r>
          </a:p>
        </p:txBody>
      </p:sp>
      <p:cxnSp>
        <p:nvCxnSpPr>
          <p:cNvPr id="35" name="Straight Connector 34"/>
          <p:cNvCxnSpPr/>
          <p:nvPr/>
        </p:nvCxnSpPr>
        <p:spPr>
          <a:xfrm flipV="1">
            <a:off x="6781193" y="4843393"/>
            <a:ext cx="0" cy="2121751"/>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6791619" y="4843393"/>
            <a:ext cx="1652123" cy="17761"/>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32" idx="4"/>
          </p:cNvCxnSpPr>
          <p:nvPr/>
        </p:nvCxnSpPr>
        <p:spPr>
          <a:xfrm>
            <a:off x="6082317" y="4734438"/>
            <a:ext cx="723208" cy="837742"/>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5089461" y="3175436"/>
            <a:ext cx="103877" cy="100822"/>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Cambria"/>
              <a:cs typeface="Cambria"/>
            </a:endParaRPr>
          </a:p>
        </p:txBody>
      </p:sp>
      <p:sp>
        <p:nvSpPr>
          <p:cNvPr id="48" name="Oval 47"/>
          <p:cNvSpPr/>
          <p:nvPr/>
        </p:nvSpPr>
        <p:spPr>
          <a:xfrm>
            <a:off x="6859544" y="2813381"/>
            <a:ext cx="103877" cy="100822"/>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Cambria"/>
              <a:cs typeface="Cambria"/>
            </a:endParaRPr>
          </a:p>
        </p:txBody>
      </p:sp>
      <p:sp>
        <p:nvSpPr>
          <p:cNvPr id="49" name="Oval 48"/>
          <p:cNvSpPr/>
          <p:nvPr/>
        </p:nvSpPr>
        <p:spPr>
          <a:xfrm>
            <a:off x="7163394" y="2464300"/>
            <a:ext cx="103877" cy="100822"/>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Cambria"/>
              <a:cs typeface="Cambria"/>
            </a:endParaRPr>
          </a:p>
        </p:txBody>
      </p:sp>
      <p:sp>
        <p:nvSpPr>
          <p:cNvPr id="50" name="Oval 49"/>
          <p:cNvSpPr/>
          <p:nvPr/>
        </p:nvSpPr>
        <p:spPr>
          <a:xfrm>
            <a:off x="7889561" y="1956146"/>
            <a:ext cx="103877" cy="100822"/>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Cambria"/>
              <a:cs typeface="Cambria"/>
            </a:endParaRPr>
          </a:p>
        </p:txBody>
      </p:sp>
      <p:sp>
        <p:nvSpPr>
          <p:cNvPr id="51" name="Oval 50"/>
          <p:cNvSpPr/>
          <p:nvPr/>
        </p:nvSpPr>
        <p:spPr>
          <a:xfrm>
            <a:off x="5847231" y="3502556"/>
            <a:ext cx="103877" cy="100822"/>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Cambria"/>
              <a:cs typeface="Cambria"/>
            </a:endParaRPr>
          </a:p>
        </p:txBody>
      </p:sp>
      <p:sp>
        <p:nvSpPr>
          <p:cNvPr id="52" name="Oval 51"/>
          <p:cNvSpPr/>
          <p:nvPr/>
        </p:nvSpPr>
        <p:spPr>
          <a:xfrm>
            <a:off x="7407605" y="1368449"/>
            <a:ext cx="103877" cy="100822"/>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Cambria"/>
              <a:cs typeface="Cambria"/>
            </a:endParaRPr>
          </a:p>
        </p:txBody>
      </p:sp>
      <p:sp>
        <p:nvSpPr>
          <p:cNvPr id="53" name="Oval 52"/>
          <p:cNvSpPr/>
          <p:nvPr/>
        </p:nvSpPr>
        <p:spPr>
          <a:xfrm>
            <a:off x="3028918" y="4827566"/>
            <a:ext cx="103877" cy="100822"/>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Cambria"/>
              <a:cs typeface="Cambria"/>
            </a:endParaRPr>
          </a:p>
        </p:txBody>
      </p:sp>
      <p:sp>
        <p:nvSpPr>
          <p:cNvPr id="54" name="Oval 53"/>
          <p:cNvSpPr/>
          <p:nvPr/>
        </p:nvSpPr>
        <p:spPr>
          <a:xfrm>
            <a:off x="2631134" y="5608271"/>
            <a:ext cx="103877" cy="100822"/>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Cambria"/>
              <a:cs typeface="Cambria"/>
            </a:endParaRPr>
          </a:p>
        </p:txBody>
      </p:sp>
      <p:sp>
        <p:nvSpPr>
          <p:cNvPr id="28" name="TextBox 27"/>
          <p:cNvSpPr txBox="1"/>
          <p:nvPr/>
        </p:nvSpPr>
        <p:spPr>
          <a:xfrm>
            <a:off x="1932102" y="5217027"/>
            <a:ext cx="1501933" cy="421414"/>
          </a:xfrm>
          <a:prstGeom prst="rect">
            <a:avLst/>
          </a:prstGeom>
          <a:noFill/>
        </p:spPr>
        <p:txBody>
          <a:bodyPr wrap="square" lIns="82030" tIns="41015" rIns="82030" bIns="41015" rtlCol="0">
            <a:spAutoFit/>
          </a:bodyPr>
          <a:lstStyle/>
          <a:p>
            <a:pPr algn="ctr"/>
            <a:r>
              <a:rPr lang="en-US" sz="1100" dirty="0">
                <a:solidFill>
                  <a:schemeClr val="tx2">
                    <a:lumMod val="50000"/>
                  </a:schemeClr>
                </a:solidFill>
                <a:latin typeface="Cambria"/>
                <a:cs typeface="Cambria"/>
              </a:rPr>
              <a:t>Abercrombie and Fitch</a:t>
            </a:r>
          </a:p>
        </p:txBody>
      </p:sp>
      <p:sp>
        <p:nvSpPr>
          <p:cNvPr id="55" name="Oval 54"/>
          <p:cNvSpPr/>
          <p:nvPr/>
        </p:nvSpPr>
        <p:spPr>
          <a:xfrm>
            <a:off x="1651699" y="6424968"/>
            <a:ext cx="103877" cy="100822"/>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Cambria"/>
              <a:cs typeface="Cambria"/>
            </a:endParaRPr>
          </a:p>
        </p:txBody>
      </p:sp>
      <p:sp>
        <p:nvSpPr>
          <p:cNvPr id="56" name="Oval 55"/>
          <p:cNvSpPr/>
          <p:nvPr/>
        </p:nvSpPr>
        <p:spPr>
          <a:xfrm>
            <a:off x="1412592" y="5853524"/>
            <a:ext cx="103877" cy="100822"/>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Cambria"/>
              <a:cs typeface="Cambria"/>
            </a:endParaRPr>
          </a:p>
        </p:txBody>
      </p:sp>
      <p:sp>
        <p:nvSpPr>
          <p:cNvPr id="3" name="Footer Placeholder 2"/>
          <p:cNvSpPr>
            <a:spLocks noGrp="1"/>
          </p:cNvSpPr>
          <p:nvPr>
            <p:ph type="ftr" sz="quarter" idx="11"/>
          </p:nvPr>
        </p:nvSpPr>
        <p:spPr/>
        <p:txBody>
          <a:bodyPr/>
          <a:lstStyle/>
          <a:p>
            <a:r>
              <a:rPr lang="en-US"/>
              <a:t>© Palmatier</a:t>
            </a:r>
            <a:endParaRPr lang="en-US" dirty="0"/>
          </a:p>
        </p:txBody>
      </p:sp>
      <p:sp>
        <p:nvSpPr>
          <p:cNvPr id="8" name="Slide Number Placeholder 7"/>
          <p:cNvSpPr>
            <a:spLocks noGrp="1"/>
          </p:cNvSpPr>
          <p:nvPr>
            <p:ph type="sldNum" sz="quarter" idx="12"/>
          </p:nvPr>
        </p:nvSpPr>
        <p:spPr/>
        <p:txBody>
          <a:bodyPr/>
          <a:lstStyle/>
          <a:p>
            <a:fld id="{606C48AC-5425-9447-80A6-7CD23CC5D020}" type="slidenum">
              <a:rPr lang="en-US" smtClean="0"/>
              <a:pPr/>
              <a:t>28</a:t>
            </a:fld>
            <a:endParaRPr lang="en-US" dirty="0"/>
          </a:p>
        </p:txBody>
      </p:sp>
    </p:spTree>
    <p:extLst>
      <p:ext uri="{BB962C8B-B14F-4D97-AF65-F5344CB8AC3E}">
        <p14:creationId xmlns:p14="http://schemas.microsoft.com/office/powerpoint/2010/main" val="1753886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76317"/>
            <a:ext cx="7224625" cy="772249"/>
          </a:xfrm>
        </p:spPr>
        <p:txBody>
          <a:bodyPr/>
          <a:lstStyle/>
          <a:p>
            <a:r>
              <a:rPr lang="en-US" b="1" dirty="0"/>
              <a:t>Perceptual Map (Markstrat Example)</a:t>
            </a:r>
          </a:p>
        </p:txBody>
      </p:sp>
      <p:pic>
        <p:nvPicPr>
          <p:cNvPr id="58370" name="Picture 2"/>
          <p:cNvPicPr>
            <a:picLocks noChangeAspect="1" noChangeArrowheads="1"/>
          </p:cNvPicPr>
          <p:nvPr/>
        </p:nvPicPr>
        <p:blipFill>
          <a:blip r:embed="rId3" cstate="print"/>
          <a:srcRect/>
          <a:stretch>
            <a:fillRect/>
          </a:stretch>
        </p:blipFill>
        <p:spPr bwMode="auto">
          <a:xfrm>
            <a:off x="1309688" y="1295400"/>
            <a:ext cx="7493994" cy="4973529"/>
          </a:xfrm>
          <a:prstGeom prst="rect">
            <a:avLst/>
          </a:prstGeom>
          <a:noFill/>
          <a:ln w="9525">
            <a:noFill/>
            <a:miter lim="800000"/>
            <a:headEnd/>
            <a:tailEnd/>
          </a:ln>
          <a:effectLst/>
        </p:spPr>
      </p:pic>
      <p:sp>
        <p:nvSpPr>
          <p:cNvPr id="5" name="Footer Placeholder 4"/>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29</a:t>
            </a:fld>
            <a:endParaRPr lang="en-US" dirty="0"/>
          </a:p>
        </p:txBody>
      </p:sp>
    </p:spTree>
    <p:extLst>
      <p:ext uri="{BB962C8B-B14F-4D97-AF65-F5344CB8AC3E}">
        <p14:creationId xmlns:p14="http://schemas.microsoft.com/office/powerpoint/2010/main" val="1209312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75667"/>
            <a:ext cx="7556313" cy="1116106"/>
          </a:xfrm>
        </p:spPr>
        <p:txBody>
          <a:bodyPr>
            <a:normAutofit/>
          </a:bodyPr>
          <a:lstStyle/>
          <a:p>
            <a:r>
              <a:rPr lang="en-US" sz="3200" b="1" dirty="0"/>
              <a:t>All Customers Differ</a:t>
            </a:r>
          </a:p>
        </p:txBody>
      </p:sp>
      <p:sp>
        <p:nvSpPr>
          <p:cNvPr id="3" name="Content Placeholder 2"/>
          <p:cNvSpPr>
            <a:spLocks noGrp="1"/>
          </p:cNvSpPr>
          <p:nvPr>
            <p:ph idx="1"/>
          </p:nvPr>
        </p:nvSpPr>
        <p:spPr/>
        <p:txBody>
          <a:bodyPr>
            <a:normAutofit/>
          </a:bodyPr>
          <a:lstStyle/>
          <a:p>
            <a:r>
              <a:rPr lang="en-US" dirty="0">
                <a:latin typeface="+mj-lt"/>
                <a:cs typeface="Arial"/>
              </a:rPr>
              <a:t>Most basic issue facing managers, as they make strategic marketing decisions for their firms is that all customers differ</a:t>
            </a:r>
          </a:p>
          <a:p>
            <a:pPr lvl="1"/>
            <a:r>
              <a:rPr lang="en-US" sz="1600" b="1" dirty="0">
                <a:solidFill>
                  <a:schemeClr val="tx2"/>
                </a:solidFill>
                <a:latin typeface="+mj-lt"/>
                <a:cs typeface="Arial"/>
              </a:rPr>
              <a:t>Customer heterogeneity </a:t>
            </a:r>
            <a:r>
              <a:rPr lang="en-US" sz="1600" dirty="0">
                <a:latin typeface="+mj-lt"/>
                <a:cs typeface="Arial"/>
              </a:rPr>
              <a:t>is variation among customers in terms of their needs, desires, and subsequent behaviors</a:t>
            </a:r>
          </a:p>
          <a:p>
            <a:r>
              <a:rPr lang="en-US" dirty="0"/>
              <a:t>In response, firms are targeting smaller &amp; smaller segments</a:t>
            </a:r>
          </a:p>
          <a:p>
            <a:pPr lvl="1"/>
            <a:r>
              <a:rPr lang="en-US" sz="1600" dirty="0"/>
              <a:t>Mass marketing </a:t>
            </a:r>
            <a:r>
              <a:rPr lang="en-US" sz="1600" dirty="0">
                <a:cs typeface="Arial" charset="0"/>
              </a:rPr>
              <a:t>→</a:t>
            </a:r>
            <a:r>
              <a:rPr lang="en-US" sz="1600" dirty="0"/>
              <a:t> niche marketing </a:t>
            </a:r>
            <a:r>
              <a:rPr lang="en-US" sz="1600" dirty="0">
                <a:cs typeface="Arial" charset="0"/>
              </a:rPr>
              <a:t>→</a:t>
            </a:r>
            <a:r>
              <a:rPr lang="en-US" sz="1600" dirty="0"/>
              <a:t> 1 to 1 marketing</a:t>
            </a:r>
          </a:p>
          <a:p>
            <a:pPr lvl="1"/>
            <a:r>
              <a:rPr lang="en-US" sz="1600" dirty="0"/>
              <a:t>Competitive race as firms target smaller segments </a:t>
            </a:r>
          </a:p>
          <a:p>
            <a:pPr lvl="1"/>
            <a:r>
              <a:rPr lang="en-US" sz="1600" dirty="0"/>
              <a:t>But, it is hard to effectively compete in all segments</a:t>
            </a:r>
          </a:p>
          <a:p>
            <a:r>
              <a:rPr lang="en-US" sz="2200" dirty="0"/>
              <a:t>Drivers</a:t>
            </a:r>
          </a:p>
          <a:p>
            <a:pPr lvl="1">
              <a:lnSpc>
                <a:spcPct val="90000"/>
              </a:lnSpc>
            </a:pPr>
            <a:r>
              <a:rPr lang="en-US" sz="1700" dirty="0"/>
              <a:t>Matches inherent customer desires (real, perceived)</a:t>
            </a:r>
          </a:p>
          <a:p>
            <a:pPr lvl="1">
              <a:lnSpc>
                <a:spcPct val="90000"/>
              </a:lnSpc>
            </a:pPr>
            <a:r>
              <a:rPr lang="en-US" sz="1700" dirty="0"/>
              <a:t>Faster response to customer trends and changes</a:t>
            </a:r>
          </a:p>
          <a:p>
            <a:pPr lvl="1">
              <a:lnSpc>
                <a:spcPct val="90000"/>
              </a:lnSpc>
            </a:pPr>
            <a:r>
              <a:rPr lang="en-US" sz="1700" dirty="0"/>
              <a:t>Technology enabled (more economical to target/customize)</a:t>
            </a:r>
          </a:p>
          <a:p>
            <a:pPr lvl="1">
              <a:lnSpc>
                <a:spcPct val="90000"/>
              </a:lnSpc>
            </a:pPr>
            <a:r>
              <a:rPr lang="en-US" sz="1700" dirty="0"/>
              <a:t>Only limited by tradeoff in efficiency (cost) versus benefit of better match to need (solution)</a:t>
            </a:r>
          </a:p>
        </p:txBody>
      </p:sp>
      <p:sp>
        <p:nvSpPr>
          <p:cNvPr id="4" name="Footer Placeholder 3"/>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z="1200" smtClean="0">
                <a:solidFill>
                  <a:schemeClr val="tx1">
                    <a:lumMod val="65000"/>
                    <a:lumOff val="35000"/>
                  </a:schemeClr>
                </a:solidFill>
              </a:rPr>
              <a:pPr/>
              <a:t>3</a:t>
            </a:fld>
            <a:endParaRPr lang="en-US" sz="1200" dirty="0">
              <a:solidFill>
                <a:schemeClr val="tx1">
                  <a:lumMod val="65000"/>
                  <a:lumOff val="35000"/>
                </a:schemeClr>
              </a:solidFill>
            </a:endParaRPr>
          </a:p>
        </p:txBody>
      </p:sp>
    </p:spTree>
    <p:extLst>
      <p:ext uri="{BB962C8B-B14F-4D97-AF65-F5344CB8AC3E}">
        <p14:creationId xmlns:p14="http://schemas.microsoft.com/office/powerpoint/2010/main" val="127339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61630"/>
            <a:ext cx="7556313" cy="803691"/>
          </a:xfrm>
        </p:spPr>
        <p:txBody>
          <a:bodyPr>
            <a:noAutofit/>
          </a:bodyPr>
          <a:lstStyle/>
          <a:p>
            <a:r>
              <a:rPr lang="en-US" sz="2800" b="1" dirty="0"/>
              <a:t>Positioning Statement Must Address Three Key Questions</a:t>
            </a:r>
          </a:p>
        </p:txBody>
      </p:sp>
      <p:sp>
        <p:nvSpPr>
          <p:cNvPr id="3" name="Content Placeholder 2"/>
          <p:cNvSpPr>
            <a:spLocks noGrp="1"/>
          </p:cNvSpPr>
          <p:nvPr>
            <p:ph idx="1"/>
          </p:nvPr>
        </p:nvSpPr>
        <p:spPr>
          <a:xfrm>
            <a:off x="498474" y="1348217"/>
            <a:ext cx="8354173" cy="4948558"/>
          </a:xfrm>
        </p:spPr>
        <p:txBody>
          <a:bodyPr>
            <a:normAutofit/>
          </a:bodyPr>
          <a:lstStyle/>
          <a:p>
            <a:pPr marL="456827" indent="-456827">
              <a:lnSpc>
                <a:spcPct val="90000"/>
              </a:lnSpc>
              <a:buFont typeface="+mj-lt"/>
              <a:buAutoNum type="arabicPeriod"/>
            </a:pPr>
            <a:r>
              <a:rPr lang="en-US" b="1" dirty="0">
                <a:solidFill>
                  <a:srgbClr val="1F497D"/>
                </a:solidFill>
              </a:rPr>
              <a:t>Who</a:t>
            </a:r>
            <a:r>
              <a:rPr lang="en-US" dirty="0"/>
              <a:t> are the customers?</a:t>
            </a:r>
          </a:p>
          <a:p>
            <a:pPr marL="456827" indent="-456827">
              <a:lnSpc>
                <a:spcPct val="90000"/>
              </a:lnSpc>
              <a:buFont typeface="+mj-lt"/>
              <a:buAutoNum type="arabicPeriod"/>
            </a:pPr>
            <a:r>
              <a:rPr lang="en-US" b="1" dirty="0">
                <a:solidFill>
                  <a:srgbClr val="1F497D"/>
                </a:solidFill>
              </a:rPr>
              <a:t>What</a:t>
            </a:r>
            <a:r>
              <a:rPr lang="en-US" dirty="0"/>
              <a:t> is the set of needs that the product or service fulfills?</a:t>
            </a:r>
          </a:p>
          <a:p>
            <a:pPr marL="456827" indent="-456827">
              <a:lnSpc>
                <a:spcPct val="90000"/>
              </a:lnSpc>
              <a:buFont typeface="+mj-lt"/>
              <a:buAutoNum type="arabicPeriod"/>
            </a:pPr>
            <a:r>
              <a:rPr lang="en-US" b="1" dirty="0">
                <a:solidFill>
                  <a:srgbClr val="1F497D"/>
                </a:solidFill>
              </a:rPr>
              <a:t>Why</a:t>
            </a:r>
            <a:r>
              <a:rPr lang="en-US" dirty="0"/>
              <a:t> is this product/service the best option to satisfy your needs (relative to competition or substitute; support for why)?</a:t>
            </a:r>
          </a:p>
          <a:p>
            <a:pPr>
              <a:lnSpc>
                <a:spcPct val="90000"/>
              </a:lnSpc>
            </a:pPr>
            <a:r>
              <a:rPr lang="en-US" dirty="0"/>
              <a:t>This statement is the roadmap for a plethora of implementation decisions involved in marketing a product (both inside and outside the company)</a:t>
            </a:r>
          </a:p>
          <a:p>
            <a:pPr marL="0" indent="0">
              <a:lnSpc>
                <a:spcPct val="90000"/>
              </a:lnSpc>
              <a:buNone/>
            </a:pPr>
            <a:endParaRPr lang="en-US" dirty="0"/>
          </a:p>
          <a:p>
            <a:pPr marL="0" indent="0">
              <a:buNone/>
            </a:pPr>
            <a:endParaRPr lang="en-US" dirty="0"/>
          </a:p>
        </p:txBody>
      </p:sp>
      <p:pic>
        <p:nvPicPr>
          <p:cNvPr id="4" name="Picture 3" descr="success-3d-roadmap-path-sky-heaven-clouds-inspire-motivation-prezi-template.jpg"/>
          <p:cNvPicPr>
            <a:picLocks noChangeAspect="1"/>
          </p:cNvPicPr>
          <p:nvPr/>
        </p:nvPicPr>
        <p:blipFill rotWithShape="1">
          <a:blip r:embed="rId3">
            <a:extLst>
              <a:ext uri="{28A0092B-C50C-407E-A947-70E740481C1C}">
                <a14:useLocalDpi xmlns:a14="http://schemas.microsoft.com/office/drawing/2010/main" val="0"/>
              </a:ext>
            </a:extLst>
          </a:blip>
          <a:srcRect r="41550"/>
          <a:stretch/>
        </p:blipFill>
        <p:spPr>
          <a:xfrm>
            <a:off x="2408161" y="4103730"/>
            <a:ext cx="2787535" cy="2684980"/>
          </a:xfrm>
          <a:prstGeom prst="rect">
            <a:avLst/>
          </a:prstGeom>
        </p:spPr>
      </p:pic>
      <p:sp>
        <p:nvSpPr>
          <p:cNvPr id="7" name="AutoShape 14"/>
          <p:cNvSpPr>
            <a:spLocks noChangeArrowheads="1"/>
          </p:cNvSpPr>
          <p:nvPr/>
        </p:nvSpPr>
        <p:spPr bwMode="auto">
          <a:xfrm>
            <a:off x="5774303" y="4408361"/>
            <a:ext cx="2662159" cy="1660286"/>
          </a:xfrm>
          <a:prstGeom prst="wedgeEllipseCallout">
            <a:avLst>
              <a:gd name="adj1" fmla="val -41396"/>
              <a:gd name="adj2" fmla="val -73445"/>
            </a:avLst>
          </a:prstGeom>
          <a:gradFill>
            <a:gsLst>
              <a:gs pos="0">
                <a:schemeClr val="tx2"/>
              </a:gs>
              <a:gs pos="100000">
                <a:schemeClr val="tx2">
                  <a:lumMod val="19000"/>
                  <a:lumOff val="81000"/>
                </a:schemeClr>
              </a:gs>
            </a:gsLst>
          </a:gradFill>
          <a:ln>
            <a:headEnd/>
            <a:tailEnd/>
          </a:ln>
        </p:spPr>
        <p:style>
          <a:lnRef idx="1">
            <a:schemeClr val="accent4"/>
          </a:lnRef>
          <a:fillRef idx="2">
            <a:schemeClr val="accent4"/>
          </a:fillRef>
          <a:effectRef idx="1">
            <a:schemeClr val="accent4"/>
          </a:effectRef>
          <a:fontRef idx="minor">
            <a:schemeClr val="dk1"/>
          </a:fontRef>
        </p:style>
        <p:txBody>
          <a:bodyPr wrap="square" lIns="36000" tIns="36000" rIns="36000" bIns="36000">
            <a:spAutoFit/>
          </a:bodyPr>
          <a:lstStyle/>
          <a:p>
            <a:pPr eaLnBrk="0" fontAlgn="auto" hangingPunct="0">
              <a:spcBef>
                <a:spcPts val="0"/>
              </a:spcBef>
              <a:spcAft>
                <a:spcPts val="0"/>
              </a:spcAft>
              <a:defRPr/>
            </a:pPr>
            <a:r>
              <a:rPr lang="en-US" b="1" dirty="0">
                <a:solidFill>
                  <a:prstClr val="black"/>
                </a:solidFill>
                <a:latin typeface="Calibri" pitchFamily="34" charset="0"/>
                <a:cs typeface="Calibri" pitchFamily="34" charset="0"/>
              </a:rPr>
              <a:t>See </a:t>
            </a:r>
            <a:r>
              <a:rPr lang="en-US" b="1" i="1" dirty="0">
                <a:solidFill>
                  <a:prstClr val="black"/>
                </a:solidFill>
                <a:latin typeface="Calibri" pitchFamily="34" charset="0"/>
                <a:cs typeface="Calibri" pitchFamily="34" charset="0"/>
              </a:rPr>
              <a:t>Positioning: The Essence of Marketing Strategy</a:t>
            </a:r>
          </a:p>
        </p:txBody>
      </p:sp>
      <p:sp>
        <p:nvSpPr>
          <p:cNvPr id="8" name="Footer Placeholder 7"/>
          <p:cNvSpPr>
            <a:spLocks noGrp="1"/>
          </p:cNvSpPr>
          <p:nvPr>
            <p:ph type="ftr" sz="quarter" idx="11"/>
          </p:nvPr>
        </p:nvSpPr>
        <p:spPr/>
        <p:txBody>
          <a:bodyPr/>
          <a:lstStyle/>
          <a:p>
            <a:r>
              <a:rPr lang="en-US"/>
              <a:t>© Palmatier</a:t>
            </a:r>
            <a:endParaRPr lang="en-US" dirty="0"/>
          </a:p>
        </p:txBody>
      </p:sp>
      <p:sp>
        <p:nvSpPr>
          <p:cNvPr id="9" name="Slide Number Placeholder 8"/>
          <p:cNvSpPr>
            <a:spLocks noGrp="1"/>
          </p:cNvSpPr>
          <p:nvPr>
            <p:ph type="sldNum" sz="quarter" idx="12"/>
          </p:nvPr>
        </p:nvSpPr>
        <p:spPr/>
        <p:txBody>
          <a:bodyPr/>
          <a:lstStyle/>
          <a:p>
            <a:fld id="{606C48AC-5425-9447-80A6-7CD23CC5D020}" type="slidenum">
              <a:rPr lang="en-US" smtClean="0"/>
              <a:pPr/>
              <a:t>30</a:t>
            </a:fld>
            <a:endParaRPr lang="en-US" dirty="0"/>
          </a:p>
        </p:txBody>
      </p:sp>
    </p:spTree>
    <p:extLst>
      <p:ext uri="{BB962C8B-B14F-4D97-AF65-F5344CB8AC3E}">
        <p14:creationId xmlns:p14="http://schemas.microsoft.com/office/powerpoint/2010/main" val="14701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6" name="Rectangle 2"/>
          <p:cNvSpPr>
            <a:spLocks noGrp="1" noChangeArrowheads="1"/>
          </p:cNvSpPr>
          <p:nvPr>
            <p:ph type="title"/>
          </p:nvPr>
        </p:nvSpPr>
        <p:spPr>
          <a:xfrm>
            <a:off x="533400" y="354970"/>
            <a:ext cx="6682930" cy="711160"/>
          </a:xfrm>
        </p:spPr>
        <p:txBody>
          <a:bodyPr/>
          <a:lstStyle/>
          <a:p>
            <a:r>
              <a:rPr lang="en-US" b="1" dirty="0"/>
              <a:t>Evaluating a Positioning Statement</a:t>
            </a:r>
          </a:p>
        </p:txBody>
      </p:sp>
      <p:sp>
        <p:nvSpPr>
          <p:cNvPr id="1055747" name="Rectangle 3"/>
          <p:cNvSpPr>
            <a:spLocks noGrp="1" noChangeArrowheads="1"/>
          </p:cNvSpPr>
          <p:nvPr>
            <p:ph type="body" idx="1"/>
          </p:nvPr>
        </p:nvSpPr>
        <p:spPr>
          <a:xfrm>
            <a:off x="533400" y="1326266"/>
            <a:ext cx="8153400" cy="2362200"/>
          </a:xfrm>
        </p:spPr>
        <p:txBody>
          <a:bodyPr>
            <a:normAutofit/>
          </a:bodyPr>
          <a:lstStyle/>
          <a:p>
            <a:pPr marL="0" indent="0">
              <a:buFontTx/>
              <a:buNone/>
            </a:pPr>
            <a:r>
              <a:rPr lang="en-US" b="1" dirty="0">
                <a:solidFill>
                  <a:srgbClr val="321267"/>
                </a:solidFill>
              </a:rPr>
              <a:t>JC Penney: </a:t>
            </a:r>
            <a:r>
              <a:rPr lang="en-US" dirty="0"/>
              <a:t>For [Modern Spenders and Starting-outs in mid-income levels who shop for apparel, accessories, and home furnishings] we offer [private-label, supplier exclusive, and national brands] that [deliver greater value than that of our competitors] because of [our unique combination of quality, selection, fashion, service, price, and shopping experience]. </a:t>
            </a:r>
          </a:p>
        </p:txBody>
      </p:sp>
      <p:sp>
        <p:nvSpPr>
          <p:cNvPr id="4" name="Rectangle 3"/>
          <p:cNvSpPr txBox="1">
            <a:spLocks noChangeArrowheads="1"/>
          </p:cNvSpPr>
          <p:nvPr/>
        </p:nvSpPr>
        <p:spPr>
          <a:xfrm>
            <a:off x="457200" y="3536066"/>
            <a:ext cx="8229600" cy="2667000"/>
          </a:xfrm>
          <a:prstGeom prst="rect">
            <a:avLst/>
          </a:prstGeom>
        </p:spPr>
        <p:txBody>
          <a:bodyPr lIns="91430" tIns="45715" rIns="91430" bIns="45715"/>
          <a:lstStyle>
            <a:lvl1pPr marL="342862" indent="-342862" algn="l" defTabSz="457149" rtl="0" eaLnBrk="1" latinLnBrk="0" hangingPunct="1">
              <a:spcBef>
                <a:spcPct val="20000"/>
              </a:spcBef>
              <a:buFont typeface="Arial"/>
              <a:buChar char="•"/>
              <a:defRPr sz="2800" kern="1200">
                <a:solidFill>
                  <a:schemeClr val="tx1"/>
                </a:solidFill>
                <a:latin typeface="+mj-lt"/>
                <a:ea typeface="+mn-ea"/>
                <a:cs typeface="Calibri" pitchFamily="34" charset="0"/>
              </a:defRPr>
            </a:lvl1pPr>
            <a:lvl2pPr marL="742867" indent="-285718" algn="l" defTabSz="457149" rtl="0" eaLnBrk="1" latinLnBrk="0" hangingPunct="1">
              <a:spcBef>
                <a:spcPct val="20000"/>
              </a:spcBef>
              <a:buFont typeface="Arial"/>
              <a:buChar char="–"/>
              <a:defRPr sz="2400" kern="1200">
                <a:solidFill>
                  <a:schemeClr val="tx1"/>
                </a:solidFill>
                <a:latin typeface="+mj-lt"/>
                <a:ea typeface="+mn-ea"/>
                <a:cs typeface="Calibri" pitchFamily="34" charset="0"/>
              </a:defRPr>
            </a:lvl2pPr>
            <a:lvl3pPr marL="1142873" indent="-228575" algn="l" defTabSz="457149" rtl="0" eaLnBrk="1" latinLnBrk="0" hangingPunct="1">
              <a:spcBef>
                <a:spcPct val="20000"/>
              </a:spcBef>
              <a:buFont typeface="Arial"/>
              <a:buChar char="•"/>
              <a:defRPr sz="2000" kern="1200">
                <a:solidFill>
                  <a:schemeClr val="tx1"/>
                </a:solidFill>
                <a:latin typeface="+mj-lt"/>
                <a:ea typeface="+mn-ea"/>
                <a:cs typeface="Calibri" pitchFamily="34" charset="0"/>
              </a:defRPr>
            </a:lvl3pPr>
            <a:lvl4pPr marL="1600022" indent="-228575" algn="l" defTabSz="457149" rtl="0" eaLnBrk="1" latinLnBrk="0" hangingPunct="1">
              <a:spcBef>
                <a:spcPct val="20000"/>
              </a:spcBef>
              <a:buFont typeface="Arial"/>
              <a:buChar char="–"/>
              <a:defRPr sz="1800" kern="1200">
                <a:solidFill>
                  <a:schemeClr val="tx1"/>
                </a:solidFill>
                <a:latin typeface="+mj-lt"/>
                <a:ea typeface="+mn-ea"/>
                <a:cs typeface="Calibri" pitchFamily="34" charset="0"/>
              </a:defRPr>
            </a:lvl4pPr>
            <a:lvl5pPr marL="2057171" indent="-228575" algn="l" defTabSz="457149" rtl="0" eaLnBrk="1" latinLnBrk="0" hangingPunct="1">
              <a:spcBef>
                <a:spcPct val="20000"/>
              </a:spcBef>
              <a:buFont typeface="Arial"/>
              <a:buChar char="»"/>
              <a:defRPr sz="1600" kern="1200">
                <a:solidFill>
                  <a:schemeClr val="tx1"/>
                </a:solidFill>
                <a:latin typeface="+mj-lt"/>
                <a:ea typeface="+mn-ea"/>
                <a:cs typeface="Calibri" pitchFamily="34" charset="0"/>
              </a:defRPr>
            </a:lvl5pPr>
            <a:lvl6pPr marL="2514320" indent="-228575" algn="l" defTabSz="457149" rtl="0" eaLnBrk="1" latinLnBrk="0" hangingPunct="1">
              <a:spcBef>
                <a:spcPct val="20000"/>
              </a:spcBef>
              <a:buFont typeface="Arial"/>
              <a:buChar char="•"/>
              <a:defRPr sz="2000" kern="1200">
                <a:solidFill>
                  <a:schemeClr val="tx1"/>
                </a:solidFill>
                <a:latin typeface="+mn-lt"/>
                <a:ea typeface="+mn-ea"/>
                <a:cs typeface="+mn-cs"/>
              </a:defRPr>
            </a:lvl6pPr>
            <a:lvl7pPr marL="2971469" indent="-228575" algn="l" defTabSz="457149" rtl="0" eaLnBrk="1" latinLnBrk="0" hangingPunct="1">
              <a:spcBef>
                <a:spcPct val="20000"/>
              </a:spcBef>
              <a:buFont typeface="Arial"/>
              <a:buChar char="•"/>
              <a:defRPr sz="2000" kern="1200">
                <a:solidFill>
                  <a:schemeClr val="tx1"/>
                </a:solidFill>
                <a:latin typeface="+mn-lt"/>
                <a:ea typeface="+mn-ea"/>
                <a:cs typeface="+mn-cs"/>
              </a:defRPr>
            </a:lvl7pPr>
            <a:lvl8pPr marL="3428618" indent="-228575" algn="l" defTabSz="457149" rtl="0" eaLnBrk="1" latinLnBrk="0" hangingPunct="1">
              <a:spcBef>
                <a:spcPct val="20000"/>
              </a:spcBef>
              <a:buFont typeface="Arial"/>
              <a:buChar char="•"/>
              <a:defRPr sz="2000" kern="1200">
                <a:solidFill>
                  <a:schemeClr val="tx1"/>
                </a:solidFill>
                <a:latin typeface="+mn-lt"/>
                <a:ea typeface="+mn-ea"/>
                <a:cs typeface="+mn-cs"/>
              </a:defRPr>
            </a:lvl8pPr>
            <a:lvl9pPr marL="3885767" indent="-228575" algn="l" defTabSz="457149" rtl="0" eaLnBrk="1" latinLnBrk="0" hangingPunct="1">
              <a:spcBef>
                <a:spcPct val="20000"/>
              </a:spcBef>
              <a:buFont typeface="Arial"/>
              <a:buChar char="•"/>
              <a:defRPr sz="2000" kern="1200">
                <a:solidFill>
                  <a:schemeClr val="tx1"/>
                </a:solidFill>
                <a:latin typeface="+mn-lt"/>
                <a:ea typeface="+mn-ea"/>
                <a:cs typeface="+mn-cs"/>
              </a:defRPr>
            </a:lvl9pPr>
          </a:lstStyle>
          <a:p>
            <a:pPr marL="609600" indent="-609600">
              <a:lnSpc>
                <a:spcPct val="90000"/>
              </a:lnSpc>
              <a:buFontTx/>
              <a:buAutoNum type="arabicPeriod"/>
            </a:pPr>
            <a:r>
              <a:rPr lang="en-US" sz="2000" b="1" dirty="0">
                <a:solidFill>
                  <a:schemeClr val="accent4">
                    <a:lumMod val="50000"/>
                  </a:schemeClr>
                </a:solidFill>
              </a:rPr>
              <a:t>Who</a:t>
            </a:r>
            <a:r>
              <a:rPr lang="en-US" sz="2000" dirty="0">
                <a:solidFill>
                  <a:srgbClr val="595959"/>
                </a:solidFill>
              </a:rPr>
              <a:t> are the customers?</a:t>
            </a:r>
          </a:p>
          <a:p>
            <a:pPr marL="609600" indent="-609600">
              <a:lnSpc>
                <a:spcPct val="90000"/>
              </a:lnSpc>
              <a:buFontTx/>
              <a:buAutoNum type="arabicPeriod"/>
            </a:pPr>
            <a:r>
              <a:rPr lang="en-US" sz="2000" b="1" dirty="0">
                <a:solidFill>
                  <a:srgbClr val="403152"/>
                </a:solidFill>
              </a:rPr>
              <a:t>What</a:t>
            </a:r>
            <a:r>
              <a:rPr lang="en-US" sz="2000" dirty="0">
                <a:solidFill>
                  <a:srgbClr val="403152"/>
                </a:solidFill>
              </a:rPr>
              <a:t> </a:t>
            </a:r>
            <a:r>
              <a:rPr lang="en-US" sz="2000" dirty="0">
                <a:solidFill>
                  <a:srgbClr val="595959"/>
                </a:solidFill>
              </a:rPr>
              <a:t>is the set of needs that the product or service fulfills?</a:t>
            </a:r>
          </a:p>
          <a:p>
            <a:pPr marL="609600" indent="-609600">
              <a:lnSpc>
                <a:spcPct val="90000"/>
              </a:lnSpc>
              <a:buFontTx/>
              <a:buAutoNum type="arabicPeriod"/>
            </a:pPr>
            <a:r>
              <a:rPr lang="en-US" sz="2000" b="1" dirty="0">
                <a:solidFill>
                  <a:srgbClr val="403152"/>
                </a:solidFill>
              </a:rPr>
              <a:t>Why</a:t>
            </a:r>
            <a:r>
              <a:rPr lang="en-US" sz="2000" dirty="0">
                <a:solidFill>
                  <a:srgbClr val="403152"/>
                </a:solidFill>
              </a:rPr>
              <a:t> </a:t>
            </a:r>
            <a:r>
              <a:rPr lang="en-US" sz="2000" dirty="0">
                <a:solidFill>
                  <a:srgbClr val="595959"/>
                </a:solidFill>
              </a:rPr>
              <a:t>is this product/service the best option to satisfy your needs (relative to competition or substitute; support for why)?</a:t>
            </a:r>
          </a:p>
        </p:txBody>
      </p:sp>
      <p:pic>
        <p:nvPicPr>
          <p:cNvPr id="3" name="Picture 2" descr="jc-penney_416x416.jpg"/>
          <p:cNvPicPr>
            <a:picLocks noChangeAspect="1"/>
          </p:cNvPicPr>
          <p:nvPr/>
        </p:nvPicPr>
        <p:blipFill rotWithShape="1">
          <a:blip r:embed="rId3">
            <a:extLst>
              <a:ext uri="{28A0092B-C50C-407E-A947-70E740481C1C}">
                <a14:useLocalDpi xmlns:a14="http://schemas.microsoft.com/office/drawing/2010/main" val="0"/>
              </a:ext>
            </a:extLst>
          </a:blip>
          <a:srcRect t="24427" b="30892"/>
          <a:stretch/>
        </p:blipFill>
        <p:spPr>
          <a:xfrm>
            <a:off x="1286225" y="4889269"/>
            <a:ext cx="4406134" cy="1968731"/>
          </a:xfrm>
          <a:prstGeom prst="rect">
            <a:avLst/>
          </a:prstGeom>
        </p:spPr>
      </p:pic>
      <p:sp>
        <p:nvSpPr>
          <p:cNvPr id="5" name="Footer Placeholder 4"/>
          <p:cNvSpPr>
            <a:spLocks noGrp="1"/>
          </p:cNvSpPr>
          <p:nvPr>
            <p:ph type="ftr" sz="quarter" idx="11"/>
          </p:nvPr>
        </p:nvSpPr>
        <p:spPr/>
        <p:txBody>
          <a:bodyPr/>
          <a:lstStyle/>
          <a:p>
            <a:r>
              <a:rPr lang="en-US"/>
              <a:t>© Palmatier</a:t>
            </a:r>
            <a:endParaRPr lang="en-US" dirty="0"/>
          </a:p>
        </p:txBody>
      </p:sp>
      <p:sp>
        <p:nvSpPr>
          <p:cNvPr id="8" name="Slide Number Placeholder 7"/>
          <p:cNvSpPr>
            <a:spLocks noGrp="1"/>
          </p:cNvSpPr>
          <p:nvPr>
            <p:ph type="sldNum" sz="quarter" idx="12"/>
          </p:nvPr>
        </p:nvSpPr>
        <p:spPr/>
        <p:txBody>
          <a:bodyPr/>
          <a:lstStyle/>
          <a:p>
            <a:fld id="{606C48AC-5425-9447-80A6-7CD23CC5D020}" type="slidenum">
              <a:rPr lang="en-US" smtClean="0"/>
              <a:pPr/>
              <a:t>31</a:t>
            </a:fld>
            <a:endParaRPr lang="en-US" dirty="0"/>
          </a:p>
        </p:txBody>
      </p:sp>
    </p:spTree>
    <p:extLst>
      <p:ext uri="{BB962C8B-B14F-4D97-AF65-F5344CB8AC3E}">
        <p14:creationId xmlns:p14="http://schemas.microsoft.com/office/powerpoint/2010/main" val="204029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365284"/>
            <a:ext cx="8991600" cy="716023"/>
          </a:xfrm>
        </p:spPr>
        <p:txBody>
          <a:bodyPr/>
          <a:lstStyle/>
          <a:p>
            <a:pPr eaLnBrk="1" hangingPunct="1"/>
            <a:r>
              <a:rPr lang="en-US" b="1" dirty="0"/>
              <a:t>MBA Program Segmentation Analysis</a:t>
            </a:r>
            <a:endParaRPr lang="en-US" b="1" dirty="0">
              <a:solidFill>
                <a:srgbClr val="CC3300"/>
              </a:solidFill>
            </a:endParaRPr>
          </a:p>
        </p:txBody>
      </p:sp>
      <p:sp>
        <p:nvSpPr>
          <p:cNvPr id="8195" name="Rectangle 5"/>
          <p:cNvSpPr>
            <a:spLocks noGrp="1" noChangeArrowheads="1"/>
          </p:cNvSpPr>
          <p:nvPr>
            <p:ph type="body" idx="1"/>
          </p:nvPr>
        </p:nvSpPr>
        <p:spPr>
          <a:xfrm>
            <a:off x="457200" y="1476254"/>
            <a:ext cx="8534400" cy="4800600"/>
          </a:xfrm>
        </p:spPr>
        <p:txBody>
          <a:bodyPr>
            <a:noAutofit/>
          </a:bodyPr>
          <a:lstStyle/>
          <a:p>
            <a:pPr marL="514350" indent="-514350" eaLnBrk="1" hangingPunct="1">
              <a:lnSpc>
                <a:spcPct val="110000"/>
              </a:lnSpc>
              <a:buFont typeface="+mj-lt"/>
              <a:buAutoNum type="arabicPeriod"/>
            </a:pPr>
            <a:r>
              <a:rPr lang="en-US" sz="1800" dirty="0">
                <a:solidFill>
                  <a:srgbClr val="000000"/>
                </a:solidFill>
              </a:rPr>
              <a:t>Identify and refine “pool” of potential customers needs and descriptors</a:t>
            </a:r>
          </a:p>
          <a:p>
            <a:pPr lvl="2">
              <a:lnSpc>
                <a:spcPct val="110000"/>
              </a:lnSpc>
            </a:pPr>
            <a:r>
              <a:rPr lang="en-US" dirty="0">
                <a:solidFill>
                  <a:srgbClr val="000000"/>
                </a:solidFill>
              </a:rPr>
              <a:t>Needs: price, rankings, location, focus, facilities</a:t>
            </a:r>
          </a:p>
          <a:p>
            <a:pPr lvl="2">
              <a:lnSpc>
                <a:spcPct val="110000"/>
              </a:lnSpc>
            </a:pPr>
            <a:r>
              <a:rPr lang="en-US" dirty="0">
                <a:solidFill>
                  <a:srgbClr val="000000"/>
                </a:solidFill>
              </a:rPr>
              <a:t>Descriptors: age, gender, income, zip, house, firm size</a:t>
            </a:r>
          </a:p>
          <a:p>
            <a:pPr marL="514350" indent="-514350" eaLnBrk="1" hangingPunct="1">
              <a:lnSpc>
                <a:spcPct val="110000"/>
              </a:lnSpc>
              <a:buFont typeface="+mj-lt"/>
              <a:buAutoNum type="arabicPeriod"/>
            </a:pPr>
            <a:r>
              <a:rPr lang="en-US" sz="1800" dirty="0">
                <a:solidFill>
                  <a:srgbClr val="000000"/>
                </a:solidFill>
              </a:rPr>
              <a:t>Collect data from “random” sample on importance of needs</a:t>
            </a:r>
          </a:p>
          <a:p>
            <a:pPr lvl="2">
              <a:lnSpc>
                <a:spcPct val="110000"/>
              </a:lnSpc>
            </a:pPr>
            <a:r>
              <a:rPr lang="en-US" dirty="0">
                <a:solidFill>
                  <a:srgbClr val="000000"/>
                </a:solidFill>
              </a:rPr>
              <a:t>Sample: GMAT, mail list, contacts, undergrads (problems?)</a:t>
            </a:r>
          </a:p>
          <a:p>
            <a:pPr lvl="2">
              <a:lnSpc>
                <a:spcPct val="110000"/>
              </a:lnSpc>
            </a:pPr>
            <a:r>
              <a:rPr lang="en-US" dirty="0">
                <a:solidFill>
                  <a:srgbClr val="000000"/>
                </a:solidFill>
              </a:rPr>
              <a:t>Example: “MBA program ranking is very important to my decision” (1 to 7, strongly disagree to strongly agree)</a:t>
            </a:r>
          </a:p>
          <a:p>
            <a:pPr marL="514350" indent="-514350" eaLnBrk="1" hangingPunct="1">
              <a:lnSpc>
                <a:spcPct val="110000"/>
              </a:lnSpc>
              <a:buFont typeface="+mj-lt"/>
              <a:buAutoNum type="arabicPeriod"/>
            </a:pPr>
            <a:r>
              <a:rPr lang="en-US" sz="1800" dirty="0">
                <a:solidFill>
                  <a:srgbClr val="000000"/>
                </a:solidFill>
              </a:rPr>
              <a:t>Do factor analysis to combine like questions if needed</a:t>
            </a:r>
          </a:p>
          <a:p>
            <a:pPr marL="514350" indent="-514350" eaLnBrk="1" hangingPunct="1">
              <a:lnSpc>
                <a:spcPct val="110000"/>
              </a:lnSpc>
              <a:buFont typeface="+mj-lt"/>
              <a:buAutoNum type="arabicPeriod"/>
            </a:pPr>
            <a:r>
              <a:rPr lang="en-US" sz="1800" dirty="0">
                <a:solidFill>
                  <a:srgbClr val="000000"/>
                </a:solidFill>
              </a:rPr>
              <a:t>Do cluster analysis to group like customers on these factors</a:t>
            </a:r>
          </a:p>
          <a:p>
            <a:pPr marL="514350" indent="-514350" eaLnBrk="1" hangingPunct="1">
              <a:lnSpc>
                <a:spcPct val="110000"/>
              </a:lnSpc>
              <a:buFont typeface="+mj-lt"/>
              <a:buAutoNum type="arabicPeriod"/>
            </a:pPr>
            <a:r>
              <a:rPr lang="en-US" sz="1800" dirty="0">
                <a:solidFill>
                  <a:srgbClr val="000000"/>
                </a:solidFill>
              </a:rPr>
              <a:t>Name clusters</a:t>
            </a:r>
          </a:p>
          <a:p>
            <a:pPr>
              <a:lnSpc>
                <a:spcPct val="80000"/>
              </a:lnSpc>
              <a:buFontTx/>
              <a:buNone/>
            </a:pPr>
            <a:endParaRPr lang="en-US" sz="1800" dirty="0"/>
          </a:p>
          <a:p>
            <a:pPr lvl="1" eaLnBrk="1" hangingPunct="1">
              <a:lnSpc>
                <a:spcPct val="80000"/>
              </a:lnSpc>
            </a:pPr>
            <a:endParaRPr lang="en-US" dirty="0"/>
          </a:p>
        </p:txBody>
      </p:sp>
      <p:sp>
        <p:nvSpPr>
          <p:cNvPr id="8196"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endParaRPr lang="en-US" sz="1400">
              <a:solidFill>
                <a:schemeClr val="tx1"/>
              </a:solidFill>
              <a:latin typeface="Arial" charset="0"/>
            </a:endParaRPr>
          </a:p>
        </p:txBody>
      </p:sp>
      <p:pic>
        <p:nvPicPr>
          <p:cNvPr id="4" name="Picture 3" descr="page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443" y="3989685"/>
            <a:ext cx="1880204" cy="2417405"/>
          </a:xfrm>
          <a:prstGeom prst="rect">
            <a:avLst/>
          </a:prstGeom>
        </p:spPr>
      </p:pic>
      <p:sp>
        <p:nvSpPr>
          <p:cNvPr id="5" name="Footer Placeholder 4"/>
          <p:cNvSpPr>
            <a:spLocks noGrp="1"/>
          </p:cNvSpPr>
          <p:nvPr>
            <p:ph type="ftr" sz="quarter" idx="11"/>
          </p:nvPr>
        </p:nvSpPr>
        <p:spPr/>
        <p:txBody>
          <a:bodyPr/>
          <a:lstStyle/>
          <a:p>
            <a:r>
              <a:rPr lang="en-US"/>
              <a:t>© Palmatier</a:t>
            </a:r>
            <a:endParaRPr lang="en-US" dirty="0"/>
          </a:p>
        </p:txBody>
      </p:sp>
      <p:sp>
        <p:nvSpPr>
          <p:cNvPr id="6" name="Slide Number Placeholder 5"/>
          <p:cNvSpPr>
            <a:spLocks noGrp="1"/>
          </p:cNvSpPr>
          <p:nvPr>
            <p:ph type="sldNum" sz="quarter" idx="12"/>
          </p:nvPr>
        </p:nvSpPr>
        <p:spPr/>
        <p:txBody>
          <a:bodyPr/>
          <a:lstStyle/>
          <a:p>
            <a:fld id="{606C48AC-5425-9447-80A6-7CD23CC5D020}" type="slidenum">
              <a:rPr lang="en-US" smtClean="0"/>
              <a:pPr/>
              <a:t>32</a:t>
            </a:fld>
            <a:endParaRPr lang="en-US" dirty="0"/>
          </a:p>
        </p:txBody>
      </p:sp>
    </p:spTree>
    <p:extLst>
      <p:ext uri="{BB962C8B-B14F-4D97-AF65-F5344CB8AC3E}">
        <p14:creationId xmlns:p14="http://schemas.microsoft.com/office/powerpoint/2010/main" val="75544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5">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195">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8128"/>
            <a:ext cx="7433916" cy="762000"/>
          </a:xfrm>
        </p:spPr>
        <p:txBody>
          <a:bodyPr/>
          <a:lstStyle/>
          <a:p>
            <a:r>
              <a:rPr lang="en-US" sz="2800" b="1" dirty="0"/>
              <a:t>Factor Analysis (Grouped 12 Questions into 5 Factors)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86681452"/>
              </p:ext>
            </p:extLst>
          </p:nvPr>
        </p:nvGraphicFramePr>
        <p:xfrm>
          <a:off x="639416" y="1580322"/>
          <a:ext cx="7404100" cy="754380"/>
        </p:xfrm>
        <a:graphic>
          <a:graphicData uri="http://schemas.openxmlformats.org/drawingml/2006/table">
            <a:tbl>
              <a:tblPr/>
              <a:tblGrid>
                <a:gridCol w="7404100">
                  <a:extLst>
                    <a:ext uri="{9D8B030D-6E8A-4147-A177-3AD203B41FA5}">
                      <a16:colId xmlns="" xmlns:a16="http://schemas.microsoft.com/office/drawing/2014/main" val="20000"/>
                    </a:ext>
                  </a:extLst>
                </a:gridCol>
              </a:tblGrid>
              <a:tr h="190500">
                <a:tc>
                  <a:txBody>
                    <a:bodyPr/>
                    <a:lstStyle/>
                    <a:p>
                      <a:pPr algn="l" fontAlgn="ctr"/>
                      <a:r>
                        <a:rPr lang="en-US" sz="1600" b="0" i="0" u="none" strike="noStrike" dirty="0">
                          <a:solidFill>
                            <a:srgbClr val="000000"/>
                          </a:solidFill>
                          <a:effectLst/>
                          <a:latin typeface="+mn-lt"/>
                          <a:cs typeface="Times New Roman" pitchFamily="18" charset="0"/>
                        </a:rPr>
                        <a:t>Classes are taught within 45 minutes of my work or home. </a:t>
                      </a:r>
                    </a:p>
                  </a:txBody>
                  <a:tcPr marL="182880" marR="7620" marT="7620" marB="0" anchor="ctr">
                    <a:lnL>
                      <a:noFill/>
                    </a:lnL>
                    <a:lnR>
                      <a:noFill/>
                    </a:lnR>
                    <a:lnT>
                      <a:noFill/>
                    </a:lnT>
                    <a:lnB>
                      <a:noFill/>
                    </a:lnB>
                  </a:tcPr>
                </a:tc>
                <a:extLst>
                  <a:ext uri="{0D108BD9-81ED-4DB2-BD59-A6C34878D82A}">
                    <a16:rowId xmlns="" xmlns:a16="http://schemas.microsoft.com/office/drawing/2014/main" val="10000"/>
                  </a:ext>
                </a:extLst>
              </a:tr>
              <a:tr h="190500">
                <a:tc>
                  <a:txBody>
                    <a:bodyPr/>
                    <a:lstStyle/>
                    <a:p>
                      <a:pPr algn="l" fontAlgn="ctr"/>
                      <a:r>
                        <a:rPr lang="en-US" sz="1600" b="0" i="0" u="none" strike="noStrike" dirty="0">
                          <a:solidFill>
                            <a:srgbClr val="000000"/>
                          </a:solidFill>
                          <a:effectLst/>
                          <a:latin typeface="+mn-lt"/>
                          <a:cs typeface="Times New Roman" pitchFamily="18" charset="0"/>
                        </a:rPr>
                        <a:t>The program is completed in one year or less. </a:t>
                      </a:r>
                    </a:p>
                  </a:txBody>
                  <a:tcPr marL="182880" marR="7620" marT="7620" marB="0" anchor="ctr">
                    <a:lnL>
                      <a:noFill/>
                    </a:lnL>
                    <a:lnR>
                      <a:noFill/>
                    </a:lnR>
                    <a:lnT>
                      <a:noFill/>
                    </a:lnT>
                    <a:lnB>
                      <a:noFill/>
                    </a:lnB>
                  </a:tcPr>
                </a:tc>
                <a:extLst>
                  <a:ext uri="{0D108BD9-81ED-4DB2-BD59-A6C34878D82A}">
                    <a16:rowId xmlns="" xmlns:a16="http://schemas.microsoft.com/office/drawing/2014/main" val="10001"/>
                  </a:ext>
                </a:extLst>
              </a:tr>
              <a:tr h="190500">
                <a:tc>
                  <a:txBody>
                    <a:bodyPr/>
                    <a:lstStyle/>
                    <a:p>
                      <a:pPr algn="l" fontAlgn="ctr"/>
                      <a:r>
                        <a:rPr lang="en-US" sz="1600" b="0" i="0" u="none" strike="noStrike" dirty="0">
                          <a:solidFill>
                            <a:srgbClr val="000000"/>
                          </a:solidFill>
                          <a:effectLst/>
                          <a:latin typeface="+mn-lt"/>
                          <a:cs typeface="Times New Roman" pitchFamily="18" charset="0"/>
                        </a:rPr>
                        <a:t>Classes do not interfere with normal work hours (8:00 to 5:00 on M to F). </a:t>
                      </a:r>
                    </a:p>
                  </a:txBody>
                  <a:tcPr marL="182880" marR="7620" marT="7620" marB="0" anchor="ctr">
                    <a:lnL>
                      <a:noFill/>
                    </a:lnL>
                    <a:lnR>
                      <a:noFill/>
                    </a:lnR>
                    <a:lnT>
                      <a:noFill/>
                    </a:lnT>
                    <a:lnB>
                      <a:noFill/>
                    </a:lnB>
                  </a:tcPr>
                </a:tc>
                <a:extLst>
                  <a:ext uri="{0D108BD9-81ED-4DB2-BD59-A6C34878D82A}">
                    <a16:rowId xmlns="" xmlns:a16="http://schemas.microsoft.com/office/drawing/2014/main" val="10002"/>
                  </a:ext>
                </a:extLst>
              </a:tr>
            </a:tbl>
          </a:graphicData>
        </a:graphic>
      </p:graphicFrame>
      <p:sp>
        <p:nvSpPr>
          <p:cNvPr id="6" name="TextBox 5"/>
          <p:cNvSpPr txBox="1"/>
          <p:nvPr/>
        </p:nvSpPr>
        <p:spPr>
          <a:xfrm>
            <a:off x="691100" y="1219200"/>
            <a:ext cx="2286000" cy="369332"/>
          </a:xfrm>
          <a:prstGeom prst="rect">
            <a:avLst/>
          </a:prstGeom>
          <a:noFill/>
        </p:spPr>
        <p:txBody>
          <a:bodyPr wrap="square" rtlCol="0">
            <a:spAutoFit/>
          </a:bodyPr>
          <a:lstStyle/>
          <a:p>
            <a:r>
              <a:rPr lang="en-US" b="1" cap="small" dirty="0">
                <a:latin typeface="+mj-lt"/>
              </a:rPr>
              <a:t>Convenience</a:t>
            </a:r>
          </a:p>
        </p:txBody>
      </p:sp>
      <p:sp>
        <p:nvSpPr>
          <p:cNvPr id="7" name="TextBox 6"/>
          <p:cNvSpPr txBox="1"/>
          <p:nvPr/>
        </p:nvSpPr>
        <p:spPr>
          <a:xfrm>
            <a:off x="691100" y="4343400"/>
            <a:ext cx="2286000" cy="369332"/>
          </a:xfrm>
          <a:prstGeom prst="rect">
            <a:avLst/>
          </a:prstGeom>
          <a:noFill/>
        </p:spPr>
        <p:txBody>
          <a:bodyPr wrap="square" rtlCol="0">
            <a:spAutoFit/>
          </a:bodyPr>
          <a:lstStyle/>
          <a:p>
            <a:r>
              <a:rPr lang="en-US" b="1" cap="small" dirty="0"/>
              <a:t>prestige</a:t>
            </a:r>
          </a:p>
        </p:txBody>
      </p:sp>
      <p:sp>
        <p:nvSpPr>
          <p:cNvPr id="8" name="TextBox 7"/>
          <p:cNvSpPr txBox="1"/>
          <p:nvPr/>
        </p:nvSpPr>
        <p:spPr>
          <a:xfrm>
            <a:off x="691100" y="2362200"/>
            <a:ext cx="2286000" cy="369332"/>
          </a:xfrm>
          <a:prstGeom prst="rect">
            <a:avLst/>
          </a:prstGeom>
          <a:noFill/>
        </p:spPr>
        <p:txBody>
          <a:bodyPr wrap="square" rtlCol="0">
            <a:spAutoFit/>
          </a:bodyPr>
          <a:lstStyle/>
          <a:p>
            <a:r>
              <a:rPr lang="en-US" b="1" cap="small" dirty="0"/>
              <a:t>affordability</a:t>
            </a:r>
          </a:p>
        </p:txBody>
      </p:sp>
      <p:sp>
        <p:nvSpPr>
          <p:cNvPr id="10" name="TextBox 9"/>
          <p:cNvSpPr txBox="1"/>
          <p:nvPr/>
        </p:nvSpPr>
        <p:spPr>
          <a:xfrm>
            <a:off x="691100" y="3225030"/>
            <a:ext cx="2286000" cy="369332"/>
          </a:xfrm>
          <a:prstGeom prst="rect">
            <a:avLst/>
          </a:prstGeom>
          <a:noFill/>
        </p:spPr>
        <p:txBody>
          <a:bodyPr wrap="square" rtlCol="0">
            <a:spAutoFit/>
          </a:bodyPr>
          <a:lstStyle/>
          <a:p>
            <a:r>
              <a:rPr lang="en-US" b="1" cap="small" dirty="0"/>
              <a:t>Content Fit</a:t>
            </a:r>
          </a:p>
        </p:txBody>
      </p:sp>
      <p:graphicFrame>
        <p:nvGraphicFramePr>
          <p:cNvPr id="11" name="Table 10"/>
          <p:cNvGraphicFramePr>
            <a:graphicFrameLocks noGrp="1"/>
          </p:cNvGraphicFramePr>
          <p:nvPr>
            <p:extLst>
              <p:ext uri="{D42A27DB-BD31-4B8C-83A1-F6EECF244321}">
                <p14:modId xmlns:p14="http://schemas.microsoft.com/office/powerpoint/2010/main" val="2304756625"/>
              </p:ext>
            </p:extLst>
          </p:nvPr>
        </p:nvGraphicFramePr>
        <p:xfrm>
          <a:off x="659184" y="3539888"/>
          <a:ext cx="7632700" cy="754380"/>
        </p:xfrm>
        <a:graphic>
          <a:graphicData uri="http://schemas.openxmlformats.org/drawingml/2006/table">
            <a:tbl>
              <a:tblPr/>
              <a:tblGrid>
                <a:gridCol w="7632700">
                  <a:extLst>
                    <a:ext uri="{9D8B030D-6E8A-4147-A177-3AD203B41FA5}">
                      <a16:colId xmlns="" xmlns:a16="http://schemas.microsoft.com/office/drawing/2014/main" val="20000"/>
                    </a:ext>
                  </a:extLst>
                </a:gridCol>
              </a:tblGrid>
              <a:tr h="190500">
                <a:tc>
                  <a:txBody>
                    <a:bodyPr/>
                    <a:lstStyle/>
                    <a:p>
                      <a:pPr algn="l" fontAlgn="ctr"/>
                      <a:r>
                        <a:rPr lang="en-US" sz="1600" b="0" i="0" u="none" strike="noStrike" dirty="0">
                          <a:solidFill>
                            <a:srgbClr val="000000"/>
                          </a:solidFill>
                          <a:effectLst/>
                          <a:latin typeface="+mj-lt"/>
                          <a:cs typeface="Times New Roman" pitchFamily="18" charset="0"/>
                        </a:rPr>
                        <a:t>I can customize all of my course work based on my interests and goals.</a:t>
                      </a:r>
                    </a:p>
                  </a:txBody>
                  <a:tcPr marL="182880" marR="7620" marT="7620" marB="0" anchor="ctr">
                    <a:lnL>
                      <a:noFill/>
                    </a:lnL>
                    <a:lnR>
                      <a:noFill/>
                    </a:lnR>
                    <a:lnT>
                      <a:noFill/>
                    </a:lnT>
                    <a:lnB>
                      <a:noFill/>
                    </a:lnB>
                  </a:tcPr>
                </a:tc>
                <a:extLst>
                  <a:ext uri="{0D108BD9-81ED-4DB2-BD59-A6C34878D82A}">
                    <a16:rowId xmlns="" xmlns:a16="http://schemas.microsoft.com/office/drawing/2014/main" val="10000"/>
                  </a:ext>
                </a:extLst>
              </a:tr>
              <a:tr h="190500">
                <a:tc>
                  <a:txBody>
                    <a:bodyPr/>
                    <a:lstStyle/>
                    <a:p>
                      <a:pPr algn="l" fontAlgn="ctr"/>
                      <a:r>
                        <a:rPr lang="en-US" sz="1600" b="0" i="0" u="none" strike="noStrike" dirty="0">
                          <a:solidFill>
                            <a:srgbClr val="000000"/>
                          </a:solidFill>
                          <a:effectLst/>
                          <a:latin typeface="+mj-lt"/>
                          <a:cs typeface="Times New Roman" pitchFamily="18" charset="0"/>
                        </a:rPr>
                        <a:t>The program is tailored to my specific job function (e.g., accounting, marketing, etc.).</a:t>
                      </a:r>
                    </a:p>
                  </a:txBody>
                  <a:tcPr marL="182880" marR="7620" marT="7620" marB="0" anchor="ctr">
                    <a:lnL>
                      <a:noFill/>
                    </a:lnL>
                    <a:lnR>
                      <a:noFill/>
                    </a:lnR>
                    <a:lnT>
                      <a:noFill/>
                    </a:lnT>
                    <a:lnB>
                      <a:noFill/>
                    </a:lnB>
                  </a:tcPr>
                </a:tc>
                <a:extLst>
                  <a:ext uri="{0D108BD9-81ED-4DB2-BD59-A6C34878D82A}">
                    <a16:rowId xmlns="" xmlns:a16="http://schemas.microsoft.com/office/drawing/2014/main" val="10001"/>
                  </a:ext>
                </a:extLst>
              </a:tr>
              <a:tr h="190500">
                <a:tc>
                  <a:txBody>
                    <a:bodyPr/>
                    <a:lstStyle/>
                    <a:p>
                      <a:pPr algn="l" fontAlgn="ctr"/>
                      <a:r>
                        <a:rPr lang="en-US" sz="1600" b="0" i="0" u="none" strike="noStrike" dirty="0">
                          <a:solidFill>
                            <a:srgbClr val="000000"/>
                          </a:solidFill>
                          <a:effectLst/>
                          <a:latin typeface="+mj-lt"/>
                          <a:cs typeface="Times New Roman" pitchFamily="18" charset="0"/>
                        </a:rPr>
                        <a:t>The program is tailored to my specific industry (e.g., medical, technology, etc.).</a:t>
                      </a:r>
                    </a:p>
                  </a:txBody>
                  <a:tcPr marL="182880" marR="7620" marT="7620" marB="0" anchor="ctr">
                    <a:lnL>
                      <a:noFill/>
                    </a:lnL>
                    <a:lnR>
                      <a:noFill/>
                    </a:lnR>
                    <a:lnT>
                      <a:noFill/>
                    </a:lnT>
                    <a:lnB>
                      <a:noFill/>
                    </a:lnB>
                  </a:tcPr>
                </a:tc>
                <a:extLst>
                  <a:ext uri="{0D108BD9-81ED-4DB2-BD59-A6C34878D82A}">
                    <a16:rowId xmlns="" xmlns:a16="http://schemas.microsoft.com/office/drawing/2014/main"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822240073"/>
              </p:ext>
            </p:extLst>
          </p:nvPr>
        </p:nvGraphicFramePr>
        <p:xfrm>
          <a:off x="659184" y="4582032"/>
          <a:ext cx="8382000" cy="746760"/>
        </p:xfrm>
        <a:graphic>
          <a:graphicData uri="http://schemas.openxmlformats.org/drawingml/2006/table">
            <a:tbl>
              <a:tblPr/>
              <a:tblGrid>
                <a:gridCol w="8382000">
                  <a:extLst>
                    <a:ext uri="{9D8B030D-6E8A-4147-A177-3AD203B41FA5}">
                      <a16:colId xmlns="" xmlns:a16="http://schemas.microsoft.com/office/drawing/2014/main" val="20000"/>
                    </a:ext>
                  </a:extLst>
                </a:gridCol>
              </a:tblGrid>
              <a:tr h="190500">
                <a:tc>
                  <a:txBody>
                    <a:bodyPr/>
                    <a:lstStyle/>
                    <a:p>
                      <a:pPr algn="l" fontAlgn="ctr"/>
                      <a:r>
                        <a:rPr lang="en-US" sz="1600" b="0" i="0" u="none" strike="noStrike" dirty="0">
                          <a:solidFill>
                            <a:srgbClr val="000000"/>
                          </a:solidFill>
                          <a:effectLst/>
                          <a:latin typeface="+mn-lt"/>
                          <a:cs typeface="Times New Roman" pitchFamily="18" charset="0"/>
                        </a:rPr>
                        <a:t>The program is highly ranked by independent sources (i.e., Business Week, US News, Economist).</a:t>
                      </a:r>
                    </a:p>
                  </a:txBody>
                  <a:tcPr marL="182880" marR="7620" marT="7620" marB="0" anchor="ctr">
                    <a:lnL>
                      <a:noFill/>
                    </a:lnL>
                    <a:lnR>
                      <a:noFill/>
                    </a:lnR>
                    <a:lnT>
                      <a:noFill/>
                    </a:lnT>
                    <a:lnB>
                      <a:noFill/>
                    </a:lnB>
                  </a:tcPr>
                </a:tc>
                <a:extLst>
                  <a:ext uri="{0D108BD9-81ED-4DB2-BD59-A6C34878D82A}">
                    <a16:rowId xmlns="" xmlns:a16="http://schemas.microsoft.com/office/drawing/2014/main" val="10000"/>
                  </a:ext>
                </a:extLst>
              </a:tr>
              <a:tr h="190500">
                <a:tc>
                  <a:txBody>
                    <a:bodyPr/>
                    <a:lstStyle/>
                    <a:p>
                      <a:pPr algn="l" fontAlgn="ctr"/>
                      <a:r>
                        <a:rPr lang="en-US" sz="1600" b="0" i="0" u="none" strike="noStrike" dirty="0">
                          <a:solidFill>
                            <a:srgbClr val="000000"/>
                          </a:solidFill>
                          <a:effectLst/>
                          <a:latin typeface="+mn-lt"/>
                          <a:cs typeface="Times New Roman" pitchFamily="18" charset="0"/>
                        </a:rPr>
                        <a:t>The program has a strong reputation.</a:t>
                      </a:r>
                    </a:p>
                  </a:txBody>
                  <a:tcPr marL="182880" marR="7620" marT="7620" marB="0" anchor="ctr">
                    <a:lnL>
                      <a:noFill/>
                    </a:lnL>
                    <a:lnR>
                      <a:noFill/>
                    </a:lnR>
                    <a:lnT>
                      <a:noFill/>
                    </a:lnT>
                    <a:lnB>
                      <a:noFill/>
                    </a:lnB>
                  </a:tcPr>
                </a:tc>
                <a:extLst>
                  <a:ext uri="{0D108BD9-81ED-4DB2-BD59-A6C34878D82A}">
                    <a16:rowId xmlns="" xmlns:a16="http://schemas.microsoft.com/office/drawing/2014/main" val="10001"/>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4157479356"/>
              </p:ext>
            </p:extLst>
          </p:nvPr>
        </p:nvGraphicFramePr>
        <p:xfrm>
          <a:off x="640079" y="5669280"/>
          <a:ext cx="6553200" cy="502920"/>
        </p:xfrm>
        <a:graphic>
          <a:graphicData uri="http://schemas.openxmlformats.org/drawingml/2006/table">
            <a:tbl>
              <a:tblPr/>
              <a:tblGrid>
                <a:gridCol w="6553200">
                  <a:extLst>
                    <a:ext uri="{9D8B030D-6E8A-4147-A177-3AD203B41FA5}">
                      <a16:colId xmlns="" xmlns:a16="http://schemas.microsoft.com/office/drawing/2014/main" val="20000"/>
                    </a:ext>
                  </a:extLst>
                </a:gridCol>
              </a:tblGrid>
              <a:tr h="190500">
                <a:tc>
                  <a:txBody>
                    <a:bodyPr/>
                    <a:lstStyle/>
                    <a:p>
                      <a:pPr algn="l" fontAlgn="ctr"/>
                      <a:r>
                        <a:rPr lang="en-US" sz="1600" b="0" i="0" u="none" strike="noStrike" dirty="0">
                          <a:solidFill>
                            <a:srgbClr val="000000"/>
                          </a:solidFill>
                          <a:effectLst/>
                          <a:latin typeface="+mj-lt"/>
                          <a:cs typeface="Times New Roman" pitchFamily="18" charset="0"/>
                        </a:rPr>
                        <a:t>The program facilitates frequent networking with other students.</a:t>
                      </a:r>
                    </a:p>
                  </a:txBody>
                  <a:tcPr marL="182880" marR="7620" marT="7620" marB="0" anchor="ctr">
                    <a:lnL>
                      <a:noFill/>
                    </a:lnL>
                    <a:lnR>
                      <a:noFill/>
                    </a:lnR>
                    <a:lnT>
                      <a:noFill/>
                    </a:lnT>
                    <a:lnB>
                      <a:noFill/>
                    </a:lnB>
                  </a:tcPr>
                </a:tc>
                <a:extLst>
                  <a:ext uri="{0D108BD9-81ED-4DB2-BD59-A6C34878D82A}">
                    <a16:rowId xmlns="" xmlns:a16="http://schemas.microsoft.com/office/drawing/2014/main" val="10000"/>
                  </a:ext>
                </a:extLst>
              </a:tr>
              <a:tr h="190500">
                <a:tc>
                  <a:txBody>
                    <a:bodyPr/>
                    <a:lstStyle/>
                    <a:p>
                      <a:pPr algn="l" fontAlgn="ctr"/>
                      <a:r>
                        <a:rPr lang="en-US" sz="1600" b="0" i="0" u="none" strike="noStrike" dirty="0">
                          <a:solidFill>
                            <a:srgbClr val="000000"/>
                          </a:solidFill>
                          <a:effectLst/>
                          <a:latin typeface="+mj-lt"/>
                          <a:cs typeface="Times New Roman" pitchFamily="18" charset="0"/>
                        </a:rPr>
                        <a:t>The program offers frequent networking with local business contacts.</a:t>
                      </a:r>
                    </a:p>
                  </a:txBody>
                  <a:tcPr marL="182880" marR="7620" marT="7620" marB="0" anchor="ctr">
                    <a:lnL>
                      <a:noFill/>
                    </a:lnL>
                    <a:lnR>
                      <a:noFill/>
                    </a:lnR>
                    <a:lnT>
                      <a:noFill/>
                    </a:lnT>
                    <a:lnB>
                      <a:noFill/>
                    </a:lnB>
                  </a:tcPr>
                </a:tc>
                <a:extLst>
                  <a:ext uri="{0D108BD9-81ED-4DB2-BD59-A6C34878D82A}">
                    <a16:rowId xmlns="" xmlns:a16="http://schemas.microsoft.com/office/drawing/2014/main" val="10001"/>
                  </a:ext>
                </a:extLst>
              </a:tr>
            </a:tbl>
          </a:graphicData>
        </a:graphic>
      </p:graphicFrame>
      <p:sp>
        <p:nvSpPr>
          <p:cNvPr id="16" name="TextBox 15"/>
          <p:cNvSpPr txBox="1"/>
          <p:nvPr/>
        </p:nvSpPr>
        <p:spPr>
          <a:xfrm>
            <a:off x="691100" y="5328792"/>
            <a:ext cx="4947699" cy="369332"/>
          </a:xfrm>
          <a:prstGeom prst="rect">
            <a:avLst/>
          </a:prstGeom>
          <a:noFill/>
        </p:spPr>
        <p:txBody>
          <a:bodyPr wrap="square" rtlCol="0">
            <a:spAutoFit/>
          </a:bodyPr>
          <a:lstStyle/>
          <a:p>
            <a:r>
              <a:rPr lang="en-US" b="1" cap="small" dirty="0"/>
              <a:t>Networking</a:t>
            </a:r>
          </a:p>
        </p:txBody>
      </p:sp>
      <p:graphicFrame>
        <p:nvGraphicFramePr>
          <p:cNvPr id="15" name="Table 14"/>
          <p:cNvGraphicFramePr>
            <a:graphicFrameLocks noGrp="1"/>
          </p:cNvGraphicFramePr>
          <p:nvPr>
            <p:extLst>
              <p:ext uri="{D42A27DB-BD31-4B8C-83A1-F6EECF244321}">
                <p14:modId xmlns:p14="http://schemas.microsoft.com/office/powerpoint/2010/main" val="3295460257"/>
              </p:ext>
            </p:extLst>
          </p:nvPr>
        </p:nvGraphicFramePr>
        <p:xfrm>
          <a:off x="639416" y="2680511"/>
          <a:ext cx="8382000" cy="502920"/>
        </p:xfrm>
        <a:graphic>
          <a:graphicData uri="http://schemas.openxmlformats.org/drawingml/2006/table">
            <a:tbl>
              <a:tblPr/>
              <a:tblGrid>
                <a:gridCol w="8382000">
                  <a:extLst>
                    <a:ext uri="{9D8B030D-6E8A-4147-A177-3AD203B41FA5}">
                      <a16:colId xmlns="" xmlns:a16="http://schemas.microsoft.com/office/drawing/2014/main" val="20000"/>
                    </a:ext>
                  </a:extLst>
                </a:gridCol>
              </a:tblGrid>
              <a:tr h="190500">
                <a:tc>
                  <a:txBody>
                    <a:bodyPr/>
                    <a:lstStyle/>
                    <a:p>
                      <a:pPr algn="l" fontAlgn="ctr"/>
                      <a:r>
                        <a:rPr lang="en-US" sz="1600" b="0" i="0" u="none" strike="noStrike" dirty="0">
                          <a:solidFill>
                            <a:srgbClr val="000000"/>
                          </a:solidFill>
                          <a:effectLst/>
                          <a:latin typeface="+mn-lt"/>
                          <a:cs typeface="Times New Roman" pitchFamily="18" charset="0"/>
                        </a:rPr>
                        <a:t>The price of the program is critical to my decision to attend a program.</a:t>
                      </a:r>
                    </a:p>
                  </a:txBody>
                  <a:tcPr marL="182880" marR="7620" marT="7620" marB="0" anchor="ctr">
                    <a:lnL>
                      <a:noFill/>
                    </a:lnL>
                    <a:lnR>
                      <a:noFill/>
                    </a:lnR>
                    <a:lnT>
                      <a:noFill/>
                    </a:lnT>
                    <a:lnB>
                      <a:noFill/>
                    </a:lnB>
                  </a:tcPr>
                </a:tc>
                <a:extLst>
                  <a:ext uri="{0D108BD9-81ED-4DB2-BD59-A6C34878D82A}">
                    <a16:rowId xmlns="" xmlns:a16="http://schemas.microsoft.com/office/drawing/2014/main" val="10000"/>
                  </a:ext>
                </a:extLst>
              </a:tr>
              <a:tr h="190500">
                <a:tc>
                  <a:txBody>
                    <a:bodyPr/>
                    <a:lstStyle/>
                    <a:p>
                      <a:pPr algn="l" fontAlgn="ctr"/>
                      <a:r>
                        <a:rPr lang="en-US" sz="1600" b="0" i="0" u="none" strike="noStrike" dirty="0">
                          <a:solidFill>
                            <a:srgbClr val="000000"/>
                          </a:solidFill>
                          <a:effectLst/>
                          <a:latin typeface="+mn-lt"/>
                          <a:cs typeface="Times New Roman" pitchFamily="18" charset="0"/>
                        </a:rPr>
                        <a:t>The program is less expensive than other similar programs.</a:t>
                      </a:r>
                    </a:p>
                  </a:txBody>
                  <a:tcPr marL="182880" marR="7620" marT="7620" marB="0" anchor="ctr">
                    <a:lnL>
                      <a:noFill/>
                    </a:lnL>
                    <a:lnR>
                      <a:noFill/>
                    </a:lnR>
                    <a:lnT>
                      <a:noFill/>
                    </a:lnT>
                    <a:lnB>
                      <a:noFill/>
                    </a:lnB>
                  </a:tcPr>
                </a:tc>
                <a:extLst>
                  <a:ext uri="{0D108BD9-81ED-4DB2-BD59-A6C34878D82A}">
                    <a16:rowId xmlns="" xmlns:a16="http://schemas.microsoft.com/office/drawing/2014/main" val="10001"/>
                  </a:ext>
                </a:extLst>
              </a:tr>
            </a:tbl>
          </a:graphicData>
        </a:graphic>
      </p:graphicFrame>
      <p:sp>
        <p:nvSpPr>
          <p:cNvPr id="9" name="Footer Placeholder 8"/>
          <p:cNvSpPr>
            <a:spLocks noGrp="1"/>
          </p:cNvSpPr>
          <p:nvPr>
            <p:ph type="ftr" sz="quarter" idx="11"/>
          </p:nvPr>
        </p:nvSpPr>
        <p:spPr/>
        <p:txBody>
          <a:bodyPr/>
          <a:lstStyle/>
          <a:p>
            <a:r>
              <a:rPr lang="en-US"/>
              <a:t>© Palmatier</a:t>
            </a:r>
            <a:endParaRPr lang="en-US" dirty="0"/>
          </a:p>
        </p:txBody>
      </p:sp>
      <p:sp>
        <p:nvSpPr>
          <p:cNvPr id="13" name="Slide Number Placeholder 12"/>
          <p:cNvSpPr>
            <a:spLocks noGrp="1"/>
          </p:cNvSpPr>
          <p:nvPr>
            <p:ph type="sldNum" sz="quarter" idx="12"/>
          </p:nvPr>
        </p:nvSpPr>
        <p:spPr/>
        <p:txBody>
          <a:bodyPr/>
          <a:lstStyle/>
          <a:p>
            <a:fld id="{606C48AC-5425-9447-80A6-7CD23CC5D020}" type="slidenum">
              <a:rPr lang="en-US" smtClean="0"/>
              <a:pPr/>
              <a:t>33</a:t>
            </a:fld>
            <a:endParaRPr lang="en-US" dirty="0"/>
          </a:p>
        </p:txBody>
      </p:sp>
    </p:spTree>
    <p:extLst>
      <p:ext uri="{BB962C8B-B14F-4D97-AF65-F5344CB8AC3E}">
        <p14:creationId xmlns:p14="http://schemas.microsoft.com/office/powerpoint/2010/main" val="361177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stCxn id="17" idx="5"/>
            <a:endCxn id="6" idx="1"/>
          </p:cNvCxnSpPr>
          <p:nvPr/>
        </p:nvCxnSpPr>
        <p:spPr>
          <a:xfrm>
            <a:off x="5284199" y="4869826"/>
            <a:ext cx="740751" cy="804056"/>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33400" y="228600"/>
            <a:ext cx="8229600" cy="762000"/>
          </a:xfrm>
        </p:spPr>
        <p:txBody>
          <a:bodyPr/>
          <a:lstStyle/>
          <a:p>
            <a:r>
              <a:rPr lang="en-US" sz="2800" dirty="0">
                <a:solidFill>
                  <a:srgbClr val="000000"/>
                </a:solidFill>
              </a:rPr>
              <a:t>61% of Respondents Are Split Between Two Large Segments</a:t>
            </a:r>
          </a:p>
        </p:txBody>
      </p:sp>
      <p:sp>
        <p:nvSpPr>
          <p:cNvPr id="3" name="Slide Number Placeholder 2"/>
          <p:cNvSpPr>
            <a:spLocks noGrp="1"/>
          </p:cNvSpPr>
          <p:nvPr>
            <p:ph type="sldNum" sz="quarter" idx="4"/>
          </p:nvPr>
        </p:nvSpPr>
        <p:spPr>
          <a:xfrm>
            <a:off x="8355388" y="6458635"/>
            <a:ext cx="643720" cy="274423"/>
          </a:xfrm>
        </p:spPr>
        <p:txBody>
          <a:bodyPr/>
          <a:lstStyle/>
          <a:p>
            <a:fld id="{C2FFFFA8-C424-3D40-8C75-649CC0B3824F}" type="slidenum">
              <a:rPr lang="en-US" sz="1200" smtClean="0">
                <a:solidFill>
                  <a:srgbClr val="595959"/>
                </a:solidFill>
              </a:rPr>
              <a:pPr/>
              <a:t>34</a:t>
            </a:fld>
            <a:endParaRPr lang="en-US" sz="1200" dirty="0">
              <a:solidFill>
                <a:srgbClr val="595959"/>
              </a:solidFill>
            </a:endParaRPr>
          </a:p>
        </p:txBody>
      </p:sp>
      <p:sp>
        <p:nvSpPr>
          <p:cNvPr id="5" name="Oval 4"/>
          <p:cNvSpPr>
            <a:spLocks noChangeAspect="1"/>
          </p:cNvSpPr>
          <p:nvPr/>
        </p:nvSpPr>
        <p:spPr>
          <a:xfrm rot="1979871">
            <a:off x="7134986" y="3742063"/>
            <a:ext cx="1024128" cy="1024128"/>
          </a:xfrm>
          <a:prstGeom prst="ellipse">
            <a:avLst/>
          </a:prstGeom>
          <a:solidFill>
            <a:schemeClr val="tx2">
              <a:lumMod val="60000"/>
              <a:lumOff val="40000"/>
              <a:alpha val="48000"/>
            </a:schemeClr>
          </a:solidFill>
          <a:ln>
            <a:solidFill>
              <a:schemeClr val="tx1">
                <a:lumMod val="75000"/>
                <a:lumOff val="25000"/>
              </a:schemeClr>
            </a:solidFill>
          </a:ln>
          <a:scene3d>
            <a:camera prst="orthographicFront"/>
            <a:lightRig rig="threePt" dir="t"/>
          </a:scene3d>
          <a:sp3d>
            <a:bevelT w="222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itchFamily="18" charset="0"/>
            </a:endParaRPr>
          </a:p>
        </p:txBody>
      </p:sp>
      <p:sp>
        <p:nvSpPr>
          <p:cNvPr id="6" name="Oval 5"/>
          <p:cNvSpPr/>
          <p:nvPr/>
        </p:nvSpPr>
        <p:spPr>
          <a:xfrm rot="20553842">
            <a:off x="5973055" y="5428246"/>
            <a:ext cx="914400" cy="914400"/>
          </a:xfrm>
          <a:prstGeom prst="ellipse">
            <a:avLst/>
          </a:prstGeom>
          <a:solidFill>
            <a:schemeClr val="accent4">
              <a:lumMod val="60000"/>
              <a:lumOff val="40000"/>
              <a:alpha val="64000"/>
            </a:schemeClr>
          </a:solidFill>
          <a:ln>
            <a:solidFill>
              <a:schemeClr val="tx1">
                <a:lumMod val="75000"/>
                <a:lumOff val="25000"/>
              </a:schemeClr>
            </a:solidFill>
          </a:ln>
          <a:scene3d>
            <a:camera prst="orthographicFront"/>
            <a:lightRig rig="threePt" dir="t"/>
          </a:scene3d>
          <a:sp3d>
            <a:bevelT w="222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7" name="Oval 6"/>
          <p:cNvSpPr>
            <a:spLocks noChangeAspect="1"/>
          </p:cNvSpPr>
          <p:nvPr/>
        </p:nvSpPr>
        <p:spPr>
          <a:xfrm rot="1353205">
            <a:off x="2362200" y="1321546"/>
            <a:ext cx="2267712" cy="2267712"/>
          </a:xfrm>
          <a:prstGeom prst="ellipse">
            <a:avLst/>
          </a:prstGeom>
          <a:solidFill>
            <a:srgbClr val="FCFC0C">
              <a:alpha val="33000"/>
            </a:srgbClr>
          </a:solidFill>
          <a:ln>
            <a:solidFill>
              <a:schemeClr val="tx1">
                <a:lumMod val="75000"/>
                <a:lumOff val="25000"/>
              </a:schemeClr>
            </a:solidFill>
          </a:ln>
          <a:scene3d>
            <a:camera prst="orthographicFront"/>
            <a:lightRig rig="threePt" dir="t"/>
          </a:scene3d>
          <a:sp3d>
            <a:bevelT w="222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itchFamily="18" charset="0"/>
            </a:endParaRPr>
          </a:p>
        </p:txBody>
      </p:sp>
      <p:sp>
        <p:nvSpPr>
          <p:cNvPr id="8" name="Oval 7"/>
          <p:cNvSpPr>
            <a:spLocks/>
          </p:cNvSpPr>
          <p:nvPr/>
        </p:nvSpPr>
        <p:spPr>
          <a:xfrm rot="21237408">
            <a:off x="3004699" y="5966257"/>
            <a:ext cx="512064" cy="512064"/>
          </a:xfrm>
          <a:prstGeom prst="ellipse">
            <a:avLst/>
          </a:prstGeom>
          <a:solidFill>
            <a:schemeClr val="accent5">
              <a:lumMod val="75000"/>
              <a:alpha val="49000"/>
            </a:schemeClr>
          </a:solidFill>
          <a:ln>
            <a:solidFill>
              <a:schemeClr val="tx1">
                <a:lumMod val="75000"/>
                <a:lumOff val="25000"/>
              </a:schemeClr>
            </a:solidFill>
          </a:ln>
          <a:scene3d>
            <a:camera prst="orthographicFront"/>
            <a:lightRig rig="threePt" dir="t"/>
          </a:scene3d>
          <a:sp3d>
            <a:bevelT w="222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itchFamily="18" charset="0"/>
            </a:endParaRPr>
          </a:p>
        </p:txBody>
      </p:sp>
      <p:sp>
        <p:nvSpPr>
          <p:cNvPr id="9" name="Oval 8"/>
          <p:cNvSpPr>
            <a:spLocks noChangeAspect="1"/>
          </p:cNvSpPr>
          <p:nvPr/>
        </p:nvSpPr>
        <p:spPr>
          <a:xfrm>
            <a:off x="2069592" y="4223990"/>
            <a:ext cx="292608" cy="292608"/>
          </a:xfrm>
          <a:prstGeom prst="ellipse">
            <a:avLst/>
          </a:prstGeom>
          <a:solidFill>
            <a:schemeClr val="accent3">
              <a:lumMod val="60000"/>
              <a:lumOff val="40000"/>
              <a:alpha val="74000"/>
            </a:schemeClr>
          </a:solidFill>
          <a:ln>
            <a:solidFill>
              <a:schemeClr val="tx1">
                <a:lumMod val="75000"/>
                <a:lumOff val="25000"/>
              </a:schemeClr>
            </a:solidFill>
          </a:ln>
          <a:scene3d>
            <a:camera prst="orthographicFront"/>
            <a:lightRig rig="threePt" dir="t"/>
          </a:scene3d>
          <a:sp3d>
            <a:bevelT w="222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itchFamily="18" charset="0"/>
            </a:endParaRPr>
          </a:p>
        </p:txBody>
      </p:sp>
      <p:sp>
        <p:nvSpPr>
          <p:cNvPr id="10" name="Oval 9"/>
          <p:cNvSpPr>
            <a:spLocks noChangeAspect="1"/>
          </p:cNvSpPr>
          <p:nvPr/>
        </p:nvSpPr>
        <p:spPr>
          <a:xfrm rot="1686336">
            <a:off x="5260804" y="1136278"/>
            <a:ext cx="2194560" cy="2194560"/>
          </a:xfrm>
          <a:prstGeom prst="ellipse">
            <a:avLst/>
          </a:prstGeom>
          <a:solidFill>
            <a:schemeClr val="tx2">
              <a:lumMod val="40000"/>
              <a:lumOff val="60000"/>
              <a:alpha val="32000"/>
            </a:schemeClr>
          </a:solidFill>
          <a:ln>
            <a:solidFill>
              <a:schemeClr val="tx1">
                <a:lumMod val="75000"/>
                <a:lumOff val="25000"/>
              </a:schemeClr>
            </a:solidFill>
          </a:ln>
          <a:scene3d>
            <a:camera prst="orthographicFront"/>
            <a:lightRig rig="threePt" dir="t"/>
          </a:scene3d>
          <a:sp3d>
            <a:bevelT w="222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itchFamily="18" charset="0"/>
            </a:endParaRPr>
          </a:p>
        </p:txBody>
      </p:sp>
      <p:sp>
        <p:nvSpPr>
          <p:cNvPr id="11" name="TextBox 10"/>
          <p:cNvSpPr txBox="1"/>
          <p:nvPr/>
        </p:nvSpPr>
        <p:spPr>
          <a:xfrm>
            <a:off x="694774" y="3937428"/>
            <a:ext cx="1521122" cy="646331"/>
          </a:xfrm>
          <a:prstGeom prst="rect">
            <a:avLst/>
          </a:prstGeom>
          <a:noFill/>
        </p:spPr>
        <p:txBody>
          <a:bodyPr wrap="none" rtlCol="0">
            <a:spAutoFit/>
          </a:bodyPr>
          <a:lstStyle/>
          <a:p>
            <a:pPr algn="ctr"/>
            <a:r>
              <a:rPr lang="en-US" b="1" i="1" dirty="0">
                <a:latin typeface="Cambria" pitchFamily="18" charset="0"/>
              </a:rPr>
              <a:t>Young Status</a:t>
            </a:r>
          </a:p>
          <a:p>
            <a:pPr algn="ctr"/>
            <a:r>
              <a:rPr lang="en-US" b="1" i="1" dirty="0">
                <a:latin typeface="Cambria" pitchFamily="18" charset="0"/>
              </a:rPr>
              <a:t>Seekers</a:t>
            </a:r>
          </a:p>
        </p:txBody>
      </p:sp>
      <p:sp>
        <p:nvSpPr>
          <p:cNvPr id="12" name="TextBox 11"/>
          <p:cNvSpPr txBox="1"/>
          <p:nvPr/>
        </p:nvSpPr>
        <p:spPr>
          <a:xfrm>
            <a:off x="4753070" y="6135469"/>
            <a:ext cx="1390124" cy="646331"/>
          </a:xfrm>
          <a:prstGeom prst="rect">
            <a:avLst/>
          </a:prstGeom>
          <a:noFill/>
        </p:spPr>
        <p:txBody>
          <a:bodyPr wrap="none" rtlCol="0">
            <a:spAutoFit/>
          </a:bodyPr>
          <a:lstStyle/>
          <a:p>
            <a:pPr algn="ctr"/>
            <a:r>
              <a:rPr lang="en-US" b="1" i="1" dirty="0">
                <a:latin typeface="Cambria" pitchFamily="18" charset="0"/>
              </a:rPr>
              <a:t>New Career</a:t>
            </a:r>
          </a:p>
          <a:p>
            <a:pPr algn="ctr"/>
            <a:r>
              <a:rPr lang="en-US" b="1" i="1" dirty="0">
                <a:latin typeface="Cambria" pitchFamily="18" charset="0"/>
              </a:rPr>
              <a:t>Networkers</a:t>
            </a:r>
          </a:p>
        </p:txBody>
      </p:sp>
      <p:sp>
        <p:nvSpPr>
          <p:cNvPr id="13" name="TextBox 12"/>
          <p:cNvSpPr txBox="1"/>
          <p:nvPr/>
        </p:nvSpPr>
        <p:spPr>
          <a:xfrm>
            <a:off x="6973689" y="4749562"/>
            <a:ext cx="1119217" cy="646331"/>
          </a:xfrm>
          <a:prstGeom prst="rect">
            <a:avLst/>
          </a:prstGeom>
          <a:noFill/>
        </p:spPr>
        <p:txBody>
          <a:bodyPr wrap="none" rtlCol="0">
            <a:spAutoFit/>
          </a:bodyPr>
          <a:lstStyle/>
          <a:p>
            <a:pPr algn="ctr"/>
            <a:r>
              <a:rPr lang="en-US" b="1" i="1" dirty="0">
                <a:latin typeface="Cambria" pitchFamily="18" charset="0"/>
              </a:rPr>
              <a:t>Relevant</a:t>
            </a:r>
          </a:p>
          <a:p>
            <a:pPr algn="ctr"/>
            <a:r>
              <a:rPr lang="en-US" b="1" i="1" dirty="0">
                <a:latin typeface="Cambria" pitchFamily="18" charset="0"/>
              </a:rPr>
              <a:t>Learners</a:t>
            </a:r>
          </a:p>
        </p:txBody>
      </p:sp>
      <p:sp>
        <p:nvSpPr>
          <p:cNvPr id="14" name="TextBox 13"/>
          <p:cNvSpPr txBox="1"/>
          <p:nvPr/>
        </p:nvSpPr>
        <p:spPr>
          <a:xfrm>
            <a:off x="5640973" y="1983177"/>
            <a:ext cx="1578564" cy="646331"/>
          </a:xfrm>
          <a:prstGeom prst="rect">
            <a:avLst/>
          </a:prstGeom>
          <a:noFill/>
        </p:spPr>
        <p:txBody>
          <a:bodyPr wrap="square" rtlCol="0">
            <a:spAutoFit/>
          </a:bodyPr>
          <a:lstStyle/>
          <a:p>
            <a:pPr algn="ctr"/>
            <a:r>
              <a:rPr lang="en-US" b="1" i="1" dirty="0">
                <a:latin typeface="Cambria" pitchFamily="18" charset="0"/>
              </a:rPr>
              <a:t>Mobility Minded</a:t>
            </a:r>
          </a:p>
        </p:txBody>
      </p:sp>
      <p:sp>
        <p:nvSpPr>
          <p:cNvPr id="15" name="TextBox 14"/>
          <p:cNvSpPr txBox="1"/>
          <p:nvPr/>
        </p:nvSpPr>
        <p:spPr>
          <a:xfrm>
            <a:off x="2799711" y="2091376"/>
            <a:ext cx="1392689" cy="646331"/>
          </a:xfrm>
          <a:prstGeom prst="rect">
            <a:avLst/>
          </a:prstGeom>
          <a:noFill/>
        </p:spPr>
        <p:txBody>
          <a:bodyPr wrap="none" rtlCol="0">
            <a:spAutoFit/>
          </a:bodyPr>
          <a:lstStyle/>
          <a:p>
            <a:pPr algn="ctr"/>
            <a:r>
              <a:rPr lang="en-US" b="1" i="1" dirty="0">
                <a:latin typeface="Cambria" pitchFamily="18" charset="0"/>
              </a:rPr>
              <a:t>Easy</a:t>
            </a:r>
          </a:p>
          <a:p>
            <a:pPr algn="ctr"/>
            <a:r>
              <a:rPr lang="en-US" b="1" i="1" dirty="0">
                <a:latin typeface="Cambria" pitchFamily="18" charset="0"/>
              </a:rPr>
              <a:t>Promotions</a:t>
            </a:r>
          </a:p>
        </p:txBody>
      </p:sp>
      <p:sp>
        <p:nvSpPr>
          <p:cNvPr id="16" name="TextBox 15"/>
          <p:cNvSpPr txBox="1"/>
          <p:nvPr/>
        </p:nvSpPr>
        <p:spPr>
          <a:xfrm>
            <a:off x="1447800" y="5857358"/>
            <a:ext cx="1645580" cy="646331"/>
          </a:xfrm>
          <a:prstGeom prst="rect">
            <a:avLst/>
          </a:prstGeom>
          <a:noFill/>
        </p:spPr>
        <p:txBody>
          <a:bodyPr wrap="square" rtlCol="0">
            <a:spAutoFit/>
          </a:bodyPr>
          <a:lstStyle/>
          <a:p>
            <a:pPr algn="ctr"/>
            <a:r>
              <a:rPr lang="en-US" b="1" i="1" dirty="0">
                <a:latin typeface="Cambria" pitchFamily="18" charset="0"/>
              </a:rPr>
              <a:t>Cheap and Easy</a:t>
            </a:r>
          </a:p>
        </p:txBody>
      </p:sp>
      <p:sp>
        <p:nvSpPr>
          <p:cNvPr id="17" name="Oval 16"/>
          <p:cNvSpPr/>
          <p:nvPr/>
        </p:nvSpPr>
        <p:spPr>
          <a:xfrm>
            <a:off x="4032099" y="3687229"/>
            <a:ext cx="1466926" cy="1385499"/>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Analysis results</a:t>
            </a:r>
          </a:p>
        </p:txBody>
      </p:sp>
      <p:cxnSp>
        <p:nvCxnSpPr>
          <p:cNvPr id="23" name="Straight Connector 22"/>
          <p:cNvCxnSpPr>
            <a:stCxn id="17" idx="7"/>
            <a:endCxn id="10" idx="4"/>
          </p:cNvCxnSpPr>
          <p:nvPr/>
        </p:nvCxnSpPr>
        <p:spPr>
          <a:xfrm flipV="1">
            <a:off x="5284199" y="3201448"/>
            <a:ext cx="556958" cy="688683"/>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17" idx="2"/>
            <a:endCxn id="9" idx="6"/>
          </p:cNvCxnSpPr>
          <p:nvPr/>
        </p:nvCxnSpPr>
        <p:spPr>
          <a:xfrm flipH="1" flipV="1">
            <a:off x="2362200" y="4370294"/>
            <a:ext cx="1669899" cy="9685"/>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17" idx="3"/>
            <a:endCxn id="8" idx="7"/>
          </p:cNvCxnSpPr>
          <p:nvPr/>
        </p:nvCxnSpPr>
        <p:spPr>
          <a:xfrm flipH="1">
            <a:off x="3421707" y="4869826"/>
            <a:ext cx="825218" cy="115336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17" idx="1"/>
            <a:endCxn id="7" idx="5"/>
          </p:cNvCxnSpPr>
          <p:nvPr/>
        </p:nvCxnSpPr>
        <p:spPr>
          <a:xfrm flipH="1" flipV="1">
            <a:off x="3928987" y="3503352"/>
            <a:ext cx="317938" cy="386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17" idx="6"/>
            <a:endCxn id="5" idx="3"/>
          </p:cNvCxnSpPr>
          <p:nvPr/>
        </p:nvCxnSpPr>
        <p:spPr>
          <a:xfrm flipV="1">
            <a:off x="5499025" y="4360610"/>
            <a:ext cx="1647155" cy="19369"/>
          </a:xfrm>
          <a:prstGeom prst="line">
            <a:avLst/>
          </a:prstGeom>
        </p:spPr>
        <p:style>
          <a:lnRef idx="2">
            <a:schemeClr val="accent1"/>
          </a:lnRef>
          <a:fillRef idx="0">
            <a:schemeClr val="accent1"/>
          </a:fillRef>
          <a:effectRef idx="1">
            <a:schemeClr val="accent1"/>
          </a:effectRef>
          <a:fontRef idx="minor">
            <a:schemeClr val="tx1"/>
          </a:fontRef>
        </p:style>
      </p:cxnSp>
      <p:sp>
        <p:nvSpPr>
          <p:cNvPr id="24" name="Footer Placeholder 4"/>
          <p:cNvSpPr txBox="1">
            <a:spLocks/>
          </p:cNvSpPr>
          <p:nvPr/>
        </p:nvSpPr>
        <p:spPr>
          <a:xfrm>
            <a:off x="201706" y="6423585"/>
            <a:ext cx="6122894" cy="365125"/>
          </a:xfrm>
          <a:prstGeom prst="rect">
            <a:avLst/>
          </a:prstGeom>
        </p:spPr>
        <p:txBody>
          <a:bodyPr/>
          <a:lst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a:lstStyle>
          <a:p>
            <a:r>
              <a:rPr lang="en-US" sz="1100" dirty="0">
                <a:solidFill>
                  <a:schemeClr val="tx1">
                    <a:lumMod val="65000"/>
                    <a:lumOff val="35000"/>
                  </a:schemeClr>
                </a:solidFill>
              </a:rPr>
              <a:t>© </a:t>
            </a:r>
            <a:r>
              <a:rPr lang="en-US" sz="1100" dirty="0" err="1">
                <a:solidFill>
                  <a:schemeClr val="tx1">
                    <a:lumMod val="65000"/>
                    <a:lumOff val="35000"/>
                  </a:schemeClr>
                </a:solidFill>
              </a:rPr>
              <a:t>Palmatier</a:t>
            </a:r>
            <a:endParaRPr lang="en-US" sz="1100" dirty="0">
              <a:solidFill>
                <a:schemeClr val="tx1">
                  <a:lumMod val="65000"/>
                  <a:lumOff val="35000"/>
                </a:schemeClr>
              </a:solidFill>
            </a:endParaRPr>
          </a:p>
        </p:txBody>
      </p:sp>
    </p:spTree>
    <p:extLst>
      <p:ext uri="{BB962C8B-B14F-4D97-AF65-F5344CB8AC3E}">
        <p14:creationId xmlns:p14="http://schemas.microsoft.com/office/powerpoint/2010/main" val="3229708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1" grpId="0"/>
      <p:bldP spid="12" grpId="0"/>
      <p:bldP spid="13" grpId="0"/>
      <p:bldP spid="16" grpId="0"/>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642316" y="152400"/>
            <a:ext cx="2451315" cy="795580"/>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Age</a:t>
            </a:r>
            <a:r>
              <a:rPr lang="en-US" sz="1600" dirty="0">
                <a:solidFill>
                  <a:schemeClr val="tx1"/>
                </a:solidFill>
              </a:rPr>
              <a:t>: 36 (</a:t>
            </a:r>
            <a:r>
              <a:rPr lang="en-US" sz="1600" dirty="0">
                <a:solidFill>
                  <a:srgbClr val="00B050"/>
                </a:solidFill>
              </a:rPr>
              <a:t>+5%</a:t>
            </a:r>
            <a:r>
              <a:rPr lang="en-US" sz="1600" dirty="0">
                <a:solidFill>
                  <a:schemeClr val="tx1"/>
                </a:solidFill>
              </a:rPr>
              <a:t>)</a:t>
            </a:r>
          </a:p>
          <a:p>
            <a:r>
              <a:rPr lang="en-US" sz="1600" b="1" dirty="0">
                <a:solidFill>
                  <a:schemeClr val="tx1"/>
                </a:solidFill>
              </a:rPr>
              <a:t>Income</a:t>
            </a:r>
            <a:r>
              <a:rPr lang="en-US" sz="1600" dirty="0">
                <a:solidFill>
                  <a:schemeClr val="tx1"/>
                </a:solidFill>
              </a:rPr>
              <a:t>: $119,612 (</a:t>
            </a:r>
            <a:r>
              <a:rPr lang="en-US" sz="1600" dirty="0">
                <a:solidFill>
                  <a:srgbClr val="00B050"/>
                </a:solidFill>
              </a:rPr>
              <a:t>+8%</a:t>
            </a:r>
            <a:r>
              <a:rPr lang="en-US" sz="1600" dirty="0">
                <a:solidFill>
                  <a:schemeClr val="tx1"/>
                </a:solidFill>
              </a:rPr>
              <a:t>)</a:t>
            </a:r>
          </a:p>
        </p:txBody>
      </p:sp>
      <p:sp>
        <p:nvSpPr>
          <p:cNvPr id="16" name="Rectangle 15"/>
          <p:cNvSpPr/>
          <p:nvPr/>
        </p:nvSpPr>
        <p:spPr>
          <a:xfrm>
            <a:off x="228601" y="152400"/>
            <a:ext cx="2451315" cy="795580"/>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a:solidFill>
                  <a:schemeClr val="tx1"/>
                </a:solidFill>
              </a:rPr>
              <a:t>Interested in </a:t>
            </a:r>
            <a:r>
              <a:rPr lang="en-US" sz="1600" b="1" dirty="0">
                <a:solidFill>
                  <a:schemeClr val="tx1"/>
                </a:solidFill>
              </a:rPr>
              <a:t>Degree</a:t>
            </a:r>
          </a:p>
          <a:p>
            <a:r>
              <a:rPr lang="en-US" sz="1600" dirty="0">
                <a:solidFill>
                  <a:schemeClr val="tx1"/>
                </a:solidFill>
              </a:rPr>
              <a:t>Sample Size: 515 (31%)</a:t>
            </a:r>
          </a:p>
        </p:txBody>
      </p:sp>
      <p:sp>
        <p:nvSpPr>
          <p:cNvPr id="2" name="Title 1"/>
          <p:cNvSpPr>
            <a:spLocks noGrp="1"/>
          </p:cNvSpPr>
          <p:nvPr>
            <p:ph type="title"/>
          </p:nvPr>
        </p:nvSpPr>
        <p:spPr>
          <a:xfrm>
            <a:off x="2756115" y="262180"/>
            <a:ext cx="3810001" cy="487362"/>
          </a:xfrm>
        </p:spPr>
        <p:txBody>
          <a:bodyPr>
            <a:noAutofit/>
          </a:bodyPr>
          <a:lstStyle/>
          <a:p>
            <a:pPr algn="ctr"/>
            <a:r>
              <a:rPr lang="en-US" b="1" dirty="0"/>
              <a:t>Easy Promotions</a:t>
            </a:r>
          </a:p>
        </p:txBody>
      </p:sp>
      <p:sp>
        <p:nvSpPr>
          <p:cNvPr id="4" name="Rectangle 3"/>
          <p:cNvSpPr/>
          <p:nvPr/>
        </p:nvSpPr>
        <p:spPr>
          <a:xfrm>
            <a:off x="228600" y="947980"/>
            <a:ext cx="5651716" cy="2438400"/>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sp>
        <p:nvSpPr>
          <p:cNvPr id="14" name="Rectangle 13"/>
          <p:cNvSpPr/>
          <p:nvPr/>
        </p:nvSpPr>
        <p:spPr>
          <a:xfrm>
            <a:off x="2756116" y="4529381"/>
            <a:ext cx="3810000" cy="1600199"/>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p:cNvSpPr/>
          <p:nvPr/>
        </p:nvSpPr>
        <p:spPr>
          <a:xfrm>
            <a:off x="5956516" y="947980"/>
            <a:ext cx="3137115" cy="2438400"/>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6642315" y="3386380"/>
            <a:ext cx="2451315" cy="1142999"/>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Demographics</a:t>
            </a:r>
          </a:p>
          <a:p>
            <a:r>
              <a:rPr lang="en-US" sz="1200" b="1" dirty="0">
                <a:solidFill>
                  <a:schemeClr val="tx1"/>
                </a:solidFill>
              </a:rPr>
              <a:t>73% (</a:t>
            </a:r>
            <a:r>
              <a:rPr lang="en-US" sz="1200" b="1" dirty="0">
                <a:solidFill>
                  <a:srgbClr val="00B050"/>
                </a:solidFill>
              </a:rPr>
              <a:t>+10</a:t>
            </a:r>
            <a:r>
              <a:rPr lang="en-US" sz="1200" b="1" dirty="0">
                <a:solidFill>
                  <a:schemeClr val="tx1"/>
                </a:solidFill>
              </a:rPr>
              <a:t>)</a:t>
            </a:r>
            <a:r>
              <a:rPr lang="en-US" sz="1200" dirty="0">
                <a:solidFill>
                  <a:schemeClr val="tx1"/>
                </a:solidFill>
              </a:rPr>
              <a:t> married</a:t>
            </a:r>
          </a:p>
          <a:p>
            <a:r>
              <a:rPr lang="en-US" sz="1200" b="1" dirty="0">
                <a:solidFill>
                  <a:schemeClr val="tx1"/>
                </a:solidFill>
              </a:rPr>
              <a:t>29% (</a:t>
            </a:r>
            <a:r>
              <a:rPr lang="en-US" sz="1200" b="1" dirty="0">
                <a:solidFill>
                  <a:srgbClr val="00B050"/>
                </a:solidFill>
              </a:rPr>
              <a:t>+3.9</a:t>
            </a:r>
            <a:r>
              <a:rPr lang="en-US" sz="1200" b="1" dirty="0">
                <a:solidFill>
                  <a:schemeClr val="tx1"/>
                </a:solidFill>
              </a:rPr>
              <a:t>)</a:t>
            </a:r>
            <a:r>
              <a:rPr lang="en-US" sz="1200" dirty="0">
                <a:solidFill>
                  <a:schemeClr val="tx1"/>
                </a:solidFill>
              </a:rPr>
              <a:t> have kids &lt;5 </a:t>
            </a:r>
            <a:r>
              <a:rPr lang="en-US" sz="1200" dirty="0" err="1">
                <a:solidFill>
                  <a:schemeClr val="tx1"/>
                </a:solidFill>
              </a:rPr>
              <a:t>yrs</a:t>
            </a:r>
            <a:endParaRPr lang="en-US" sz="1200" dirty="0">
              <a:solidFill>
                <a:schemeClr val="tx1"/>
              </a:solidFill>
            </a:endParaRPr>
          </a:p>
          <a:p>
            <a:r>
              <a:rPr lang="en-US" sz="1200" b="1" dirty="0">
                <a:solidFill>
                  <a:schemeClr val="tx1"/>
                </a:solidFill>
              </a:rPr>
              <a:t>67% (</a:t>
            </a:r>
            <a:r>
              <a:rPr lang="en-US" sz="1200" b="1" dirty="0">
                <a:solidFill>
                  <a:srgbClr val="C00000"/>
                </a:solidFill>
              </a:rPr>
              <a:t>-4.6</a:t>
            </a:r>
            <a:r>
              <a:rPr lang="en-US" sz="1200" b="1" dirty="0">
                <a:solidFill>
                  <a:schemeClr val="tx1"/>
                </a:solidFill>
              </a:rPr>
              <a:t>) </a:t>
            </a:r>
            <a:r>
              <a:rPr lang="en-US" sz="1200" dirty="0">
                <a:solidFill>
                  <a:schemeClr val="tx1"/>
                </a:solidFill>
              </a:rPr>
              <a:t>male</a:t>
            </a:r>
          </a:p>
          <a:p>
            <a:r>
              <a:rPr lang="en-US" sz="1200" b="1" dirty="0">
                <a:solidFill>
                  <a:schemeClr val="tx1"/>
                </a:solidFill>
              </a:rPr>
              <a:t>58% (</a:t>
            </a:r>
            <a:r>
              <a:rPr lang="en-US" sz="1200" b="1" dirty="0">
                <a:solidFill>
                  <a:srgbClr val="00B050"/>
                </a:solidFill>
              </a:rPr>
              <a:t>+4.1</a:t>
            </a:r>
            <a:r>
              <a:rPr lang="en-US" sz="1200" b="1" dirty="0">
                <a:solidFill>
                  <a:schemeClr val="tx1"/>
                </a:solidFill>
              </a:rPr>
              <a:t>) </a:t>
            </a:r>
            <a:r>
              <a:rPr lang="en-US" sz="1200" dirty="0">
                <a:solidFill>
                  <a:schemeClr val="tx1"/>
                </a:solidFill>
              </a:rPr>
              <a:t>within 50 mi. of UW</a:t>
            </a:r>
          </a:p>
        </p:txBody>
      </p:sp>
      <p:sp>
        <p:nvSpPr>
          <p:cNvPr id="25" name="TextBox 24"/>
          <p:cNvSpPr txBox="1"/>
          <p:nvPr/>
        </p:nvSpPr>
        <p:spPr>
          <a:xfrm>
            <a:off x="1155915" y="947980"/>
            <a:ext cx="1307153" cy="369332"/>
          </a:xfrm>
          <a:prstGeom prst="rect">
            <a:avLst/>
          </a:prstGeom>
          <a:noFill/>
        </p:spPr>
        <p:txBody>
          <a:bodyPr wrap="none" rtlCol="0">
            <a:spAutoFit/>
          </a:bodyPr>
          <a:lstStyle/>
          <a:p>
            <a:r>
              <a:rPr lang="en-US" b="1" dirty="0"/>
              <a:t>Preferences</a:t>
            </a:r>
          </a:p>
        </p:txBody>
      </p:sp>
      <p:sp>
        <p:nvSpPr>
          <p:cNvPr id="26" name="TextBox 25"/>
          <p:cNvSpPr txBox="1"/>
          <p:nvPr/>
        </p:nvSpPr>
        <p:spPr>
          <a:xfrm>
            <a:off x="3899116" y="969914"/>
            <a:ext cx="1749582" cy="369332"/>
          </a:xfrm>
          <a:prstGeom prst="rect">
            <a:avLst/>
          </a:prstGeom>
          <a:noFill/>
        </p:spPr>
        <p:txBody>
          <a:bodyPr wrap="none" rtlCol="0">
            <a:spAutoFit/>
          </a:bodyPr>
          <a:lstStyle/>
          <a:p>
            <a:r>
              <a:rPr lang="en-US" b="1" dirty="0"/>
              <a:t>Decision Criteria</a:t>
            </a:r>
          </a:p>
        </p:txBody>
      </p:sp>
      <p:sp>
        <p:nvSpPr>
          <p:cNvPr id="28" name="Rectangle 27"/>
          <p:cNvSpPr/>
          <p:nvPr/>
        </p:nvSpPr>
        <p:spPr>
          <a:xfrm>
            <a:off x="2756116" y="3491637"/>
            <a:ext cx="3810000" cy="961543"/>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Wants an easy (convenient and cost) MBA to </a:t>
            </a:r>
            <a:r>
              <a:rPr lang="en-US" sz="1600" b="1" dirty="0">
                <a:solidFill>
                  <a:prstClr val="black"/>
                </a:solidFill>
              </a:rPr>
              <a:t>get promoted at existing firm</a:t>
            </a:r>
            <a:r>
              <a:rPr lang="en-US" sz="1600" dirty="0">
                <a:solidFill>
                  <a:prstClr val="black"/>
                </a:solidFill>
              </a:rPr>
              <a:t>. They are often older, married, and fewer alumni.</a:t>
            </a:r>
            <a:endParaRPr lang="en-US" dirty="0">
              <a:solidFill>
                <a:schemeClr val="tx1"/>
              </a:solidFill>
            </a:endParaRPr>
          </a:p>
        </p:txBody>
      </p:sp>
      <p:graphicFrame>
        <p:nvGraphicFramePr>
          <p:cNvPr id="21" name="Chart 20"/>
          <p:cNvGraphicFramePr>
            <a:graphicFrameLocks/>
          </p:cNvGraphicFramePr>
          <p:nvPr>
            <p:extLst>
              <p:ext uri="{D42A27DB-BD31-4B8C-83A1-F6EECF244321}">
                <p14:modId xmlns:p14="http://schemas.microsoft.com/office/powerpoint/2010/main" val="1170598060"/>
              </p:ext>
            </p:extLst>
          </p:nvPr>
        </p:nvGraphicFramePr>
        <p:xfrm>
          <a:off x="2984716" y="1147591"/>
          <a:ext cx="2971800" cy="2253734"/>
        </p:xfrm>
        <a:graphic>
          <a:graphicData uri="http://schemas.openxmlformats.org/drawingml/2006/chart">
            <c:chart xmlns:c="http://schemas.openxmlformats.org/drawingml/2006/chart" xmlns:r="http://schemas.openxmlformats.org/officeDocument/2006/relationships" r:id="rId2"/>
          </a:graphicData>
        </a:graphic>
      </p:graphicFrame>
      <p:sp>
        <p:nvSpPr>
          <p:cNvPr id="27" name="Rectangle 26"/>
          <p:cNvSpPr/>
          <p:nvPr/>
        </p:nvSpPr>
        <p:spPr>
          <a:xfrm>
            <a:off x="6646835" y="4605580"/>
            <a:ext cx="2451315" cy="1142999"/>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Degree Timing</a:t>
            </a:r>
          </a:p>
          <a:p>
            <a:r>
              <a:rPr lang="en-US" sz="1200" b="1" dirty="0">
                <a:solidFill>
                  <a:schemeClr val="tx1"/>
                </a:solidFill>
              </a:rPr>
              <a:t>32% (</a:t>
            </a:r>
            <a:r>
              <a:rPr lang="en-US" sz="1200" b="1" dirty="0">
                <a:solidFill>
                  <a:srgbClr val="00B050"/>
                </a:solidFill>
              </a:rPr>
              <a:t>+3.1</a:t>
            </a:r>
            <a:r>
              <a:rPr lang="en-US" sz="1200" b="1" dirty="0">
                <a:solidFill>
                  <a:schemeClr val="tx1"/>
                </a:solidFill>
              </a:rPr>
              <a:t>) </a:t>
            </a:r>
            <a:r>
              <a:rPr lang="en-US" sz="1200" dirty="0">
                <a:solidFill>
                  <a:schemeClr val="tx1"/>
                </a:solidFill>
              </a:rPr>
              <a:t>starting within 1 year</a:t>
            </a:r>
          </a:p>
          <a:p>
            <a:r>
              <a:rPr lang="en-US" sz="1200" b="1" dirty="0">
                <a:solidFill>
                  <a:schemeClr val="tx1"/>
                </a:solidFill>
              </a:rPr>
              <a:t>41% (</a:t>
            </a:r>
            <a:r>
              <a:rPr lang="en-US" sz="1200" b="1" dirty="0">
                <a:solidFill>
                  <a:srgbClr val="00B050"/>
                </a:solidFill>
              </a:rPr>
              <a:t>+7.5</a:t>
            </a:r>
            <a:r>
              <a:rPr lang="en-US" sz="1200" b="1" dirty="0">
                <a:solidFill>
                  <a:schemeClr val="tx1"/>
                </a:solidFill>
              </a:rPr>
              <a:t>) </a:t>
            </a:r>
            <a:r>
              <a:rPr lang="en-US" sz="1200" dirty="0">
                <a:solidFill>
                  <a:schemeClr val="tx1"/>
                </a:solidFill>
              </a:rPr>
              <a:t>starting in 1-2 years</a:t>
            </a:r>
          </a:p>
          <a:p>
            <a:r>
              <a:rPr lang="en-US" sz="1200" b="1" dirty="0">
                <a:solidFill>
                  <a:schemeClr val="tx1"/>
                </a:solidFill>
              </a:rPr>
              <a:t>12% (</a:t>
            </a:r>
            <a:r>
              <a:rPr lang="en-US" sz="1200" b="1" dirty="0">
                <a:solidFill>
                  <a:srgbClr val="00B050"/>
                </a:solidFill>
              </a:rPr>
              <a:t>+1.4</a:t>
            </a:r>
            <a:r>
              <a:rPr lang="en-US" sz="1200" b="1" dirty="0">
                <a:solidFill>
                  <a:schemeClr val="tx1"/>
                </a:solidFill>
              </a:rPr>
              <a:t>) </a:t>
            </a:r>
            <a:r>
              <a:rPr lang="en-US" sz="1200" dirty="0">
                <a:solidFill>
                  <a:schemeClr val="tx1"/>
                </a:solidFill>
              </a:rPr>
              <a:t>starting 2-3 years</a:t>
            </a:r>
          </a:p>
          <a:p>
            <a:r>
              <a:rPr lang="en-US" sz="1200" b="1" dirty="0">
                <a:solidFill>
                  <a:schemeClr val="tx1"/>
                </a:solidFill>
              </a:rPr>
              <a:t>3% (</a:t>
            </a:r>
            <a:r>
              <a:rPr lang="en-US" sz="1200" b="1" dirty="0">
                <a:solidFill>
                  <a:srgbClr val="C00000"/>
                </a:solidFill>
              </a:rPr>
              <a:t>-4.0</a:t>
            </a:r>
            <a:r>
              <a:rPr lang="en-US" sz="1200" b="1" dirty="0">
                <a:solidFill>
                  <a:schemeClr val="tx1"/>
                </a:solidFill>
              </a:rPr>
              <a:t>) </a:t>
            </a:r>
            <a:r>
              <a:rPr lang="en-US" sz="1200" dirty="0">
                <a:solidFill>
                  <a:schemeClr val="tx1"/>
                </a:solidFill>
              </a:rPr>
              <a:t>starting 3+ years</a:t>
            </a:r>
          </a:p>
          <a:p>
            <a:r>
              <a:rPr lang="en-US" sz="1200" b="1" dirty="0">
                <a:solidFill>
                  <a:schemeClr val="tx1"/>
                </a:solidFill>
              </a:rPr>
              <a:t>12%</a:t>
            </a:r>
            <a:r>
              <a:rPr lang="en-US" sz="1200" dirty="0">
                <a:solidFill>
                  <a:schemeClr val="tx1"/>
                </a:solidFill>
              </a:rPr>
              <a:t> </a:t>
            </a:r>
            <a:r>
              <a:rPr lang="en-US" sz="1200" b="1" dirty="0">
                <a:solidFill>
                  <a:schemeClr val="tx1"/>
                </a:solidFill>
              </a:rPr>
              <a:t>(</a:t>
            </a:r>
            <a:r>
              <a:rPr lang="en-US" sz="1200" b="1" dirty="0">
                <a:solidFill>
                  <a:srgbClr val="C00000"/>
                </a:solidFill>
              </a:rPr>
              <a:t>-11</a:t>
            </a:r>
            <a:r>
              <a:rPr lang="en-US" sz="1200" b="1" dirty="0">
                <a:solidFill>
                  <a:schemeClr val="tx1"/>
                </a:solidFill>
              </a:rPr>
              <a:t>)</a:t>
            </a:r>
            <a:r>
              <a:rPr lang="en-US" sz="1200" dirty="0">
                <a:solidFill>
                  <a:schemeClr val="tx1"/>
                </a:solidFill>
              </a:rPr>
              <a:t> already started</a:t>
            </a:r>
            <a:endParaRPr lang="en-US" sz="1200" b="1" dirty="0">
              <a:solidFill>
                <a:schemeClr val="tx1"/>
              </a:solidFill>
            </a:endParaRPr>
          </a:p>
        </p:txBody>
      </p:sp>
      <p:sp>
        <p:nvSpPr>
          <p:cNvPr id="30" name="Rectangle 29"/>
          <p:cNvSpPr/>
          <p:nvPr/>
        </p:nvSpPr>
        <p:spPr>
          <a:xfrm>
            <a:off x="6646835" y="5824780"/>
            <a:ext cx="2442274" cy="838198"/>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Attendance</a:t>
            </a:r>
          </a:p>
          <a:p>
            <a:r>
              <a:rPr lang="en-US" sz="1000" b="1" dirty="0">
                <a:solidFill>
                  <a:schemeClr val="tx1"/>
                </a:solidFill>
              </a:rPr>
              <a:t>Likely to attend UW? </a:t>
            </a:r>
            <a:r>
              <a:rPr lang="en-US" sz="1000" b="1" dirty="0">
                <a:solidFill>
                  <a:schemeClr val="accent6">
                    <a:lumMod val="50000"/>
                  </a:schemeClr>
                </a:solidFill>
              </a:rPr>
              <a:t>-0.08</a:t>
            </a:r>
            <a:endParaRPr lang="en-US" sz="1000" dirty="0">
              <a:solidFill>
                <a:schemeClr val="tx1"/>
              </a:solidFill>
            </a:endParaRPr>
          </a:p>
          <a:p>
            <a:r>
              <a:rPr lang="en-US" sz="1000" dirty="0">
                <a:solidFill>
                  <a:schemeClr val="tx1"/>
                </a:solidFill>
              </a:rPr>
              <a:t>What proportion of alumni fall into this segment? </a:t>
            </a:r>
            <a:r>
              <a:rPr lang="en-US" sz="1000" b="1" dirty="0">
                <a:solidFill>
                  <a:schemeClr val="tx1"/>
                </a:solidFill>
              </a:rPr>
              <a:t>24% (</a:t>
            </a:r>
            <a:r>
              <a:rPr lang="en-US" sz="1000" i="1" dirty="0">
                <a:solidFill>
                  <a:schemeClr val="tx1"/>
                </a:solidFill>
              </a:rPr>
              <a:t>70% undergraduates</a:t>
            </a:r>
            <a:r>
              <a:rPr lang="en-US" sz="1000" b="1" dirty="0">
                <a:solidFill>
                  <a:schemeClr val="tx1"/>
                </a:solidFill>
              </a:rPr>
              <a:t>)</a:t>
            </a:r>
          </a:p>
        </p:txBody>
      </p:sp>
      <p:graphicFrame>
        <p:nvGraphicFramePr>
          <p:cNvPr id="22" name="Chart 21"/>
          <p:cNvGraphicFramePr>
            <a:graphicFrameLocks/>
          </p:cNvGraphicFramePr>
          <p:nvPr>
            <p:extLst>
              <p:ext uri="{D42A27DB-BD31-4B8C-83A1-F6EECF244321}">
                <p14:modId xmlns:p14="http://schemas.microsoft.com/office/powerpoint/2010/main" val="3746514960"/>
              </p:ext>
            </p:extLst>
          </p:nvPr>
        </p:nvGraphicFramePr>
        <p:xfrm>
          <a:off x="5973080" y="969913"/>
          <a:ext cx="3111507" cy="2393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32"/>
          <p:cNvGraphicFramePr>
            <a:graphicFrameLocks/>
          </p:cNvGraphicFramePr>
          <p:nvPr>
            <p:extLst>
              <p:ext uri="{D42A27DB-BD31-4B8C-83A1-F6EECF244321}">
                <p14:modId xmlns:p14="http://schemas.microsoft.com/office/powerpoint/2010/main" val="809174735"/>
              </p:ext>
            </p:extLst>
          </p:nvPr>
        </p:nvGraphicFramePr>
        <p:xfrm>
          <a:off x="2756116" y="4529381"/>
          <a:ext cx="3810000" cy="1600200"/>
        </p:xfrm>
        <a:graphic>
          <a:graphicData uri="http://schemas.openxmlformats.org/drawingml/2006/chart">
            <c:chart xmlns:c="http://schemas.openxmlformats.org/drawingml/2006/chart" xmlns:r="http://schemas.openxmlformats.org/officeDocument/2006/relationships" r:id="rId4"/>
          </a:graphicData>
        </a:graphic>
      </p:graphicFrame>
      <p:sp>
        <p:nvSpPr>
          <p:cNvPr id="36" name="Rectangle 35"/>
          <p:cNvSpPr/>
          <p:nvPr/>
        </p:nvSpPr>
        <p:spPr>
          <a:xfrm>
            <a:off x="228600" y="3386380"/>
            <a:ext cx="2451315" cy="3429000"/>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a:solidFill>
                  <a:schemeClr val="tx1"/>
                </a:solidFill>
              </a:rPr>
              <a:t>Top 5 </a:t>
            </a:r>
            <a:r>
              <a:rPr lang="en-US" sz="1600" b="1" dirty="0">
                <a:solidFill>
                  <a:schemeClr val="tx1"/>
                </a:solidFill>
              </a:rPr>
              <a:t>industries</a:t>
            </a:r>
            <a:r>
              <a:rPr lang="en-US" sz="1600" dirty="0">
                <a:solidFill>
                  <a:schemeClr val="tx1"/>
                </a:solidFill>
              </a:rPr>
              <a:t>:</a:t>
            </a:r>
          </a:p>
          <a:p>
            <a:pPr marL="342900" indent="-342900">
              <a:buFont typeface="+mj-lt"/>
              <a:buAutoNum type="arabicPeriod"/>
            </a:pPr>
            <a:r>
              <a:rPr lang="en-US" sz="1400" dirty="0">
                <a:solidFill>
                  <a:schemeClr val="tx1"/>
                </a:solidFill>
              </a:rPr>
              <a:t>Technology (20%)</a:t>
            </a:r>
          </a:p>
          <a:p>
            <a:pPr marL="342900" indent="-342900">
              <a:buFont typeface="+mj-lt"/>
              <a:buAutoNum type="arabicPeriod"/>
            </a:pPr>
            <a:r>
              <a:rPr lang="en-US" sz="1400" dirty="0">
                <a:solidFill>
                  <a:schemeClr val="tx1"/>
                </a:solidFill>
              </a:rPr>
              <a:t>Financial Services (8%)</a:t>
            </a:r>
          </a:p>
          <a:p>
            <a:pPr marL="342900" indent="-342900">
              <a:buFont typeface="+mj-lt"/>
              <a:buAutoNum type="arabicPeriod"/>
            </a:pPr>
            <a:r>
              <a:rPr lang="en-US" sz="1400" dirty="0">
                <a:solidFill>
                  <a:schemeClr val="tx1"/>
                </a:solidFill>
              </a:rPr>
              <a:t>Media &amp; </a:t>
            </a:r>
            <a:r>
              <a:rPr lang="en-US" sz="1400" dirty="0" err="1">
                <a:solidFill>
                  <a:schemeClr val="tx1"/>
                </a:solidFill>
              </a:rPr>
              <a:t>Entert</a:t>
            </a:r>
            <a:r>
              <a:rPr lang="en-US" sz="1400" dirty="0">
                <a:solidFill>
                  <a:schemeClr val="tx1"/>
                </a:solidFill>
              </a:rPr>
              <a:t> (7%)</a:t>
            </a:r>
          </a:p>
          <a:p>
            <a:pPr marL="342900" indent="-342900">
              <a:buFont typeface="+mj-lt"/>
              <a:buAutoNum type="arabicPeriod"/>
            </a:pPr>
            <a:r>
              <a:rPr lang="en-US" sz="1400" dirty="0">
                <a:solidFill>
                  <a:schemeClr val="tx1"/>
                </a:solidFill>
              </a:rPr>
              <a:t>Consumer Prod. (7%)</a:t>
            </a:r>
          </a:p>
          <a:p>
            <a:pPr marL="342900" indent="-342900">
              <a:buFont typeface="+mj-lt"/>
              <a:buAutoNum type="arabicPeriod"/>
            </a:pPr>
            <a:r>
              <a:rPr lang="en-US" sz="1400" dirty="0">
                <a:solidFill>
                  <a:schemeClr val="tx1"/>
                </a:solidFill>
              </a:rPr>
              <a:t>Healthcare (7%)</a:t>
            </a:r>
          </a:p>
          <a:p>
            <a:r>
              <a:rPr lang="en-US" sz="1600" dirty="0">
                <a:solidFill>
                  <a:schemeClr val="tx1"/>
                </a:solidFill>
              </a:rPr>
              <a:t>Top 5 </a:t>
            </a:r>
            <a:r>
              <a:rPr lang="en-US" sz="1600" b="1" dirty="0">
                <a:solidFill>
                  <a:schemeClr val="tx1"/>
                </a:solidFill>
              </a:rPr>
              <a:t>functional</a:t>
            </a:r>
            <a:r>
              <a:rPr lang="en-US" sz="1600" dirty="0">
                <a:solidFill>
                  <a:schemeClr val="tx1"/>
                </a:solidFill>
              </a:rPr>
              <a:t> </a:t>
            </a:r>
            <a:r>
              <a:rPr lang="en-US" sz="1600" b="1" dirty="0">
                <a:solidFill>
                  <a:schemeClr val="tx1"/>
                </a:solidFill>
              </a:rPr>
              <a:t>areas</a:t>
            </a:r>
            <a:r>
              <a:rPr lang="en-US" sz="1600" dirty="0">
                <a:solidFill>
                  <a:schemeClr val="tx1"/>
                </a:solidFill>
              </a:rPr>
              <a:t>:</a:t>
            </a:r>
          </a:p>
          <a:p>
            <a:pPr marL="342900" indent="-342900">
              <a:buAutoNum type="arabicPeriod"/>
            </a:pPr>
            <a:r>
              <a:rPr lang="en-US" sz="1400" dirty="0">
                <a:solidFill>
                  <a:schemeClr val="tx1"/>
                </a:solidFill>
              </a:rPr>
              <a:t>Strategy (23%)</a:t>
            </a:r>
          </a:p>
          <a:p>
            <a:pPr marL="342900" indent="-342900">
              <a:buAutoNum type="arabicPeriod"/>
            </a:pPr>
            <a:r>
              <a:rPr lang="en-US" sz="1400" dirty="0">
                <a:solidFill>
                  <a:schemeClr val="tx1"/>
                </a:solidFill>
              </a:rPr>
              <a:t>Management (23%)</a:t>
            </a:r>
          </a:p>
          <a:p>
            <a:pPr marL="342900" indent="-342900">
              <a:buAutoNum type="arabicPeriod"/>
            </a:pPr>
            <a:r>
              <a:rPr lang="en-US" sz="1400" dirty="0">
                <a:solidFill>
                  <a:schemeClr val="tx1"/>
                </a:solidFill>
              </a:rPr>
              <a:t>Entrepreneurship (9%)</a:t>
            </a:r>
          </a:p>
          <a:p>
            <a:pPr marL="342900" indent="-342900">
              <a:buAutoNum type="arabicPeriod"/>
            </a:pPr>
            <a:r>
              <a:rPr lang="en-US" sz="1400" dirty="0">
                <a:solidFill>
                  <a:schemeClr val="tx1"/>
                </a:solidFill>
              </a:rPr>
              <a:t>Information Syst. (9%)</a:t>
            </a:r>
          </a:p>
          <a:p>
            <a:pPr marL="342900" indent="-342900">
              <a:buAutoNum type="arabicPeriod"/>
            </a:pPr>
            <a:r>
              <a:rPr lang="en-US" sz="1400" dirty="0">
                <a:solidFill>
                  <a:schemeClr val="tx1"/>
                </a:solidFill>
              </a:rPr>
              <a:t>Finance (8%)</a:t>
            </a:r>
          </a:p>
          <a:p>
            <a:pPr marL="342900" indent="-342900">
              <a:buAutoNum type="arabicPeriod"/>
            </a:pPr>
            <a:endParaRPr lang="en-US" sz="500" dirty="0">
              <a:solidFill>
                <a:schemeClr val="tx1"/>
              </a:solidFill>
            </a:endParaRPr>
          </a:p>
          <a:p>
            <a:pPr marL="342900" indent="-342900">
              <a:buAutoNum type="arabicPeriod"/>
            </a:pPr>
            <a:endParaRPr lang="en-US" sz="500" dirty="0">
              <a:solidFill>
                <a:schemeClr val="tx1"/>
              </a:solidFill>
            </a:endParaRPr>
          </a:p>
          <a:p>
            <a:pPr lvl="0"/>
            <a:r>
              <a:rPr lang="en-US" sz="800" dirty="0">
                <a:solidFill>
                  <a:prstClr val="black"/>
                </a:solidFill>
              </a:rPr>
              <a:t>*For all segments, technology was top industry and strategy and management were top functional areas – results did not differ by group; % indicates proportion of boxes checked</a:t>
            </a:r>
          </a:p>
        </p:txBody>
      </p:sp>
      <p:sp>
        <p:nvSpPr>
          <p:cNvPr id="37" name="TextBox 36"/>
          <p:cNvSpPr txBox="1"/>
          <p:nvPr/>
        </p:nvSpPr>
        <p:spPr>
          <a:xfrm>
            <a:off x="5276218" y="1339246"/>
            <a:ext cx="429926" cy="261610"/>
          </a:xfrm>
          <a:prstGeom prst="rect">
            <a:avLst/>
          </a:prstGeom>
          <a:noFill/>
        </p:spPr>
        <p:txBody>
          <a:bodyPr wrap="none" rtlCol="0">
            <a:spAutoFit/>
          </a:bodyPr>
          <a:lstStyle/>
          <a:p>
            <a:pPr algn="ctr">
              <a:spcBef>
                <a:spcPts val="1200"/>
              </a:spcBef>
            </a:pPr>
            <a:r>
              <a:rPr lang="en-US" sz="1100" dirty="0"/>
              <a:t>24%</a:t>
            </a:r>
          </a:p>
        </p:txBody>
      </p:sp>
      <p:sp>
        <p:nvSpPr>
          <p:cNvPr id="38" name="TextBox 37"/>
          <p:cNvSpPr txBox="1"/>
          <p:nvPr/>
        </p:nvSpPr>
        <p:spPr>
          <a:xfrm>
            <a:off x="5276218" y="1709980"/>
            <a:ext cx="429926" cy="261610"/>
          </a:xfrm>
          <a:prstGeom prst="rect">
            <a:avLst/>
          </a:prstGeom>
          <a:noFill/>
        </p:spPr>
        <p:txBody>
          <a:bodyPr wrap="none" rtlCol="0">
            <a:spAutoFit/>
          </a:bodyPr>
          <a:lstStyle/>
          <a:p>
            <a:pPr algn="ctr">
              <a:spcBef>
                <a:spcPts val="1200"/>
              </a:spcBef>
            </a:pPr>
            <a:r>
              <a:rPr lang="en-US" sz="1100" dirty="0"/>
              <a:t>13%</a:t>
            </a:r>
          </a:p>
        </p:txBody>
      </p:sp>
      <p:sp>
        <p:nvSpPr>
          <p:cNvPr id="39" name="TextBox 38"/>
          <p:cNvSpPr txBox="1"/>
          <p:nvPr/>
        </p:nvSpPr>
        <p:spPr>
          <a:xfrm>
            <a:off x="5276218" y="2036375"/>
            <a:ext cx="429926" cy="261610"/>
          </a:xfrm>
          <a:prstGeom prst="rect">
            <a:avLst/>
          </a:prstGeom>
          <a:noFill/>
        </p:spPr>
        <p:txBody>
          <a:bodyPr wrap="none" rtlCol="0">
            <a:spAutoFit/>
          </a:bodyPr>
          <a:lstStyle/>
          <a:p>
            <a:pPr algn="ctr">
              <a:spcBef>
                <a:spcPts val="1200"/>
              </a:spcBef>
            </a:pPr>
            <a:r>
              <a:rPr lang="en-US" sz="1100" dirty="0"/>
              <a:t>19%</a:t>
            </a:r>
          </a:p>
        </p:txBody>
      </p:sp>
      <p:sp>
        <p:nvSpPr>
          <p:cNvPr id="40" name="TextBox 39"/>
          <p:cNvSpPr txBox="1"/>
          <p:nvPr/>
        </p:nvSpPr>
        <p:spPr>
          <a:xfrm>
            <a:off x="5276218" y="2395780"/>
            <a:ext cx="429926" cy="261610"/>
          </a:xfrm>
          <a:prstGeom prst="rect">
            <a:avLst/>
          </a:prstGeom>
          <a:noFill/>
        </p:spPr>
        <p:txBody>
          <a:bodyPr wrap="none" rtlCol="0">
            <a:spAutoFit/>
          </a:bodyPr>
          <a:lstStyle/>
          <a:p>
            <a:pPr algn="ctr">
              <a:spcBef>
                <a:spcPts val="1200"/>
              </a:spcBef>
            </a:pPr>
            <a:r>
              <a:rPr lang="en-US" sz="1100" dirty="0"/>
              <a:t>22%</a:t>
            </a:r>
          </a:p>
        </p:txBody>
      </p:sp>
      <p:sp>
        <p:nvSpPr>
          <p:cNvPr id="41" name="TextBox 40"/>
          <p:cNvSpPr txBox="1"/>
          <p:nvPr/>
        </p:nvSpPr>
        <p:spPr>
          <a:xfrm>
            <a:off x="5276218" y="2795014"/>
            <a:ext cx="429926" cy="261610"/>
          </a:xfrm>
          <a:prstGeom prst="rect">
            <a:avLst/>
          </a:prstGeom>
          <a:noFill/>
        </p:spPr>
        <p:txBody>
          <a:bodyPr wrap="none" rtlCol="0">
            <a:spAutoFit/>
          </a:bodyPr>
          <a:lstStyle/>
          <a:p>
            <a:pPr algn="ctr">
              <a:spcBef>
                <a:spcPts val="1200"/>
              </a:spcBef>
            </a:pPr>
            <a:r>
              <a:rPr lang="en-US" sz="1100" dirty="0"/>
              <a:t>21%</a:t>
            </a:r>
          </a:p>
        </p:txBody>
      </p:sp>
      <p:sp>
        <p:nvSpPr>
          <p:cNvPr id="24" name="Rectangle 23"/>
          <p:cNvSpPr/>
          <p:nvPr/>
        </p:nvSpPr>
        <p:spPr>
          <a:xfrm>
            <a:off x="2756116" y="6145108"/>
            <a:ext cx="3810000" cy="553998"/>
          </a:xfrm>
          <a:prstGeom prst="rect">
            <a:avLst/>
          </a:prstGeom>
        </p:spPr>
        <p:txBody>
          <a:bodyPr wrap="square">
            <a:spAutoFit/>
          </a:bodyPr>
          <a:lstStyle/>
          <a:p>
            <a:r>
              <a:rPr lang="en-US" sz="1000" b="1" i="1" dirty="0"/>
              <a:t>Note</a:t>
            </a:r>
            <a:r>
              <a:rPr lang="en-US" sz="1000" dirty="0"/>
              <a:t>:</a:t>
            </a:r>
            <a:r>
              <a:rPr lang="en-US" sz="1000" i="1" dirty="0"/>
              <a:t> </a:t>
            </a:r>
            <a:r>
              <a:rPr lang="en-US" sz="1000" dirty="0"/>
              <a:t>unless indicated as %, all reported scores are z-scores, where each increment of .5 represents 17% above average and each decrement (-.5) represents 17% below average. </a:t>
            </a:r>
            <a:endParaRPr lang="en-US" sz="1000" i="1" dirty="0"/>
          </a:p>
        </p:txBody>
      </p:sp>
      <p:graphicFrame>
        <p:nvGraphicFramePr>
          <p:cNvPr id="29" name="Chart 28"/>
          <p:cNvGraphicFramePr>
            <a:graphicFrameLocks/>
          </p:cNvGraphicFramePr>
          <p:nvPr>
            <p:extLst>
              <p:ext uri="{D42A27DB-BD31-4B8C-83A1-F6EECF244321}">
                <p14:modId xmlns:p14="http://schemas.microsoft.com/office/powerpoint/2010/main" val="3911726334"/>
              </p:ext>
            </p:extLst>
          </p:nvPr>
        </p:nvGraphicFramePr>
        <p:xfrm>
          <a:off x="228600" y="1014655"/>
          <a:ext cx="2984716" cy="2371725"/>
        </p:xfrm>
        <a:graphic>
          <a:graphicData uri="http://schemas.openxmlformats.org/drawingml/2006/chart">
            <c:chart xmlns:c="http://schemas.openxmlformats.org/drawingml/2006/chart" xmlns:r="http://schemas.openxmlformats.org/officeDocument/2006/relationships" r:id="rId5"/>
          </a:graphicData>
        </a:graphic>
      </p:graphicFrame>
      <p:sp>
        <p:nvSpPr>
          <p:cNvPr id="3" name="Footer Placeholder 2"/>
          <p:cNvSpPr>
            <a:spLocks noGrp="1"/>
          </p:cNvSpPr>
          <p:nvPr>
            <p:ph type="ftr" sz="quarter" idx="11"/>
          </p:nvPr>
        </p:nvSpPr>
        <p:spPr/>
        <p:txBody>
          <a:bodyPr/>
          <a:lstStyle/>
          <a:p>
            <a:r>
              <a:rPr lang="en-US"/>
              <a:t>© Palmatier</a:t>
            </a:r>
            <a:endParaRPr lang="en-US" dirty="0"/>
          </a:p>
        </p:txBody>
      </p:sp>
      <p:sp>
        <p:nvSpPr>
          <p:cNvPr id="5" name="Slide Number Placeholder 4"/>
          <p:cNvSpPr>
            <a:spLocks noGrp="1"/>
          </p:cNvSpPr>
          <p:nvPr>
            <p:ph type="sldNum" sz="quarter" idx="12"/>
          </p:nvPr>
        </p:nvSpPr>
        <p:spPr/>
        <p:txBody>
          <a:bodyPr/>
          <a:lstStyle/>
          <a:p>
            <a:fld id="{606C48AC-5425-9447-80A6-7CD23CC5D020}" type="slidenum">
              <a:rPr lang="en-US" smtClean="0"/>
              <a:pPr/>
              <a:t>35</a:t>
            </a:fld>
            <a:endParaRPr lang="en-US" dirty="0"/>
          </a:p>
        </p:txBody>
      </p:sp>
    </p:spTree>
    <p:extLst>
      <p:ext uri="{BB962C8B-B14F-4D97-AF65-F5344CB8AC3E}">
        <p14:creationId xmlns:p14="http://schemas.microsoft.com/office/powerpoint/2010/main" val="1835269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642316" y="152400"/>
            <a:ext cx="2451315" cy="795580"/>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Age</a:t>
            </a:r>
            <a:r>
              <a:rPr lang="en-US" sz="1600" dirty="0">
                <a:solidFill>
                  <a:schemeClr val="tx1"/>
                </a:solidFill>
              </a:rPr>
              <a:t>: 33 (</a:t>
            </a:r>
            <a:r>
              <a:rPr lang="en-US" sz="1600" dirty="0">
                <a:solidFill>
                  <a:srgbClr val="C00000"/>
                </a:solidFill>
              </a:rPr>
              <a:t>-5%</a:t>
            </a:r>
            <a:r>
              <a:rPr lang="en-US" sz="1600" dirty="0">
                <a:solidFill>
                  <a:schemeClr val="tx1"/>
                </a:solidFill>
              </a:rPr>
              <a:t>)</a:t>
            </a:r>
          </a:p>
          <a:p>
            <a:r>
              <a:rPr lang="en-US" sz="1600" b="1" dirty="0">
                <a:solidFill>
                  <a:schemeClr val="tx1"/>
                </a:solidFill>
              </a:rPr>
              <a:t>Income</a:t>
            </a:r>
            <a:r>
              <a:rPr lang="en-US" sz="1600" dirty="0">
                <a:solidFill>
                  <a:schemeClr val="tx1"/>
                </a:solidFill>
              </a:rPr>
              <a:t>: $106,084 (</a:t>
            </a:r>
            <a:r>
              <a:rPr lang="en-US" sz="1600" dirty="0">
                <a:solidFill>
                  <a:srgbClr val="C00000"/>
                </a:solidFill>
              </a:rPr>
              <a:t>-4%</a:t>
            </a:r>
            <a:r>
              <a:rPr lang="en-US" sz="1600" dirty="0">
                <a:solidFill>
                  <a:schemeClr val="tx1"/>
                </a:solidFill>
              </a:rPr>
              <a:t>)</a:t>
            </a:r>
          </a:p>
        </p:txBody>
      </p:sp>
      <p:sp>
        <p:nvSpPr>
          <p:cNvPr id="16" name="Rectangle 15"/>
          <p:cNvSpPr/>
          <p:nvPr/>
        </p:nvSpPr>
        <p:spPr>
          <a:xfrm>
            <a:off x="228601" y="152400"/>
            <a:ext cx="2451315" cy="795580"/>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a:solidFill>
                  <a:schemeClr val="tx1"/>
                </a:solidFill>
              </a:rPr>
              <a:t>Interested in </a:t>
            </a:r>
            <a:r>
              <a:rPr lang="en-US" sz="1600" b="1" dirty="0">
                <a:solidFill>
                  <a:schemeClr val="tx1"/>
                </a:solidFill>
              </a:rPr>
              <a:t>Degree</a:t>
            </a:r>
          </a:p>
          <a:p>
            <a:r>
              <a:rPr lang="en-US" sz="1600" dirty="0">
                <a:solidFill>
                  <a:schemeClr val="tx1"/>
                </a:solidFill>
              </a:rPr>
              <a:t>Sample Size: 503 (30%)</a:t>
            </a:r>
          </a:p>
        </p:txBody>
      </p:sp>
      <p:sp>
        <p:nvSpPr>
          <p:cNvPr id="2" name="Title 1"/>
          <p:cNvSpPr>
            <a:spLocks noGrp="1"/>
          </p:cNvSpPr>
          <p:nvPr>
            <p:ph type="title"/>
          </p:nvPr>
        </p:nvSpPr>
        <p:spPr>
          <a:xfrm>
            <a:off x="3049914" y="186856"/>
            <a:ext cx="3432978" cy="487362"/>
          </a:xfrm>
        </p:spPr>
        <p:txBody>
          <a:bodyPr>
            <a:noAutofit/>
          </a:bodyPr>
          <a:lstStyle/>
          <a:p>
            <a:r>
              <a:rPr lang="en-US" b="1" dirty="0"/>
              <a:t>Mobility Minded</a:t>
            </a:r>
          </a:p>
        </p:txBody>
      </p:sp>
      <p:sp>
        <p:nvSpPr>
          <p:cNvPr id="4" name="Rectangle 3"/>
          <p:cNvSpPr/>
          <p:nvPr/>
        </p:nvSpPr>
        <p:spPr>
          <a:xfrm>
            <a:off x="228600" y="947980"/>
            <a:ext cx="5651716" cy="2438400"/>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sp>
        <p:nvSpPr>
          <p:cNvPr id="14" name="Rectangle 13"/>
          <p:cNvSpPr/>
          <p:nvPr/>
        </p:nvSpPr>
        <p:spPr>
          <a:xfrm>
            <a:off x="2756116" y="4529381"/>
            <a:ext cx="3810000" cy="1600200"/>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p:cNvSpPr/>
          <p:nvPr/>
        </p:nvSpPr>
        <p:spPr>
          <a:xfrm>
            <a:off x="5956516" y="947980"/>
            <a:ext cx="3137115" cy="2438400"/>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Rectangle 18"/>
          <p:cNvSpPr/>
          <p:nvPr/>
        </p:nvSpPr>
        <p:spPr>
          <a:xfrm>
            <a:off x="228600" y="3386380"/>
            <a:ext cx="2451315" cy="3429000"/>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a:solidFill>
                  <a:schemeClr val="tx1"/>
                </a:solidFill>
              </a:rPr>
              <a:t>Top 5 </a:t>
            </a:r>
            <a:r>
              <a:rPr lang="en-US" sz="1600" b="1" dirty="0">
                <a:solidFill>
                  <a:schemeClr val="tx1"/>
                </a:solidFill>
              </a:rPr>
              <a:t>industries</a:t>
            </a:r>
            <a:r>
              <a:rPr lang="en-US" sz="1600" dirty="0">
                <a:solidFill>
                  <a:schemeClr val="tx1"/>
                </a:solidFill>
              </a:rPr>
              <a:t>:</a:t>
            </a:r>
          </a:p>
          <a:p>
            <a:pPr marL="342900" indent="-342900">
              <a:buFont typeface="+mj-lt"/>
              <a:buAutoNum type="arabicPeriod"/>
            </a:pPr>
            <a:r>
              <a:rPr lang="en-US" sz="1400" dirty="0">
                <a:solidFill>
                  <a:schemeClr val="tx1"/>
                </a:solidFill>
              </a:rPr>
              <a:t>Technology (17%)</a:t>
            </a:r>
          </a:p>
          <a:p>
            <a:pPr marL="342900" indent="-342900">
              <a:buFont typeface="+mj-lt"/>
              <a:buAutoNum type="arabicPeriod"/>
            </a:pPr>
            <a:r>
              <a:rPr lang="en-US" sz="1400" dirty="0">
                <a:solidFill>
                  <a:schemeClr val="tx1"/>
                </a:solidFill>
              </a:rPr>
              <a:t>Consumer Prod.(9%)</a:t>
            </a:r>
          </a:p>
          <a:p>
            <a:pPr marL="342900" indent="-342900">
              <a:buFont typeface="+mj-lt"/>
              <a:buAutoNum type="arabicPeriod"/>
            </a:pPr>
            <a:r>
              <a:rPr lang="en-US" sz="1400" dirty="0">
                <a:solidFill>
                  <a:schemeClr val="tx1"/>
                </a:solidFill>
              </a:rPr>
              <a:t>Financial Services (8%)</a:t>
            </a:r>
          </a:p>
          <a:p>
            <a:pPr marL="342900" indent="-342900">
              <a:buFont typeface="+mj-lt"/>
              <a:buAutoNum type="arabicPeriod"/>
            </a:pPr>
            <a:r>
              <a:rPr lang="en-US" sz="1400" dirty="0">
                <a:solidFill>
                  <a:schemeClr val="tx1"/>
                </a:solidFill>
              </a:rPr>
              <a:t>Media &amp; </a:t>
            </a:r>
            <a:r>
              <a:rPr lang="en-US" sz="1400" dirty="0" err="1">
                <a:solidFill>
                  <a:schemeClr val="tx1"/>
                </a:solidFill>
              </a:rPr>
              <a:t>Entert</a:t>
            </a:r>
            <a:r>
              <a:rPr lang="en-US" sz="1400" dirty="0">
                <a:solidFill>
                  <a:schemeClr val="tx1"/>
                </a:solidFill>
              </a:rPr>
              <a:t>. (7%)</a:t>
            </a:r>
          </a:p>
          <a:p>
            <a:pPr marL="342900" indent="-342900">
              <a:buFont typeface="+mj-lt"/>
              <a:buAutoNum type="arabicPeriod"/>
            </a:pPr>
            <a:r>
              <a:rPr lang="en-US" sz="1400" dirty="0">
                <a:solidFill>
                  <a:schemeClr val="tx1"/>
                </a:solidFill>
              </a:rPr>
              <a:t>Healthcare (7%)</a:t>
            </a:r>
          </a:p>
          <a:p>
            <a:r>
              <a:rPr lang="en-US" sz="1600" dirty="0">
                <a:solidFill>
                  <a:schemeClr val="tx1"/>
                </a:solidFill>
              </a:rPr>
              <a:t>Top 5 </a:t>
            </a:r>
            <a:r>
              <a:rPr lang="en-US" sz="1600" b="1" dirty="0">
                <a:solidFill>
                  <a:schemeClr val="tx1"/>
                </a:solidFill>
              </a:rPr>
              <a:t>functional</a:t>
            </a:r>
            <a:r>
              <a:rPr lang="en-US" sz="1600" dirty="0">
                <a:solidFill>
                  <a:schemeClr val="tx1"/>
                </a:solidFill>
              </a:rPr>
              <a:t> </a:t>
            </a:r>
            <a:r>
              <a:rPr lang="en-US" sz="1600" b="1" dirty="0">
                <a:solidFill>
                  <a:schemeClr val="tx1"/>
                </a:solidFill>
              </a:rPr>
              <a:t>areas</a:t>
            </a:r>
            <a:r>
              <a:rPr lang="en-US" sz="1600" dirty="0">
                <a:solidFill>
                  <a:schemeClr val="tx1"/>
                </a:solidFill>
              </a:rPr>
              <a:t>:</a:t>
            </a:r>
          </a:p>
          <a:p>
            <a:pPr marL="342900" indent="-342900">
              <a:buAutoNum type="arabicPeriod"/>
            </a:pPr>
            <a:r>
              <a:rPr lang="en-US" sz="1400" dirty="0">
                <a:solidFill>
                  <a:schemeClr val="tx1"/>
                </a:solidFill>
              </a:rPr>
              <a:t>Strategy (23%)</a:t>
            </a:r>
          </a:p>
          <a:p>
            <a:pPr marL="342900" indent="-342900">
              <a:buAutoNum type="arabicPeriod"/>
            </a:pPr>
            <a:r>
              <a:rPr lang="en-US" sz="1400" dirty="0">
                <a:solidFill>
                  <a:schemeClr val="tx1"/>
                </a:solidFill>
              </a:rPr>
              <a:t>Management (16%)</a:t>
            </a:r>
          </a:p>
          <a:p>
            <a:pPr marL="342900" indent="-342900">
              <a:buAutoNum type="arabicPeriod"/>
            </a:pPr>
            <a:r>
              <a:rPr lang="en-US" sz="1400" dirty="0">
                <a:solidFill>
                  <a:schemeClr val="tx1"/>
                </a:solidFill>
              </a:rPr>
              <a:t>Entrepreneurship (11%)</a:t>
            </a:r>
          </a:p>
          <a:p>
            <a:pPr marL="342900" indent="-342900">
              <a:buAutoNum type="arabicPeriod"/>
            </a:pPr>
            <a:r>
              <a:rPr lang="en-US" sz="1400" dirty="0">
                <a:solidFill>
                  <a:schemeClr val="tx1"/>
                </a:solidFill>
              </a:rPr>
              <a:t>Marketing (10%)</a:t>
            </a:r>
          </a:p>
          <a:p>
            <a:pPr marL="342900" indent="-342900">
              <a:buAutoNum type="arabicPeriod"/>
            </a:pPr>
            <a:r>
              <a:rPr lang="en-US" sz="1400" dirty="0">
                <a:solidFill>
                  <a:schemeClr val="tx1"/>
                </a:solidFill>
              </a:rPr>
              <a:t>Int’l Business (10%)</a:t>
            </a:r>
          </a:p>
          <a:p>
            <a:pPr marL="342900" indent="-342900">
              <a:buAutoNum type="arabicPeriod"/>
            </a:pPr>
            <a:endParaRPr lang="en-US" sz="500" dirty="0">
              <a:solidFill>
                <a:schemeClr val="tx1"/>
              </a:solidFill>
            </a:endParaRPr>
          </a:p>
          <a:p>
            <a:pPr marL="342900" indent="-342900">
              <a:buAutoNum type="arabicPeriod"/>
            </a:pPr>
            <a:endParaRPr lang="en-US" sz="500" dirty="0">
              <a:solidFill>
                <a:schemeClr val="tx1"/>
              </a:solidFill>
            </a:endParaRPr>
          </a:p>
          <a:p>
            <a:pPr lvl="0"/>
            <a:r>
              <a:rPr lang="en-US" sz="800" dirty="0">
                <a:solidFill>
                  <a:prstClr val="black"/>
                </a:solidFill>
              </a:rPr>
              <a:t>*For all segments, technology was top industry and strategy and management were top functional areas – results did not differ by group; % indicates proportion of boxes checked</a:t>
            </a:r>
          </a:p>
        </p:txBody>
      </p:sp>
      <p:sp>
        <p:nvSpPr>
          <p:cNvPr id="20" name="Rectangle 19"/>
          <p:cNvSpPr/>
          <p:nvPr/>
        </p:nvSpPr>
        <p:spPr>
          <a:xfrm>
            <a:off x="6642315" y="3386380"/>
            <a:ext cx="2451315" cy="1143000"/>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Demographics</a:t>
            </a:r>
          </a:p>
          <a:p>
            <a:r>
              <a:rPr lang="en-US" sz="1200" b="1" dirty="0">
                <a:solidFill>
                  <a:schemeClr val="tx1"/>
                </a:solidFill>
              </a:rPr>
              <a:t>51% (</a:t>
            </a:r>
            <a:r>
              <a:rPr lang="en-US" sz="1200" b="1" dirty="0">
                <a:solidFill>
                  <a:srgbClr val="C00000"/>
                </a:solidFill>
              </a:rPr>
              <a:t>-11</a:t>
            </a:r>
            <a:r>
              <a:rPr lang="en-US" sz="1200" b="1" dirty="0">
                <a:solidFill>
                  <a:schemeClr val="tx1"/>
                </a:solidFill>
              </a:rPr>
              <a:t>) </a:t>
            </a:r>
            <a:r>
              <a:rPr lang="en-US" sz="1200" dirty="0">
                <a:solidFill>
                  <a:schemeClr val="tx1"/>
                </a:solidFill>
              </a:rPr>
              <a:t>married</a:t>
            </a:r>
          </a:p>
          <a:p>
            <a:r>
              <a:rPr lang="en-US" sz="1200" b="1" dirty="0">
                <a:solidFill>
                  <a:schemeClr val="tx1"/>
                </a:solidFill>
              </a:rPr>
              <a:t>22% (</a:t>
            </a:r>
            <a:r>
              <a:rPr lang="en-US" sz="1200" b="1" dirty="0">
                <a:solidFill>
                  <a:srgbClr val="C00000"/>
                </a:solidFill>
              </a:rPr>
              <a:t>-3.2</a:t>
            </a:r>
            <a:r>
              <a:rPr lang="en-US" sz="1200" b="1" dirty="0">
                <a:solidFill>
                  <a:schemeClr val="tx1"/>
                </a:solidFill>
              </a:rPr>
              <a:t>)</a:t>
            </a:r>
            <a:r>
              <a:rPr lang="en-US" sz="1200" dirty="0">
                <a:solidFill>
                  <a:schemeClr val="tx1"/>
                </a:solidFill>
              </a:rPr>
              <a:t> have kids &lt;5 </a:t>
            </a:r>
            <a:r>
              <a:rPr lang="en-US" sz="1200" dirty="0" err="1">
                <a:solidFill>
                  <a:schemeClr val="tx1"/>
                </a:solidFill>
              </a:rPr>
              <a:t>yrs</a:t>
            </a:r>
            <a:endParaRPr lang="en-US" sz="1200" dirty="0">
              <a:solidFill>
                <a:schemeClr val="tx1"/>
              </a:solidFill>
            </a:endParaRPr>
          </a:p>
          <a:p>
            <a:r>
              <a:rPr lang="en-US" sz="1200" b="1" dirty="0">
                <a:solidFill>
                  <a:schemeClr val="tx1"/>
                </a:solidFill>
              </a:rPr>
              <a:t>73% (</a:t>
            </a:r>
            <a:r>
              <a:rPr lang="en-US" sz="1200" b="1" dirty="0">
                <a:solidFill>
                  <a:srgbClr val="00B050"/>
                </a:solidFill>
              </a:rPr>
              <a:t>+1.8</a:t>
            </a:r>
            <a:r>
              <a:rPr lang="en-US" sz="1200" b="1" dirty="0">
                <a:solidFill>
                  <a:schemeClr val="tx1"/>
                </a:solidFill>
              </a:rPr>
              <a:t>) </a:t>
            </a:r>
            <a:r>
              <a:rPr lang="en-US" sz="1200" dirty="0">
                <a:solidFill>
                  <a:schemeClr val="tx1"/>
                </a:solidFill>
              </a:rPr>
              <a:t>male</a:t>
            </a:r>
          </a:p>
          <a:p>
            <a:r>
              <a:rPr lang="en-US" sz="1200" b="1" dirty="0">
                <a:solidFill>
                  <a:schemeClr val="tx1"/>
                </a:solidFill>
              </a:rPr>
              <a:t>48% (</a:t>
            </a:r>
            <a:r>
              <a:rPr lang="en-US" sz="1200" b="1" dirty="0">
                <a:solidFill>
                  <a:srgbClr val="C00000"/>
                </a:solidFill>
              </a:rPr>
              <a:t>-6.2</a:t>
            </a:r>
            <a:r>
              <a:rPr lang="en-US" sz="1200" b="1" dirty="0">
                <a:solidFill>
                  <a:schemeClr val="tx1"/>
                </a:solidFill>
              </a:rPr>
              <a:t>) </a:t>
            </a:r>
            <a:r>
              <a:rPr lang="en-US" sz="1200" dirty="0">
                <a:solidFill>
                  <a:schemeClr val="tx1"/>
                </a:solidFill>
              </a:rPr>
              <a:t>within 50 mi. of UW</a:t>
            </a:r>
          </a:p>
        </p:txBody>
      </p:sp>
      <p:sp>
        <p:nvSpPr>
          <p:cNvPr id="25" name="TextBox 24"/>
          <p:cNvSpPr txBox="1"/>
          <p:nvPr/>
        </p:nvSpPr>
        <p:spPr>
          <a:xfrm>
            <a:off x="1155915" y="947980"/>
            <a:ext cx="1307153" cy="369332"/>
          </a:xfrm>
          <a:prstGeom prst="rect">
            <a:avLst/>
          </a:prstGeom>
          <a:noFill/>
        </p:spPr>
        <p:txBody>
          <a:bodyPr wrap="none" rtlCol="0">
            <a:spAutoFit/>
          </a:bodyPr>
          <a:lstStyle/>
          <a:p>
            <a:r>
              <a:rPr lang="en-US" b="1" dirty="0"/>
              <a:t>Preferences</a:t>
            </a:r>
          </a:p>
        </p:txBody>
      </p:sp>
      <p:sp>
        <p:nvSpPr>
          <p:cNvPr id="26" name="TextBox 25"/>
          <p:cNvSpPr txBox="1"/>
          <p:nvPr/>
        </p:nvSpPr>
        <p:spPr>
          <a:xfrm>
            <a:off x="3899116" y="969914"/>
            <a:ext cx="1749582" cy="369332"/>
          </a:xfrm>
          <a:prstGeom prst="rect">
            <a:avLst/>
          </a:prstGeom>
          <a:noFill/>
        </p:spPr>
        <p:txBody>
          <a:bodyPr wrap="none" rtlCol="0">
            <a:spAutoFit/>
          </a:bodyPr>
          <a:lstStyle/>
          <a:p>
            <a:r>
              <a:rPr lang="en-US" b="1" dirty="0"/>
              <a:t>Decision Criteria</a:t>
            </a:r>
          </a:p>
        </p:txBody>
      </p:sp>
      <p:sp>
        <p:nvSpPr>
          <p:cNvPr id="28" name="Rectangle 27"/>
          <p:cNvSpPr/>
          <p:nvPr/>
        </p:nvSpPr>
        <p:spPr>
          <a:xfrm>
            <a:off x="2756116" y="3491637"/>
            <a:ext cx="3810000" cy="961543"/>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Wants a </a:t>
            </a:r>
            <a:r>
              <a:rPr lang="en-US" sz="1600" b="1" dirty="0">
                <a:solidFill>
                  <a:schemeClr val="tx1"/>
                </a:solidFill>
              </a:rPr>
              <a:t>high impact MBA </a:t>
            </a:r>
            <a:r>
              <a:rPr lang="en-US" sz="1600" dirty="0">
                <a:solidFill>
                  <a:schemeClr val="tx1"/>
                </a:solidFill>
              </a:rPr>
              <a:t>(status and networking) </a:t>
            </a:r>
            <a:r>
              <a:rPr lang="en-US" sz="1600" b="1" dirty="0">
                <a:solidFill>
                  <a:schemeClr val="tx1"/>
                </a:solidFill>
              </a:rPr>
              <a:t>to enhance career</a:t>
            </a:r>
            <a:r>
              <a:rPr lang="en-US" sz="1600" dirty="0">
                <a:solidFill>
                  <a:schemeClr val="tx1"/>
                </a:solidFill>
              </a:rPr>
              <a:t>. They are also interested in full time MBA/MS programs.</a:t>
            </a:r>
          </a:p>
        </p:txBody>
      </p:sp>
      <p:graphicFrame>
        <p:nvGraphicFramePr>
          <p:cNvPr id="33" name="Chart 32"/>
          <p:cNvGraphicFramePr>
            <a:graphicFrameLocks/>
          </p:cNvGraphicFramePr>
          <p:nvPr>
            <p:extLst>
              <p:ext uri="{D42A27DB-BD31-4B8C-83A1-F6EECF244321}">
                <p14:modId xmlns:p14="http://schemas.microsoft.com/office/powerpoint/2010/main" val="2306463486"/>
              </p:ext>
            </p:extLst>
          </p:nvPr>
        </p:nvGraphicFramePr>
        <p:xfrm>
          <a:off x="2756116" y="1154580"/>
          <a:ext cx="3124200" cy="2231800"/>
        </p:xfrm>
        <a:graphic>
          <a:graphicData uri="http://schemas.openxmlformats.org/drawingml/2006/chart">
            <c:chart xmlns:c="http://schemas.openxmlformats.org/drawingml/2006/chart" xmlns:r="http://schemas.openxmlformats.org/officeDocument/2006/relationships" r:id="rId2"/>
          </a:graphicData>
        </a:graphic>
      </p:graphicFrame>
      <p:sp>
        <p:nvSpPr>
          <p:cNvPr id="37" name="Rectangle 36"/>
          <p:cNvSpPr/>
          <p:nvPr/>
        </p:nvSpPr>
        <p:spPr>
          <a:xfrm>
            <a:off x="6642316" y="4605581"/>
            <a:ext cx="2451315" cy="1142999"/>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Degree Timing</a:t>
            </a:r>
          </a:p>
          <a:p>
            <a:r>
              <a:rPr lang="en-US" sz="1200" b="1" dirty="0">
                <a:solidFill>
                  <a:schemeClr val="tx1"/>
                </a:solidFill>
              </a:rPr>
              <a:t>26% (</a:t>
            </a:r>
            <a:r>
              <a:rPr lang="en-US" sz="1200" b="1" dirty="0">
                <a:solidFill>
                  <a:srgbClr val="C00000"/>
                </a:solidFill>
              </a:rPr>
              <a:t>-2.4</a:t>
            </a:r>
            <a:r>
              <a:rPr lang="en-US" sz="1200" b="1" dirty="0">
                <a:solidFill>
                  <a:schemeClr val="tx1"/>
                </a:solidFill>
              </a:rPr>
              <a:t>) </a:t>
            </a:r>
            <a:r>
              <a:rPr lang="en-US" sz="1200" dirty="0">
                <a:solidFill>
                  <a:schemeClr val="tx1"/>
                </a:solidFill>
              </a:rPr>
              <a:t>starting within 1 year</a:t>
            </a:r>
          </a:p>
          <a:p>
            <a:r>
              <a:rPr lang="en-US" sz="1200" b="1" dirty="0">
                <a:solidFill>
                  <a:schemeClr val="tx1"/>
                </a:solidFill>
              </a:rPr>
              <a:t>36% (</a:t>
            </a:r>
            <a:r>
              <a:rPr lang="en-US" sz="1200" b="1" dirty="0">
                <a:solidFill>
                  <a:srgbClr val="00B050"/>
                </a:solidFill>
              </a:rPr>
              <a:t>+2.9</a:t>
            </a:r>
            <a:r>
              <a:rPr lang="en-US" sz="1200" b="1" dirty="0">
                <a:solidFill>
                  <a:schemeClr val="tx1"/>
                </a:solidFill>
              </a:rPr>
              <a:t>) </a:t>
            </a:r>
            <a:r>
              <a:rPr lang="en-US" sz="1200" dirty="0">
                <a:solidFill>
                  <a:schemeClr val="tx1"/>
                </a:solidFill>
              </a:rPr>
              <a:t>starting in 1-2 years</a:t>
            </a:r>
          </a:p>
          <a:p>
            <a:r>
              <a:rPr lang="en-US" sz="1200" b="1" dirty="0">
                <a:solidFill>
                  <a:schemeClr val="tx1"/>
                </a:solidFill>
              </a:rPr>
              <a:t>6% (</a:t>
            </a:r>
            <a:r>
              <a:rPr lang="en-US" sz="1200" b="1" dirty="0">
                <a:solidFill>
                  <a:srgbClr val="00B050"/>
                </a:solidFill>
              </a:rPr>
              <a:t>+3.9</a:t>
            </a:r>
            <a:r>
              <a:rPr lang="en-US" sz="1200" b="1" dirty="0">
                <a:solidFill>
                  <a:schemeClr val="tx1"/>
                </a:solidFill>
              </a:rPr>
              <a:t>) </a:t>
            </a:r>
            <a:r>
              <a:rPr lang="en-US" sz="1200" dirty="0">
                <a:solidFill>
                  <a:schemeClr val="tx1"/>
                </a:solidFill>
              </a:rPr>
              <a:t>starting 2-3 years</a:t>
            </a:r>
          </a:p>
          <a:p>
            <a:r>
              <a:rPr lang="en-US" sz="1200" b="1" dirty="0">
                <a:solidFill>
                  <a:schemeClr val="tx1"/>
                </a:solidFill>
              </a:rPr>
              <a:t>9% (</a:t>
            </a:r>
            <a:r>
              <a:rPr lang="en-US" sz="1200" b="1" dirty="0">
                <a:solidFill>
                  <a:srgbClr val="C00000"/>
                </a:solidFill>
              </a:rPr>
              <a:t>-1.2</a:t>
            </a:r>
            <a:r>
              <a:rPr lang="en-US" sz="1200" b="1" dirty="0">
                <a:solidFill>
                  <a:schemeClr val="tx1"/>
                </a:solidFill>
              </a:rPr>
              <a:t>) </a:t>
            </a:r>
            <a:r>
              <a:rPr lang="en-US" sz="1200" dirty="0">
                <a:solidFill>
                  <a:schemeClr val="tx1"/>
                </a:solidFill>
              </a:rPr>
              <a:t>starting 3+ years</a:t>
            </a:r>
          </a:p>
          <a:p>
            <a:r>
              <a:rPr lang="en-US" sz="1200" b="1" dirty="0">
                <a:solidFill>
                  <a:schemeClr val="tx1"/>
                </a:solidFill>
              </a:rPr>
              <a:t>23%</a:t>
            </a:r>
            <a:r>
              <a:rPr lang="en-US" sz="1200" dirty="0">
                <a:solidFill>
                  <a:schemeClr val="tx1"/>
                </a:solidFill>
              </a:rPr>
              <a:t> </a:t>
            </a:r>
            <a:r>
              <a:rPr lang="en-US" sz="1200" b="1" dirty="0">
                <a:solidFill>
                  <a:schemeClr val="tx1"/>
                </a:solidFill>
              </a:rPr>
              <a:t>(</a:t>
            </a:r>
            <a:r>
              <a:rPr lang="en-US" sz="1200" b="1" dirty="0">
                <a:solidFill>
                  <a:srgbClr val="00B050"/>
                </a:solidFill>
              </a:rPr>
              <a:t>+0.3</a:t>
            </a:r>
            <a:r>
              <a:rPr lang="en-US" sz="1200" b="1" dirty="0">
                <a:solidFill>
                  <a:schemeClr val="tx1"/>
                </a:solidFill>
              </a:rPr>
              <a:t>)</a:t>
            </a:r>
            <a:r>
              <a:rPr lang="en-US" sz="1200" dirty="0">
                <a:solidFill>
                  <a:schemeClr val="tx1"/>
                </a:solidFill>
              </a:rPr>
              <a:t> already started</a:t>
            </a:r>
            <a:endParaRPr lang="en-US" sz="1200" b="1" dirty="0">
              <a:solidFill>
                <a:schemeClr val="tx1"/>
              </a:solidFill>
            </a:endParaRPr>
          </a:p>
        </p:txBody>
      </p:sp>
      <p:sp>
        <p:nvSpPr>
          <p:cNvPr id="39" name="Rectangle 38"/>
          <p:cNvSpPr/>
          <p:nvPr/>
        </p:nvSpPr>
        <p:spPr>
          <a:xfrm>
            <a:off x="6646836" y="5824780"/>
            <a:ext cx="2442274" cy="838198"/>
          </a:xfrm>
          <a:prstGeom prst="rect">
            <a:avLst/>
          </a:prstGeom>
          <a:solidFill>
            <a:schemeClr val="bg1"/>
          </a:solidFill>
          <a:ln>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Attendance</a:t>
            </a:r>
          </a:p>
          <a:p>
            <a:r>
              <a:rPr lang="en-US" sz="1000" dirty="0">
                <a:solidFill>
                  <a:schemeClr val="tx1"/>
                </a:solidFill>
              </a:rPr>
              <a:t>Likely to attend UW?: </a:t>
            </a:r>
            <a:r>
              <a:rPr lang="en-US" sz="1000" b="1" dirty="0">
                <a:solidFill>
                  <a:srgbClr val="00B050"/>
                </a:solidFill>
              </a:rPr>
              <a:t>+0.09</a:t>
            </a:r>
            <a:endParaRPr lang="en-US" sz="1000" b="1" dirty="0">
              <a:solidFill>
                <a:schemeClr val="tx1"/>
              </a:solidFill>
            </a:endParaRPr>
          </a:p>
          <a:p>
            <a:r>
              <a:rPr lang="en-US" sz="1000" dirty="0">
                <a:solidFill>
                  <a:schemeClr val="tx1"/>
                </a:solidFill>
              </a:rPr>
              <a:t>What proportion of alumni fall into this segment? </a:t>
            </a:r>
            <a:r>
              <a:rPr lang="en-US" sz="1000" b="1" dirty="0">
                <a:solidFill>
                  <a:schemeClr val="tx1"/>
                </a:solidFill>
              </a:rPr>
              <a:t>31% </a:t>
            </a:r>
            <a:r>
              <a:rPr lang="en-US" sz="1000" dirty="0">
                <a:solidFill>
                  <a:schemeClr val="tx1"/>
                </a:solidFill>
              </a:rPr>
              <a:t>(</a:t>
            </a:r>
            <a:r>
              <a:rPr lang="en-US" sz="1000" i="1" dirty="0">
                <a:solidFill>
                  <a:schemeClr val="tx1"/>
                </a:solidFill>
              </a:rPr>
              <a:t>51% undergraduates</a:t>
            </a:r>
            <a:r>
              <a:rPr lang="en-US" sz="1000" dirty="0">
                <a:solidFill>
                  <a:schemeClr val="tx1"/>
                </a:solidFill>
              </a:rPr>
              <a:t>)</a:t>
            </a:r>
            <a:endParaRPr lang="en-US" sz="1000" b="1" dirty="0">
              <a:solidFill>
                <a:schemeClr val="tx1"/>
              </a:solidFill>
            </a:endParaRPr>
          </a:p>
        </p:txBody>
      </p:sp>
      <p:graphicFrame>
        <p:nvGraphicFramePr>
          <p:cNvPr id="22" name="Chart 21"/>
          <p:cNvGraphicFramePr>
            <a:graphicFrameLocks/>
          </p:cNvGraphicFramePr>
          <p:nvPr>
            <p:extLst>
              <p:ext uri="{D42A27DB-BD31-4B8C-83A1-F6EECF244321}">
                <p14:modId xmlns:p14="http://schemas.microsoft.com/office/powerpoint/2010/main" val="288038602"/>
              </p:ext>
            </p:extLst>
          </p:nvPr>
        </p:nvGraphicFramePr>
        <p:xfrm>
          <a:off x="5956516" y="969914"/>
          <a:ext cx="3128074" cy="24164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29"/>
          <p:cNvGraphicFramePr>
            <a:graphicFrameLocks/>
          </p:cNvGraphicFramePr>
          <p:nvPr>
            <p:extLst>
              <p:ext uri="{D42A27DB-BD31-4B8C-83A1-F6EECF244321}">
                <p14:modId xmlns:p14="http://schemas.microsoft.com/office/powerpoint/2010/main" val="557858845"/>
              </p:ext>
            </p:extLst>
          </p:nvPr>
        </p:nvGraphicFramePr>
        <p:xfrm>
          <a:off x="2756116" y="4529380"/>
          <a:ext cx="3810000" cy="1600200"/>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p:cNvSpPr txBox="1"/>
          <p:nvPr/>
        </p:nvSpPr>
        <p:spPr>
          <a:xfrm>
            <a:off x="5276218" y="1339246"/>
            <a:ext cx="429926" cy="261610"/>
          </a:xfrm>
          <a:prstGeom prst="rect">
            <a:avLst/>
          </a:prstGeom>
          <a:noFill/>
        </p:spPr>
        <p:txBody>
          <a:bodyPr wrap="none" rtlCol="0">
            <a:spAutoFit/>
          </a:bodyPr>
          <a:lstStyle/>
          <a:p>
            <a:pPr algn="ctr">
              <a:spcBef>
                <a:spcPts val="1200"/>
              </a:spcBef>
            </a:pPr>
            <a:r>
              <a:rPr lang="en-US" sz="1100" dirty="0"/>
              <a:t>28%</a:t>
            </a:r>
          </a:p>
        </p:txBody>
      </p:sp>
      <p:sp>
        <p:nvSpPr>
          <p:cNvPr id="24" name="TextBox 23"/>
          <p:cNvSpPr txBox="1"/>
          <p:nvPr/>
        </p:nvSpPr>
        <p:spPr>
          <a:xfrm>
            <a:off x="5276218" y="1709980"/>
            <a:ext cx="429926" cy="261610"/>
          </a:xfrm>
          <a:prstGeom prst="rect">
            <a:avLst/>
          </a:prstGeom>
          <a:noFill/>
        </p:spPr>
        <p:txBody>
          <a:bodyPr wrap="none" rtlCol="0">
            <a:spAutoFit/>
          </a:bodyPr>
          <a:lstStyle/>
          <a:p>
            <a:pPr algn="ctr">
              <a:spcBef>
                <a:spcPts val="1200"/>
              </a:spcBef>
            </a:pPr>
            <a:r>
              <a:rPr lang="en-US" sz="1100" dirty="0"/>
              <a:t>27%</a:t>
            </a:r>
          </a:p>
        </p:txBody>
      </p:sp>
      <p:sp>
        <p:nvSpPr>
          <p:cNvPr id="27" name="TextBox 26"/>
          <p:cNvSpPr txBox="1"/>
          <p:nvPr/>
        </p:nvSpPr>
        <p:spPr>
          <a:xfrm>
            <a:off x="5276218" y="2036375"/>
            <a:ext cx="429926" cy="261610"/>
          </a:xfrm>
          <a:prstGeom prst="rect">
            <a:avLst/>
          </a:prstGeom>
          <a:noFill/>
        </p:spPr>
        <p:txBody>
          <a:bodyPr wrap="none" rtlCol="0">
            <a:spAutoFit/>
          </a:bodyPr>
          <a:lstStyle/>
          <a:p>
            <a:pPr algn="ctr">
              <a:spcBef>
                <a:spcPts val="1200"/>
              </a:spcBef>
            </a:pPr>
            <a:r>
              <a:rPr lang="en-US" sz="1100" dirty="0"/>
              <a:t>18%</a:t>
            </a:r>
          </a:p>
        </p:txBody>
      </p:sp>
      <p:sp>
        <p:nvSpPr>
          <p:cNvPr id="29" name="TextBox 28"/>
          <p:cNvSpPr txBox="1"/>
          <p:nvPr/>
        </p:nvSpPr>
        <p:spPr>
          <a:xfrm>
            <a:off x="5276218" y="2395780"/>
            <a:ext cx="429926" cy="261610"/>
          </a:xfrm>
          <a:prstGeom prst="rect">
            <a:avLst/>
          </a:prstGeom>
          <a:noFill/>
        </p:spPr>
        <p:txBody>
          <a:bodyPr wrap="none" rtlCol="0">
            <a:spAutoFit/>
          </a:bodyPr>
          <a:lstStyle/>
          <a:p>
            <a:pPr algn="ctr">
              <a:spcBef>
                <a:spcPts val="1200"/>
              </a:spcBef>
            </a:pPr>
            <a:r>
              <a:rPr lang="en-US" sz="1100" dirty="0"/>
              <a:t>15%</a:t>
            </a:r>
          </a:p>
        </p:txBody>
      </p:sp>
      <p:sp>
        <p:nvSpPr>
          <p:cNvPr id="31" name="TextBox 30"/>
          <p:cNvSpPr txBox="1"/>
          <p:nvPr/>
        </p:nvSpPr>
        <p:spPr>
          <a:xfrm>
            <a:off x="5276218" y="2795014"/>
            <a:ext cx="429926" cy="261610"/>
          </a:xfrm>
          <a:prstGeom prst="rect">
            <a:avLst/>
          </a:prstGeom>
          <a:noFill/>
        </p:spPr>
        <p:txBody>
          <a:bodyPr wrap="none" rtlCol="0">
            <a:spAutoFit/>
          </a:bodyPr>
          <a:lstStyle/>
          <a:p>
            <a:pPr algn="ctr">
              <a:spcBef>
                <a:spcPts val="1200"/>
              </a:spcBef>
            </a:pPr>
            <a:r>
              <a:rPr lang="en-US" sz="1100" dirty="0"/>
              <a:t>12%</a:t>
            </a:r>
          </a:p>
        </p:txBody>
      </p:sp>
      <p:sp>
        <p:nvSpPr>
          <p:cNvPr id="32" name="Rectangle 31"/>
          <p:cNvSpPr/>
          <p:nvPr/>
        </p:nvSpPr>
        <p:spPr>
          <a:xfrm>
            <a:off x="2756116" y="6145108"/>
            <a:ext cx="3810000" cy="553998"/>
          </a:xfrm>
          <a:prstGeom prst="rect">
            <a:avLst/>
          </a:prstGeom>
        </p:spPr>
        <p:txBody>
          <a:bodyPr wrap="square">
            <a:spAutoFit/>
          </a:bodyPr>
          <a:lstStyle/>
          <a:p>
            <a:r>
              <a:rPr lang="en-US" sz="1000" b="1" i="1" dirty="0"/>
              <a:t>Note</a:t>
            </a:r>
            <a:r>
              <a:rPr lang="en-US" sz="1000" dirty="0"/>
              <a:t>:</a:t>
            </a:r>
            <a:r>
              <a:rPr lang="en-US" sz="1000" i="1" dirty="0"/>
              <a:t> </a:t>
            </a:r>
            <a:r>
              <a:rPr lang="en-US" sz="1000" dirty="0"/>
              <a:t>unless indicated as %, all reported scores are z-scores, where each increment of .5 represents 17% above average and each decrement (-.5) represents 17% below average. </a:t>
            </a:r>
            <a:endParaRPr lang="en-US" sz="1000" i="1" dirty="0"/>
          </a:p>
        </p:txBody>
      </p:sp>
      <p:graphicFrame>
        <p:nvGraphicFramePr>
          <p:cNvPr id="34" name="Chart 33"/>
          <p:cNvGraphicFramePr>
            <a:graphicFrameLocks/>
          </p:cNvGraphicFramePr>
          <p:nvPr>
            <p:extLst>
              <p:ext uri="{D42A27DB-BD31-4B8C-83A1-F6EECF244321}">
                <p14:modId xmlns:p14="http://schemas.microsoft.com/office/powerpoint/2010/main" val="2748012741"/>
              </p:ext>
            </p:extLst>
          </p:nvPr>
        </p:nvGraphicFramePr>
        <p:xfrm>
          <a:off x="228601" y="1014655"/>
          <a:ext cx="2756115" cy="2371725"/>
        </p:xfrm>
        <a:graphic>
          <a:graphicData uri="http://schemas.openxmlformats.org/drawingml/2006/chart">
            <c:chart xmlns:c="http://schemas.openxmlformats.org/drawingml/2006/chart" xmlns:r="http://schemas.openxmlformats.org/officeDocument/2006/relationships" r:id="rId5"/>
          </a:graphicData>
        </a:graphic>
      </p:graphicFrame>
      <p:sp>
        <p:nvSpPr>
          <p:cNvPr id="3" name="Footer Placeholder 2"/>
          <p:cNvSpPr>
            <a:spLocks noGrp="1"/>
          </p:cNvSpPr>
          <p:nvPr>
            <p:ph type="ftr" sz="quarter" idx="11"/>
          </p:nvPr>
        </p:nvSpPr>
        <p:spPr/>
        <p:txBody>
          <a:bodyPr/>
          <a:lstStyle/>
          <a:p>
            <a:r>
              <a:rPr lang="en-US"/>
              <a:t>© Palmatier</a:t>
            </a:r>
            <a:endParaRPr lang="en-US" dirty="0"/>
          </a:p>
        </p:txBody>
      </p:sp>
      <p:sp>
        <p:nvSpPr>
          <p:cNvPr id="5" name="Slide Number Placeholder 4"/>
          <p:cNvSpPr>
            <a:spLocks noGrp="1"/>
          </p:cNvSpPr>
          <p:nvPr>
            <p:ph type="sldNum" sz="quarter" idx="12"/>
          </p:nvPr>
        </p:nvSpPr>
        <p:spPr/>
        <p:txBody>
          <a:bodyPr/>
          <a:lstStyle/>
          <a:p>
            <a:fld id="{606C48AC-5425-9447-80A6-7CD23CC5D020}" type="slidenum">
              <a:rPr lang="en-US" smtClean="0"/>
              <a:pPr/>
              <a:t>36</a:t>
            </a:fld>
            <a:endParaRPr lang="en-US" dirty="0"/>
          </a:p>
        </p:txBody>
      </p:sp>
    </p:spTree>
    <p:extLst>
      <p:ext uri="{BB962C8B-B14F-4D97-AF65-F5344CB8AC3E}">
        <p14:creationId xmlns:p14="http://schemas.microsoft.com/office/powerpoint/2010/main" val="151250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808" y="313944"/>
            <a:ext cx="8229600" cy="1066800"/>
          </a:xfrm>
        </p:spPr>
        <p:txBody>
          <a:bodyPr/>
          <a:lstStyle/>
          <a:p>
            <a:r>
              <a:rPr lang="en-US" sz="3200" b="1" dirty="0"/>
              <a:t>MBA Example: Targeting Segments</a:t>
            </a:r>
          </a:p>
        </p:txBody>
      </p:sp>
      <p:sp>
        <p:nvSpPr>
          <p:cNvPr id="3" name="Content Placeholder 2"/>
          <p:cNvSpPr>
            <a:spLocks noGrp="1"/>
          </p:cNvSpPr>
          <p:nvPr>
            <p:ph idx="1"/>
          </p:nvPr>
        </p:nvSpPr>
        <p:spPr>
          <a:xfrm>
            <a:off x="445008" y="1517904"/>
            <a:ext cx="8153400" cy="4809744"/>
          </a:xfrm>
        </p:spPr>
        <p:txBody>
          <a:bodyPr>
            <a:normAutofit fontScale="77500" lnSpcReduction="20000"/>
          </a:bodyPr>
          <a:lstStyle/>
          <a:p>
            <a:pPr marL="0" indent="0">
              <a:buNone/>
            </a:pPr>
            <a:r>
              <a:rPr lang="en-US" sz="2600" b="1" dirty="0">
                <a:solidFill>
                  <a:schemeClr val="tx2"/>
                </a:solidFill>
              </a:rPr>
              <a:t>Attractiveness </a:t>
            </a:r>
          </a:p>
          <a:p>
            <a:pPr marL="342900" indent="-342900">
              <a:buFont typeface="+mj-lt"/>
              <a:buAutoNum type="arabicPeriod"/>
            </a:pPr>
            <a:r>
              <a:rPr lang="en-US" sz="2200" u="sng" dirty="0"/>
              <a:t>Size of segment</a:t>
            </a:r>
            <a:r>
              <a:rPr lang="en-US" sz="2200" dirty="0"/>
              <a:t>: proportion of respondents in segment out of total respondents across segments</a:t>
            </a:r>
          </a:p>
          <a:p>
            <a:pPr marL="342900" indent="-342900">
              <a:buAutoNum type="arabicPeriod"/>
            </a:pPr>
            <a:r>
              <a:rPr lang="en-US" sz="2200" u="sng" dirty="0"/>
              <a:t>Growth rate</a:t>
            </a:r>
            <a:r>
              <a:rPr lang="en-US" sz="2200" dirty="0"/>
              <a:t>: estimation using segment information</a:t>
            </a:r>
          </a:p>
          <a:p>
            <a:pPr marL="342900" indent="-342900">
              <a:buFont typeface="Arial"/>
              <a:buAutoNum type="arabicPeriod"/>
            </a:pPr>
            <a:r>
              <a:rPr lang="en-US" sz="2200" u="sng" dirty="0"/>
              <a:t>Price sensitivity</a:t>
            </a:r>
            <a:r>
              <a:rPr lang="en-US" sz="2200" dirty="0"/>
              <a:t>: importance-weighted measure of affordability rating</a:t>
            </a:r>
          </a:p>
          <a:p>
            <a:pPr marL="0" indent="0">
              <a:buNone/>
            </a:pPr>
            <a:r>
              <a:rPr lang="en-US" sz="2600" b="1" dirty="0">
                <a:solidFill>
                  <a:schemeClr val="tx2"/>
                </a:solidFill>
              </a:rPr>
              <a:t>Competitive strength</a:t>
            </a:r>
          </a:p>
          <a:p>
            <a:pPr marL="342900" indent="-342900">
              <a:buFont typeface="+mj-lt"/>
              <a:buAutoNum type="arabicPeriod"/>
            </a:pPr>
            <a:r>
              <a:rPr lang="en-US" sz="2200" u="sng" dirty="0"/>
              <a:t>Likelihood to attend UW</a:t>
            </a:r>
            <a:r>
              <a:rPr lang="en-US" sz="2200" dirty="0"/>
              <a:t>: self-reported likelihood to attend UW</a:t>
            </a:r>
          </a:p>
          <a:p>
            <a:pPr marL="342900" indent="-342900">
              <a:buAutoNum type="arabicPeriod"/>
            </a:pPr>
            <a:r>
              <a:rPr lang="en-US" sz="2200" u="sng" dirty="0"/>
              <a:t>Relative competitive strength</a:t>
            </a:r>
            <a:r>
              <a:rPr lang="en-US" sz="2200" dirty="0"/>
              <a:t>: an index of segment needs met by UW that are unmet by top 3 best competitors; computed as difference between UW perception and segment need, summed for each need and compared to top 3 competitors, for each segment </a:t>
            </a:r>
          </a:p>
          <a:p>
            <a:pPr marL="342900" indent="-342900">
              <a:buAutoNum type="arabicPeriod"/>
            </a:pPr>
            <a:r>
              <a:rPr lang="en-US" sz="2200" u="sng" dirty="0"/>
              <a:t>Fit with current UW offerings</a:t>
            </a:r>
            <a:r>
              <a:rPr lang="en-US" sz="2200" dirty="0"/>
              <a:t>: estimation based on segment preferences and UW current offerings</a:t>
            </a:r>
          </a:p>
          <a:p>
            <a:endParaRPr lang="en-US" sz="1800" dirty="0"/>
          </a:p>
        </p:txBody>
      </p:sp>
      <p:sp>
        <p:nvSpPr>
          <p:cNvPr id="5" name="Footer Placeholder 4"/>
          <p:cNvSpPr>
            <a:spLocks noGrp="1"/>
          </p:cNvSpPr>
          <p:nvPr>
            <p:ph type="ftr" sz="quarter" idx="11"/>
          </p:nvPr>
        </p:nvSpPr>
        <p:spPr/>
        <p:txBody>
          <a:bodyPr/>
          <a:lstStyle/>
          <a:p>
            <a:r>
              <a:rPr lang="en-US"/>
              <a:t>© Palmatier</a:t>
            </a:r>
            <a:endParaRPr lang="en-US" dirty="0"/>
          </a:p>
        </p:txBody>
      </p:sp>
      <p:sp>
        <p:nvSpPr>
          <p:cNvPr id="6" name="Slide Number Placeholder 5"/>
          <p:cNvSpPr>
            <a:spLocks noGrp="1"/>
          </p:cNvSpPr>
          <p:nvPr>
            <p:ph type="sldNum" sz="quarter" idx="12"/>
          </p:nvPr>
        </p:nvSpPr>
        <p:spPr/>
        <p:txBody>
          <a:bodyPr/>
          <a:lstStyle/>
          <a:p>
            <a:fld id="{606C48AC-5425-9447-80A6-7CD23CC5D020}" type="slidenum">
              <a:rPr lang="en-US" smtClean="0"/>
              <a:pPr/>
              <a:t>37</a:t>
            </a:fld>
            <a:endParaRPr lang="en-US" dirty="0"/>
          </a:p>
        </p:txBody>
      </p:sp>
    </p:spTree>
    <p:extLst>
      <p:ext uri="{BB962C8B-B14F-4D97-AF65-F5344CB8AC3E}">
        <p14:creationId xmlns:p14="http://schemas.microsoft.com/office/powerpoint/2010/main" val="94168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5" name="Chart 24"/>
          <p:cNvGraphicFramePr>
            <a:graphicFrameLocks/>
          </p:cNvGraphicFramePr>
          <p:nvPr>
            <p:extLst/>
          </p:nvPr>
        </p:nvGraphicFramePr>
        <p:xfrm>
          <a:off x="662346" y="685801"/>
          <a:ext cx="8176854" cy="5310304"/>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p:cNvSpPr/>
          <p:nvPr/>
        </p:nvSpPr>
        <p:spPr>
          <a:xfrm>
            <a:off x="7078532" y="3638985"/>
            <a:ext cx="914400" cy="914400"/>
          </a:xfrm>
          <a:prstGeom prst="ellipse">
            <a:avLst/>
          </a:prstGeom>
          <a:solidFill>
            <a:schemeClr val="accent4">
              <a:lumMod val="60000"/>
              <a:lumOff val="40000"/>
              <a:alpha val="64000"/>
            </a:schemeClr>
          </a:solidFill>
          <a:ln>
            <a:solidFill>
              <a:schemeClr val="accent4">
                <a:lumMod val="75000"/>
              </a:schemeClr>
            </a:solidFill>
          </a:ln>
          <a:scene3d>
            <a:camera prst="orthographicFront"/>
            <a:lightRig rig="threePt" dir="t"/>
          </a:scene3d>
          <a:sp3d>
            <a:bevelT w="222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itchFamily="18" charset="0"/>
            </a:endParaRPr>
          </a:p>
        </p:txBody>
      </p:sp>
      <p:sp>
        <p:nvSpPr>
          <p:cNvPr id="4" name="Slide Number Placeholder 3"/>
          <p:cNvSpPr>
            <a:spLocks noGrp="1"/>
          </p:cNvSpPr>
          <p:nvPr>
            <p:ph type="sldNum" sz="quarter" idx="12"/>
          </p:nvPr>
        </p:nvSpPr>
        <p:spPr>
          <a:xfrm>
            <a:off x="8298609" y="6423585"/>
            <a:ext cx="554038" cy="365125"/>
          </a:xfrm>
          <a:prstGeom prst="rect">
            <a:avLst/>
          </a:prstGeom>
        </p:spPr>
        <p:txBody>
          <a:bodyPr/>
          <a:lstStyle/>
          <a:p>
            <a:fld id="{C2FFFFA8-C424-3D40-8C75-649CC0B3824F}" type="slidenum">
              <a:rPr lang="en-US" sz="1200" smtClean="0">
                <a:solidFill>
                  <a:srgbClr val="595959"/>
                </a:solidFill>
              </a:rPr>
              <a:pPr/>
              <a:t>38</a:t>
            </a:fld>
            <a:endParaRPr lang="en-US" sz="1200" dirty="0">
              <a:solidFill>
                <a:srgbClr val="595959"/>
              </a:solidFill>
            </a:endParaRPr>
          </a:p>
        </p:txBody>
      </p:sp>
      <p:sp>
        <p:nvSpPr>
          <p:cNvPr id="11" name="Title 1"/>
          <p:cNvSpPr>
            <a:spLocks noGrp="1"/>
          </p:cNvSpPr>
          <p:nvPr>
            <p:ph type="title" idx="4294967295"/>
          </p:nvPr>
        </p:nvSpPr>
        <p:spPr>
          <a:xfrm>
            <a:off x="1143000" y="320528"/>
            <a:ext cx="2390775" cy="701675"/>
          </a:xfrm>
        </p:spPr>
        <p:txBody>
          <a:bodyPr/>
          <a:lstStyle/>
          <a:p>
            <a:r>
              <a:rPr lang="en-US" sz="2800" b="1" dirty="0">
                <a:solidFill>
                  <a:srgbClr val="000000"/>
                </a:solidFill>
              </a:rPr>
              <a:t>GE Matrix</a:t>
            </a:r>
          </a:p>
        </p:txBody>
      </p:sp>
      <p:sp>
        <p:nvSpPr>
          <p:cNvPr id="3" name="Oval 2"/>
          <p:cNvSpPr>
            <a:spLocks noChangeAspect="1"/>
          </p:cNvSpPr>
          <p:nvPr/>
        </p:nvSpPr>
        <p:spPr>
          <a:xfrm>
            <a:off x="5091905" y="4409881"/>
            <a:ext cx="1024128" cy="1024128"/>
          </a:xfrm>
          <a:prstGeom prst="ellipse">
            <a:avLst/>
          </a:prstGeom>
          <a:solidFill>
            <a:schemeClr val="tx2">
              <a:lumMod val="60000"/>
              <a:lumOff val="40000"/>
              <a:alpha val="48000"/>
            </a:schemeClr>
          </a:solidFill>
          <a:ln>
            <a:noFill/>
          </a:ln>
          <a:scene3d>
            <a:camera prst="orthographicFront"/>
            <a:lightRig rig="threePt" dir="t"/>
          </a:scene3d>
          <a:sp3d>
            <a:bevelT w="222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itchFamily="18" charset="0"/>
            </a:endParaRPr>
          </a:p>
        </p:txBody>
      </p:sp>
      <p:sp>
        <p:nvSpPr>
          <p:cNvPr id="6" name="Oval 5"/>
          <p:cNvSpPr>
            <a:spLocks noChangeAspect="1"/>
          </p:cNvSpPr>
          <p:nvPr/>
        </p:nvSpPr>
        <p:spPr>
          <a:xfrm>
            <a:off x="4852996" y="1297632"/>
            <a:ext cx="2267712" cy="2267712"/>
          </a:xfrm>
          <a:prstGeom prst="ellipse">
            <a:avLst/>
          </a:prstGeom>
          <a:solidFill>
            <a:srgbClr val="FCFC0C">
              <a:alpha val="33000"/>
            </a:srgbClr>
          </a:solidFill>
          <a:ln>
            <a:solidFill>
              <a:schemeClr val="accent2">
                <a:lumMod val="75000"/>
              </a:schemeClr>
            </a:solidFill>
          </a:ln>
          <a:scene3d>
            <a:camera prst="orthographicFront"/>
            <a:lightRig rig="threePt" dir="t"/>
          </a:scene3d>
          <a:sp3d>
            <a:bevelT w="222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itchFamily="18" charset="0"/>
            </a:endParaRPr>
          </a:p>
        </p:txBody>
      </p:sp>
      <p:sp>
        <p:nvSpPr>
          <p:cNvPr id="7" name="Oval 6"/>
          <p:cNvSpPr>
            <a:spLocks/>
          </p:cNvSpPr>
          <p:nvPr/>
        </p:nvSpPr>
        <p:spPr>
          <a:xfrm>
            <a:off x="839389" y="5434009"/>
            <a:ext cx="512064" cy="512064"/>
          </a:xfrm>
          <a:prstGeom prst="ellipse">
            <a:avLst/>
          </a:prstGeom>
          <a:solidFill>
            <a:schemeClr val="accent5">
              <a:lumMod val="75000"/>
              <a:alpha val="49000"/>
            </a:schemeClr>
          </a:solidFill>
          <a:ln>
            <a:noFill/>
          </a:ln>
          <a:scene3d>
            <a:camera prst="orthographicFront"/>
            <a:lightRig rig="threePt" dir="t"/>
          </a:scene3d>
          <a:sp3d>
            <a:bevelT w="222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itchFamily="18" charset="0"/>
            </a:endParaRPr>
          </a:p>
        </p:txBody>
      </p:sp>
      <p:sp>
        <p:nvSpPr>
          <p:cNvPr id="8" name="Oval 7"/>
          <p:cNvSpPr>
            <a:spLocks noChangeAspect="1"/>
          </p:cNvSpPr>
          <p:nvPr/>
        </p:nvSpPr>
        <p:spPr>
          <a:xfrm>
            <a:off x="3060192" y="4541408"/>
            <a:ext cx="292608" cy="292608"/>
          </a:xfrm>
          <a:prstGeom prst="ellipse">
            <a:avLst/>
          </a:prstGeom>
          <a:solidFill>
            <a:schemeClr val="accent3">
              <a:lumMod val="60000"/>
              <a:lumOff val="40000"/>
              <a:alpha val="74000"/>
            </a:schemeClr>
          </a:solidFill>
          <a:ln>
            <a:noFill/>
          </a:ln>
          <a:scene3d>
            <a:camera prst="orthographicFront"/>
            <a:lightRig rig="threePt" dir="t"/>
          </a:scene3d>
          <a:sp3d>
            <a:bevelT w="222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itchFamily="18" charset="0"/>
            </a:endParaRPr>
          </a:p>
        </p:txBody>
      </p:sp>
      <p:sp>
        <p:nvSpPr>
          <p:cNvPr id="10" name="Oval 9"/>
          <p:cNvSpPr>
            <a:spLocks noChangeAspect="1"/>
          </p:cNvSpPr>
          <p:nvPr/>
        </p:nvSpPr>
        <p:spPr>
          <a:xfrm>
            <a:off x="6934200" y="381000"/>
            <a:ext cx="2194560" cy="2194560"/>
          </a:xfrm>
          <a:prstGeom prst="ellipse">
            <a:avLst/>
          </a:prstGeom>
          <a:solidFill>
            <a:schemeClr val="tx2">
              <a:lumMod val="40000"/>
              <a:lumOff val="60000"/>
              <a:alpha val="32000"/>
            </a:schemeClr>
          </a:solidFill>
          <a:ln>
            <a:solidFill>
              <a:schemeClr val="accent1">
                <a:lumMod val="75000"/>
              </a:schemeClr>
            </a:solidFill>
          </a:ln>
          <a:scene3d>
            <a:camera prst="orthographicFront"/>
            <a:lightRig rig="threePt" dir="t"/>
          </a:scene3d>
          <a:sp3d>
            <a:bevelT w="222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itchFamily="18" charset="0"/>
            </a:endParaRPr>
          </a:p>
        </p:txBody>
      </p:sp>
      <p:sp>
        <p:nvSpPr>
          <p:cNvPr id="13" name="TextBox 12"/>
          <p:cNvSpPr txBox="1"/>
          <p:nvPr/>
        </p:nvSpPr>
        <p:spPr>
          <a:xfrm>
            <a:off x="2701005" y="4087140"/>
            <a:ext cx="1010982" cy="461665"/>
          </a:xfrm>
          <a:prstGeom prst="rect">
            <a:avLst/>
          </a:prstGeom>
          <a:noFill/>
        </p:spPr>
        <p:txBody>
          <a:bodyPr wrap="none" rtlCol="0">
            <a:spAutoFit/>
          </a:bodyPr>
          <a:lstStyle/>
          <a:p>
            <a:pPr algn="ctr"/>
            <a:r>
              <a:rPr lang="en-US" sz="1200" i="1" dirty="0">
                <a:latin typeface="Cambria" pitchFamily="18" charset="0"/>
              </a:rPr>
              <a:t>Young Status</a:t>
            </a:r>
          </a:p>
          <a:p>
            <a:pPr algn="ctr"/>
            <a:r>
              <a:rPr lang="en-US" sz="1200" i="1" dirty="0">
                <a:latin typeface="Cambria" pitchFamily="18" charset="0"/>
              </a:rPr>
              <a:t>Seekers</a:t>
            </a:r>
          </a:p>
        </p:txBody>
      </p:sp>
      <p:sp>
        <p:nvSpPr>
          <p:cNvPr id="14" name="TextBox 13"/>
          <p:cNvSpPr txBox="1"/>
          <p:nvPr/>
        </p:nvSpPr>
        <p:spPr>
          <a:xfrm>
            <a:off x="7045037" y="3621708"/>
            <a:ext cx="929550" cy="461665"/>
          </a:xfrm>
          <a:prstGeom prst="rect">
            <a:avLst/>
          </a:prstGeom>
          <a:noFill/>
        </p:spPr>
        <p:txBody>
          <a:bodyPr wrap="none" rtlCol="0">
            <a:spAutoFit/>
          </a:bodyPr>
          <a:lstStyle/>
          <a:p>
            <a:pPr algn="ctr"/>
            <a:r>
              <a:rPr lang="en-US" sz="1200" i="1" dirty="0">
                <a:latin typeface="Cambria" pitchFamily="18" charset="0"/>
              </a:rPr>
              <a:t>New Career</a:t>
            </a:r>
          </a:p>
          <a:p>
            <a:pPr algn="ctr"/>
            <a:r>
              <a:rPr lang="en-US" sz="1200" i="1" dirty="0">
                <a:latin typeface="Cambria" pitchFamily="18" charset="0"/>
              </a:rPr>
              <a:t>Networkers</a:t>
            </a:r>
          </a:p>
        </p:txBody>
      </p:sp>
      <p:sp>
        <p:nvSpPr>
          <p:cNvPr id="15" name="TextBox 14"/>
          <p:cNvSpPr txBox="1"/>
          <p:nvPr/>
        </p:nvSpPr>
        <p:spPr>
          <a:xfrm>
            <a:off x="5250633" y="4409881"/>
            <a:ext cx="752129" cy="461665"/>
          </a:xfrm>
          <a:prstGeom prst="rect">
            <a:avLst/>
          </a:prstGeom>
          <a:noFill/>
        </p:spPr>
        <p:txBody>
          <a:bodyPr wrap="none" rtlCol="0">
            <a:spAutoFit/>
          </a:bodyPr>
          <a:lstStyle/>
          <a:p>
            <a:pPr algn="ctr"/>
            <a:r>
              <a:rPr lang="en-US" sz="1200" i="1" dirty="0">
                <a:latin typeface="Cambria" pitchFamily="18" charset="0"/>
              </a:rPr>
              <a:t>Relevant</a:t>
            </a:r>
          </a:p>
          <a:p>
            <a:pPr algn="ctr"/>
            <a:r>
              <a:rPr lang="en-US" sz="1200" i="1" dirty="0">
                <a:latin typeface="Cambria" pitchFamily="18" charset="0"/>
              </a:rPr>
              <a:t>Learners</a:t>
            </a:r>
          </a:p>
        </p:txBody>
      </p:sp>
      <p:sp>
        <p:nvSpPr>
          <p:cNvPr id="16" name="TextBox 15"/>
          <p:cNvSpPr txBox="1"/>
          <p:nvPr/>
        </p:nvSpPr>
        <p:spPr>
          <a:xfrm>
            <a:off x="7696339" y="957145"/>
            <a:ext cx="715902" cy="461665"/>
          </a:xfrm>
          <a:prstGeom prst="rect">
            <a:avLst/>
          </a:prstGeom>
          <a:noFill/>
        </p:spPr>
        <p:txBody>
          <a:bodyPr wrap="none" rtlCol="0">
            <a:spAutoFit/>
          </a:bodyPr>
          <a:lstStyle/>
          <a:p>
            <a:pPr algn="ctr"/>
            <a:r>
              <a:rPr lang="en-US" sz="1200" i="1" dirty="0">
                <a:latin typeface="Cambria" pitchFamily="18" charset="0"/>
              </a:rPr>
              <a:t>Mobility</a:t>
            </a:r>
          </a:p>
          <a:p>
            <a:pPr algn="ctr"/>
            <a:r>
              <a:rPr lang="en-US" sz="1200" i="1" dirty="0">
                <a:latin typeface="Cambria" pitchFamily="18" charset="0"/>
              </a:rPr>
              <a:t>Minded</a:t>
            </a:r>
          </a:p>
        </p:txBody>
      </p:sp>
      <p:sp>
        <p:nvSpPr>
          <p:cNvPr id="17" name="TextBox 16"/>
          <p:cNvSpPr txBox="1"/>
          <p:nvPr/>
        </p:nvSpPr>
        <p:spPr>
          <a:xfrm>
            <a:off x="5524161" y="1940684"/>
            <a:ext cx="925382" cy="461665"/>
          </a:xfrm>
          <a:prstGeom prst="rect">
            <a:avLst/>
          </a:prstGeom>
          <a:noFill/>
        </p:spPr>
        <p:txBody>
          <a:bodyPr wrap="none" rtlCol="0">
            <a:spAutoFit/>
          </a:bodyPr>
          <a:lstStyle/>
          <a:p>
            <a:pPr algn="ctr"/>
            <a:r>
              <a:rPr lang="en-US" sz="1200" i="1" dirty="0">
                <a:latin typeface="Cambria" pitchFamily="18" charset="0"/>
              </a:rPr>
              <a:t>Easy</a:t>
            </a:r>
          </a:p>
          <a:p>
            <a:pPr algn="ctr"/>
            <a:r>
              <a:rPr lang="en-US" sz="1200" i="1" dirty="0">
                <a:latin typeface="Cambria" pitchFamily="18" charset="0"/>
              </a:rPr>
              <a:t>Promotions</a:t>
            </a:r>
          </a:p>
        </p:txBody>
      </p:sp>
      <p:sp>
        <p:nvSpPr>
          <p:cNvPr id="18" name="TextBox 17"/>
          <p:cNvSpPr txBox="1"/>
          <p:nvPr/>
        </p:nvSpPr>
        <p:spPr>
          <a:xfrm>
            <a:off x="589472" y="5157010"/>
            <a:ext cx="1187505" cy="276999"/>
          </a:xfrm>
          <a:prstGeom prst="rect">
            <a:avLst/>
          </a:prstGeom>
          <a:noFill/>
        </p:spPr>
        <p:txBody>
          <a:bodyPr wrap="none" rtlCol="0">
            <a:spAutoFit/>
          </a:bodyPr>
          <a:lstStyle/>
          <a:p>
            <a:pPr algn="ctr"/>
            <a:r>
              <a:rPr lang="en-US" sz="1200" i="1" dirty="0">
                <a:latin typeface="Cambria" pitchFamily="18" charset="0"/>
              </a:rPr>
              <a:t>Cheap and Easy</a:t>
            </a:r>
          </a:p>
        </p:txBody>
      </p:sp>
      <p:sp>
        <p:nvSpPr>
          <p:cNvPr id="19" name="TextBox 18"/>
          <p:cNvSpPr txBox="1"/>
          <p:nvPr/>
        </p:nvSpPr>
        <p:spPr>
          <a:xfrm rot="16200000">
            <a:off x="-570396" y="3370109"/>
            <a:ext cx="2003818" cy="461665"/>
          </a:xfrm>
          <a:prstGeom prst="rect">
            <a:avLst/>
          </a:prstGeom>
          <a:noFill/>
        </p:spPr>
        <p:txBody>
          <a:bodyPr wrap="none" rtlCol="0">
            <a:spAutoFit/>
          </a:bodyPr>
          <a:lstStyle/>
          <a:p>
            <a:pPr algn="ctr"/>
            <a:r>
              <a:rPr lang="en-US" sz="2400" b="1" dirty="0"/>
              <a:t>Attractiveness</a:t>
            </a:r>
          </a:p>
        </p:txBody>
      </p:sp>
      <p:sp>
        <p:nvSpPr>
          <p:cNvPr id="20" name="TextBox 19"/>
          <p:cNvSpPr txBox="1"/>
          <p:nvPr/>
        </p:nvSpPr>
        <p:spPr>
          <a:xfrm>
            <a:off x="2585634" y="5880691"/>
            <a:ext cx="2910284" cy="461665"/>
          </a:xfrm>
          <a:prstGeom prst="rect">
            <a:avLst/>
          </a:prstGeom>
          <a:noFill/>
        </p:spPr>
        <p:txBody>
          <a:bodyPr wrap="none" rtlCol="0">
            <a:spAutoFit/>
          </a:bodyPr>
          <a:lstStyle/>
          <a:p>
            <a:pPr algn="ctr"/>
            <a:r>
              <a:rPr lang="en-US" sz="2400" b="1" dirty="0"/>
              <a:t>Competitive Strength</a:t>
            </a:r>
          </a:p>
        </p:txBody>
      </p:sp>
      <p:sp>
        <p:nvSpPr>
          <p:cNvPr id="22" name="Right Arrow 21"/>
          <p:cNvSpPr/>
          <p:nvPr/>
        </p:nvSpPr>
        <p:spPr>
          <a:xfrm>
            <a:off x="5603969" y="5996105"/>
            <a:ext cx="296654" cy="23083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ight Arrow 20"/>
          <p:cNvSpPr/>
          <p:nvPr/>
        </p:nvSpPr>
        <p:spPr>
          <a:xfrm rot="16200000">
            <a:off x="305630" y="2204427"/>
            <a:ext cx="296654" cy="23083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p:cNvSpPr/>
          <p:nvPr/>
        </p:nvSpPr>
        <p:spPr>
          <a:xfrm>
            <a:off x="1143000" y="925884"/>
            <a:ext cx="3777996" cy="1542288"/>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solidFill>
                <a:latin typeface="Cambria" pitchFamily="18" charset="0"/>
              </a:rPr>
              <a:t>MAP KEY</a:t>
            </a:r>
          </a:p>
          <a:p>
            <a:pPr marL="171450" indent="-171450">
              <a:buFont typeface="Arial" pitchFamily="34" charset="0"/>
              <a:buChar char="•"/>
            </a:pPr>
            <a:r>
              <a:rPr lang="en-US" sz="1000" i="1" dirty="0">
                <a:solidFill>
                  <a:schemeClr val="tx1"/>
                </a:solidFill>
                <a:latin typeface="Cambria" pitchFamily="18" charset="0"/>
              </a:rPr>
              <a:t>Attractiveness</a:t>
            </a:r>
            <a:r>
              <a:rPr lang="en-US" sz="1000" dirty="0">
                <a:solidFill>
                  <a:schemeClr val="tx1"/>
                </a:solidFill>
                <a:latin typeface="Cambria" pitchFamily="18" charset="0"/>
              </a:rPr>
              <a:t> computed as average index of (1) willingness to pay, (2) price sensitivity, (3) market size, and (4) growth rate*; all values standardized</a:t>
            </a:r>
          </a:p>
          <a:p>
            <a:pPr marL="171450" indent="-171450">
              <a:buFont typeface="Arial" pitchFamily="34" charset="0"/>
              <a:buChar char="•"/>
            </a:pPr>
            <a:r>
              <a:rPr lang="en-US" sz="1000" i="1" dirty="0">
                <a:solidFill>
                  <a:schemeClr val="tx1"/>
                </a:solidFill>
                <a:latin typeface="Cambria" pitchFamily="18" charset="0"/>
              </a:rPr>
              <a:t>Competitive strength </a:t>
            </a:r>
            <a:r>
              <a:rPr lang="en-US" sz="1000" dirty="0">
                <a:solidFill>
                  <a:schemeClr val="tx1"/>
                </a:solidFill>
                <a:latin typeface="Cambria" pitchFamily="18" charset="0"/>
              </a:rPr>
              <a:t>computed as average index of (1) likelihood to attend UW, (2) needs met by UW that are unmet by competition, and (3) fit with current UW offerings * </a:t>
            </a:r>
          </a:p>
          <a:p>
            <a:endParaRPr lang="en-US" sz="500" dirty="0">
              <a:solidFill>
                <a:schemeClr val="tx1"/>
              </a:solidFill>
              <a:latin typeface="Cambria" pitchFamily="18" charset="0"/>
            </a:endParaRPr>
          </a:p>
          <a:p>
            <a:r>
              <a:rPr lang="en-US" sz="1000" dirty="0">
                <a:solidFill>
                  <a:schemeClr val="tx1"/>
                </a:solidFill>
                <a:latin typeface="Cambria" pitchFamily="18" charset="0"/>
              </a:rPr>
              <a:t>Note: all values based on survey responses except those indicated by asterisk (*)</a:t>
            </a:r>
          </a:p>
        </p:txBody>
      </p:sp>
      <p:sp>
        <p:nvSpPr>
          <p:cNvPr id="2" name="Footer Placeholder 1"/>
          <p:cNvSpPr>
            <a:spLocks noGrp="1"/>
          </p:cNvSpPr>
          <p:nvPr>
            <p:ph type="ftr" sz="quarter" idx="11"/>
          </p:nvPr>
        </p:nvSpPr>
        <p:spPr/>
        <p:txBody>
          <a:bodyPr/>
          <a:lstStyle/>
          <a:p>
            <a:r>
              <a:rPr lang="en-US" dirty="0"/>
              <a:t>© </a:t>
            </a:r>
            <a:r>
              <a:rPr lang="en-US" dirty="0" err="1"/>
              <a:t>Palmatier</a:t>
            </a:r>
            <a:endParaRPr lang="en-US" dirty="0"/>
          </a:p>
        </p:txBody>
      </p:sp>
    </p:spTree>
    <p:extLst>
      <p:ext uri="{BB962C8B-B14F-4D97-AF65-F5344CB8AC3E}">
        <p14:creationId xmlns:p14="http://schemas.microsoft.com/office/powerpoint/2010/main" val="172579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a:spLocks noChangeAspect="1"/>
          </p:cNvSpPr>
          <p:nvPr/>
        </p:nvSpPr>
        <p:spPr>
          <a:xfrm>
            <a:off x="4437888" y="228600"/>
            <a:ext cx="2267712" cy="2267712"/>
          </a:xfrm>
          <a:prstGeom prst="ellipse">
            <a:avLst/>
          </a:prstGeom>
          <a:solidFill>
            <a:srgbClr val="FCFC0C">
              <a:alpha val="33000"/>
            </a:srgbClr>
          </a:solidFill>
          <a:ln>
            <a:solidFill>
              <a:schemeClr val="accent2">
                <a:lumMod val="75000"/>
              </a:schemeClr>
            </a:solidFill>
          </a:ln>
          <a:scene3d>
            <a:camera prst="orthographicFront"/>
            <a:lightRig rig="threePt" dir="t"/>
          </a:scene3d>
          <a:sp3d>
            <a:bevelT w="222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itchFamily="18" charset="0"/>
            </a:endParaRPr>
          </a:p>
        </p:txBody>
      </p:sp>
      <p:graphicFrame>
        <p:nvGraphicFramePr>
          <p:cNvPr id="37" name="Chart 36"/>
          <p:cNvGraphicFramePr>
            <a:graphicFrameLocks/>
          </p:cNvGraphicFramePr>
          <p:nvPr>
            <p:extLst>
              <p:ext uri="{D42A27DB-BD31-4B8C-83A1-F6EECF244321}">
                <p14:modId xmlns:p14="http://schemas.microsoft.com/office/powerpoint/2010/main" val="1525186265"/>
              </p:ext>
            </p:extLst>
          </p:nvPr>
        </p:nvGraphicFramePr>
        <p:xfrm>
          <a:off x="477982" y="481913"/>
          <a:ext cx="7901525" cy="59950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4539240" y="2743199"/>
            <a:ext cx="955262" cy="276999"/>
          </a:xfrm>
          <a:prstGeom prst="rect">
            <a:avLst/>
          </a:prstGeom>
          <a:noFill/>
        </p:spPr>
        <p:txBody>
          <a:bodyPr wrap="none" rtlCol="0">
            <a:spAutoFit/>
          </a:bodyPr>
          <a:lstStyle/>
          <a:p>
            <a:r>
              <a:rPr lang="en-US" sz="1200" b="1" dirty="0">
                <a:latin typeface="Cambria" pitchFamily="18" charset="0"/>
              </a:rPr>
              <a:t>UW Seattle</a:t>
            </a:r>
          </a:p>
        </p:txBody>
      </p:sp>
      <p:sp>
        <p:nvSpPr>
          <p:cNvPr id="5" name="TextBox 4"/>
          <p:cNvSpPr txBox="1"/>
          <p:nvPr/>
        </p:nvSpPr>
        <p:spPr>
          <a:xfrm>
            <a:off x="3524711" y="174136"/>
            <a:ext cx="1580689" cy="307777"/>
          </a:xfrm>
          <a:prstGeom prst="rect">
            <a:avLst/>
          </a:prstGeom>
          <a:noFill/>
        </p:spPr>
        <p:txBody>
          <a:bodyPr wrap="none" rtlCol="0">
            <a:spAutoFit/>
          </a:bodyPr>
          <a:lstStyle/>
          <a:p>
            <a:r>
              <a:rPr lang="en-US" sz="1400" b="1" dirty="0">
                <a:latin typeface="Cambria" pitchFamily="18" charset="0"/>
              </a:rPr>
              <a:t>More Convenient</a:t>
            </a:r>
          </a:p>
        </p:txBody>
      </p:sp>
      <p:sp>
        <p:nvSpPr>
          <p:cNvPr id="6" name="TextBox 5"/>
          <p:cNvSpPr txBox="1"/>
          <p:nvPr/>
        </p:nvSpPr>
        <p:spPr>
          <a:xfrm>
            <a:off x="3752598" y="6550223"/>
            <a:ext cx="1507977" cy="307777"/>
          </a:xfrm>
          <a:prstGeom prst="rect">
            <a:avLst/>
          </a:prstGeom>
          <a:noFill/>
        </p:spPr>
        <p:txBody>
          <a:bodyPr wrap="none" rtlCol="0">
            <a:spAutoFit/>
          </a:bodyPr>
          <a:lstStyle/>
          <a:p>
            <a:r>
              <a:rPr lang="en-US" sz="1400" b="1" dirty="0">
                <a:latin typeface="Cambria" pitchFamily="18" charset="0"/>
              </a:rPr>
              <a:t>Less Convenient</a:t>
            </a:r>
          </a:p>
        </p:txBody>
      </p:sp>
      <p:sp>
        <p:nvSpPr>
          <p:cNvPr id="7" name="TextBox 6"/>
          <p:cNvSpPr txBox="1"/>
          <p:nvPr/>
        </p:nvSpPr>
        <p:spPr>
          <a:xfrm>
            <a:off x="8114522" y="3048000"/>
            <a:ext cx="1063689" cy="523220"/>
          </a:xfrm>
          <a:prstGeom prst="rect">
            <a:avLst/>
          </a:prstGeom>
          <a:noFill/>
        </p:spPr>
        <p:txBody>
          <a:bodyPr wrap="none" rtlCol="0">
            <a:spAutoFit/>
          </a:bodyPr>
          <a:lstStyle/>
          <a:p>
            <a:r>
              <a:rPr lang="en-US" sz="1400" b="1" dirty="0">
                <a:latin typeface="Cambria" pitchFamily="18" charset="0"/>
              </a:rPr>
              <a:t>More</a:t>
            </a:r>
          </a:p>
          <a:p>
            <a:r>
              <a:rPr lang="en-US" sz="1400" b="1" dirty="0">
                <a:latin typeface="Cambria" pitchFamily="18" charset="0"/>
              </a:rPr>
              <a:t>Affordable</a:t>
            </a:r>
          </a:p>
        </p:txBody>
      </p:sp>
      <p:sp>
        <p:nvSpPr>
          <p:cNvPr id="8" name="TextBox 7"/>
          <p:cNvSpPr txBox="1"/>
          <p:nvPr/>
        </p:nvSpPr>
        <p:spPr>
          <a:xfrm>
            <a:off x="228600" y="2931715"/>
            <a:ext cx="1063689" cy="523220"/>
          </a:xfrm>
          <a:prstGeom prst="rect">
            <a:avLst/>
          </a:prstGeom>
          <a:noFill/>
        </p:spPr>
        <p:txBody>
          <a:bodyPr wrap="none" rtlCol="0">
            <a:spAutoFit/>
          </a:bodyPr>
          <a:lstStyle/>
          <a:p>
            <a:r>
              <a:rPr lang="en-US" sz="1400" b="1" dirty="0">
                <a:latin typeface="Cambria" pitchFamily="18" charset="0"/>
              </a:rPr>
              <a:t>Less</a:t>
            </a:r>
          </a:p>
          <a:p>
            <a:r>
              <a:rPr lang="en-US" sz="1400" b="1" dirty="0">
                <a:latin typeface="Cambria" pitchFamily="18" charset="0"/>
              </a:rPr>
              <a:t>Affordable</a:t>
            </a:r>
          </a:p>
        </p:txBody>
      </p:sp>
      <p:sp>
        <p:nvSpPr>
          <p:cNvPr id="9" name="TextBox 8"/>
          <p:cNvSpPr txBox="1"/>
          <p:nvPr/>
        </p:nvSpPr>
        <p:spPr>
          <a:xfrm>
            <a:off x="2188104" y="4985373"/>
            <a:ext cx="701410" cy="276999"/>
          </a:xfrm>
          <a:prstGeom prst="rect">
            <a:avLst/>
          </a:prstGeom>
          <a:noFill/>
        </p:spPr>
        <p:txBody>
          <a:bodyPr wrap="none" rtlCol="0">
            <a:spAutoFit/>
          </a:bodyPr>
          <a:lstStyle/>
          <a:p>
            <a:r>
              <a:rPr lang="en-US" sz="1200" b="1" dirty="0">
                <a:latin typeface="Cambria" pitchFamily="18" charset="0"/>
              </a:rPr>
              <a:t>Cornell</a:t>
            </a:r>
          </a:p>
        </p:txBody>
      </p:sp>
      <p:sp>
        <p:nvSpPr>
          <p:cNvPr id="10" name="TextBox 9"/>
          <p:cNvSpPr txBox="1"/>
          <p:nvPr/>
        </p:nvSpPr>
        <p:spPr>
          <a:xfrm>
            <a:off x="2531060" y="4771106"/>
            <a:ext cx="816634" cy="276999"/>
          </a:xfrm>
          <a:prstGeom prst="rect">
            <a:avLst/>
          </a:prstGeom>
          <a:noFill/>
        </p:spPr>
        <p:txBody>
          <a:bodyPr wrap="none" rtlCol="0">
            <a:spAutoFit/>
          </a:bodyPr>
          <a:lstStyle/>
          <a:p>
            <a:r>
              <a:rPr lang="en-US" sz="1200" b="1" dirty="0">
                <a:latin typeface="Cambria" pitchFamily="18" charset="0"/>
              </a:rPr>
              <a:t>Berkeley</a:t>
            </a:r>
          </a:p>
        </p:txBody>
      </p:sp>
      <p:sp>
        <p:nvSpPr>
          <p:cNvPr id="11" name="TextBox 10"/>
          <p:cNvSpPr txBox="1"/>
          <p:nvPr/>
        </p:nvSpPr>
        <p:spPr>
          <a:xfrm>
            <a:off x="5016871" y="4346525"/>
            <a:ext cx="841256" cy="276999"/>
          </a:xfrm>
          <a:prstGeom prst="rect">
            <a:avLst/>
          </a:prstGeom>
          <a:noFill/>
        </p:spPr>
        <p:txBody>
          <a:bodyPr wrap="none" rtlCol="0">
            <a:spAutoFit/>
          </a:bodyPr>
          <a:lstStyle/>
          <a:p>
            <a:r>
              <a:rPr lang="en-US" sz="1200" b="1" dirty="0">
                <a:latin typeface="Cambria" pitchFamily="18" charset="0"/>
              </a:rPr>
              <a:t>U Oregon</a:t>
            </a:r>
          </a:p>
        </p:txBody>
      </p:sp>
      <p:sp>
        <p:nvSpPr>
          <p:cNvPr id="12" name="TextBox 11"/>
          <p:cNvSpPr txBox="1"/>
          <p:nvPr/>
        </p:nvSpPr>
        <p:spPr>
          <a:xfrm>
            <a:off x="3484699" y="2571543"/>
            <a:ext cx="807785" cy="276999"/>
          </a:xfrm>
          <a:prstGeom prst="rect">
            <a:avLst/>
          </a:prstGeom>
          <a:noFill/>
        </p:spPr>
        <p:txBody>
          <a:bodyPr wrap="none" rtlCol="0">
            <a:spAutoFit/>
          </a:bodyPr>
          <a:lstStyle/>
          <a:p>
            <a:r>
              <a:rPr lang="en-US" sz="1200" b="1" dirty="0">
                <a:latin typeface="Cambria" pitchFamily="18" charset="0"/>
              </a:rPr>
              <a:t>Seattle U</a:t>
            </a:r>
          </a:p>
        </p:txBody>
      </p:sp>
      <p:sp>
        <p:nvSpPr>
          <p:cNvPr id="13" name="TextBox 12"/>
          <p:cNvSpPr txBox="1"/>
          <p:nvPr/>
        </p:nvSpPr>
        <p:spPr>
          <a:xfrm>
            <a:off x="3657600" y="3054826"/>
            <a:ext cx="461986" cy="276999"/>
          </a:xfrm>
          <a:prstGeom prst="rect">
            <a:avLst/>
          </a:prstGeom>
          <a:noFill/>
        </p:spPr>
        <p:txBody>
          <a:bodyPr wrap="none" rtlCol="0">
            <a:spAutoFit/>
          </a:bodyPr>
          <a:lstStyle/>
          <a:p>
            <a:r>
              <a:rPr lang="en-US" sz="1200" b="1" dirty="0">
                <a:latin typeface="Cambria" pitchFamily="18" charset="0"/>
              </a:rPr>
              <a:t>SPU</a:t>
            </a:r>
          </a:p>
        </p:txBody>
      </p:sp>
      <p:sp>
        <p:nvSpPr>
          <p:cNvPr id="14" name="TextBox 13"/>
          <p:cNvSpPr txBox="1"/>
          <p:nvPr/>
        </p:nvSpPr>
        <p:spPr>
          <a:xfrm>
            <a:off x="5502906" y="2189964"/>
            <a:ext cx="984565" cy="276999"/>
          </a:xfrm>
          <a:prstGeom prst="rect">
            <a:avLst/>
          </a:prstGeom>
          <a:noFill/>
        </p:spPr>
        <p:txBody>
          <a:bodyPr wrap="none" rtlCol="0">
            <a:spAutoFit/>
          </a:bodyPr>
          <a:lstStyle/>
          <a:p>
            <a:r>
              <a:rPr lang="en-US" sz="1200" b="1" dirty="0">
                <a:latin typeface="Cambria" pitchFamily="18" charset="0"/>
              </a:rPr>
              <a:t>UW Bothell</a:t>
            </a:r>
          </a:p>
        </p:txBody>
      </p:sp>
      <p:sp>
        <p:nvSpPr>
          <p:cNvPr id="15" name="TextBox 14"/>
          <p:cNvSpPr txBox="1"/>
          <p:nvPr/>
        </p:nvSpPr>
        <p:spPr>
          <a:xfrm>
            <a:off x="4964777" y="3694412"/>
            <a:ext cx="1014830" cy="276999"/>
          </a:xfrm>
          <a:prstGeom prst="rect">
            <a:avLst/>
          </a:prstGeom>
          <a:noFill/>
        </p:spPr>
        <p:txBody>
          <a:bodyPr wrap="none" rtlCol="0">
            <a:spAutoFit/>
          </a:bodyPr>
          <a:lstStyle/>
          <a:p>
            <a:r>
              <a:rPr lang="en-US" sz="1200" b="1" dirty="0">
                <a:latin typeface="Cambria" pitchFamily="18" charset="0"/>
              </a:rPr>
              <a:t>UW Tacoma</a:t>
            </a:r>
          </a:p>
        </p:txBody>
      </p:sp>
      <p:sp>
        <p:nvSpPr>
          <p:cNvPr id="17" name="TextBox 16"/>
          <p:cNvSpPr txBox="1"/>
          <p:nvPr/>
        </p:nvSpPr>
        <p:spPr>
          <a:xfrm>
            <a:off x="2538809" y="4073095"/>
            <a:ext cx="562975" cy="276999"/>
          </a:xfrm>
          <a:prstGeom prst="rect">
            <a:avLst/>
          </a:prstGeom>
          <a:noFill/>
        </p:spPr>
        <p:txBody>
          <a:bodyPr wrap="none" rtlCol="0">
            <a:spAutoFit/>
          </a:bodyPr>
          <a:lstStyle/>
          <a:p>
            <a:r>
              <a:rPr lang="en-US" sz="1200" b="1" dirty="0">
                <a:latin typeface="Cambria" pitchFamily="18" charset="0"/>
              </a:rPr>
              <a:t>UCLA</a:t>
            </a:r>
          </a:p>
        </p:txBody>
      </p:sp>
      <p:sp>
        <p:nvSpPr>
          <p:cNvPr id="18" name="TextBox 17"/>
          <p:cNvSpPr txBox="1"/>
          <p:nvPr/>
        </p:nvSpPr>
        <p:spPr>
          <a:xfrm>
            <a:off x="6285354" y="3832912"/>
            <a:ext cx="1582100" cy="276999"/>
          </a:xfrm>
          <a:prstGeom prst="rect">
            <a:avLst/>
          </a:prstGeom>
          <a:noFill/>
        </p:spPr>
        <p:txBody>
          <a:bodyPr wrap="none" rtlCol="0">
            <a:spAutoFit/>
          </a:bodyPr>
          <a:lstStyle/>
          <a:p>
            <a:r>
              <a:rPr lang="en-US" sz="1200" b="1" dirty="0">
                <a:latin typeface="Cambria" pitchFamily="18" charset="0"/>
              </a:rPr>
              <a:t>Western Governor’s</a:t>
            </a:r>
          </a:p>
        </p:txBody>
      </p:sp>
      <p:sp>
        <p:nvSpPr>
          <p:cNvPr id="19" name="TextBox 18"/>
          <p:cNvSpPr txBox="1"/>
          <p:nvPr/>
        </p:nvSpPr>
        <p:spPr>
          <a:xfrm>
            <a:off x="6019800" y="4346524"/>
            <a:ext cx="513026" cy="276999"/>
          </a:xfrm>
          <a:prstGeom prst="rect">
            <a:avLst/>
          </a:prstGeom>
          <a:noFill/>
        </p:spPr>
        <p:txBody>
          <a:bodyPr wrap="none" rtlCol="0">
            <a:spAutoFit/>
          </a:bodyPr>
          <a:lstStyle/>
          <a:p>
            <a:r>
              <a:rPr lang="en-US" sz="1200" b="1" dirty="0">
                <a:latin typeface="Cambria" pitchFamily="18" charset="0"/>
              </a:rPr>
              <a:t>WSU</a:t>
            </a:r>
          </a:p>
        </p:txBody>
      </p:sp>
      <p:sp>
        <p:nvSpPr>
          <p:cNvPr id="25" name="TextBox 24"/>
          <p:cNvSpPr txBox="1"/>
          <p:nvPr/>
        </p:nvSpPr>
        <p:spPr>
          <a:xfrm>
            <a:off x="4964777" y="976022"/>
            <a:ext cx="1195648" cy="461665"/>
          </a:xfrm>
          <a:prstGeom prst="rect">
            <a:avLst/>
          </a:prstGeom>
          <a:noFill/>
        </p:spPr>
        <p:txBody>
          <a:bodyPr wrap="none" rtlCol="0">
            <a:spAutoFit/>
          </a:bodyPr>
          <a:lstStyle/>
          <a:p>
            <a:pPr algn="ctr"/>
            <a:r>
              <a:rPr lang="en-US" sz="1200" i="1" dirty="0">
                <a:latin typeface="Cambria" pitchFamily="18" charset="0"/>
              </a:rPr>
              <a:t>Easy Promotion</a:t>
            </a:r>
          </a:p>
          <a:p>
            <a:pPr algn="ctr"/>
            <a:r>
              <a:rPr lang="en-US" sz="1200" i="1" dirty="0">
                <a:latin typeface="Cambria" pitchFamily="18" charset="0"/>
              </a:rPr>
              <a:t>Segment</a:t>
            </a:r>
          </a:p>
        </p:txBody>
      </p:sp>
      <p:sp>
        <p:nvSpPr>
          <p:cNvPr id="2" name="Rectangle 1"/>
          <p:cNvSpPr/>
          <p:nvPr/>
        </p:nvSpPr>
        <p:spPr>
          <a:xfrm>
            <a:off x="5562601" y="5123873"/>
            <a:ext cx="3429000" cy="142635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solidFill>
                <a:latin typeface="Cambria" pitchFamily="18" charset="0"/>
              </a:rPr>
              <a:t>MAP KEY</a:t>
            </a:r>
          </a:p>
          <a:p>
            <a:pPr marL="171450" indent="-171450">
              <a:buFont typeface="Arial" pitchFamily="34" charset="0"/>
              <a:buChar char="•"/>
            </a:pPr>
            <a:r>
              <a:rPr lang="en-US" sz="1000" dirty="0">
                <a:solidFill>
                  <a:schemeClr val="tx1"/>
                </a:solidFill>
                <a:latin typeface="Cambria" pitchFamily="18" charset="0"/>
              </a:rPr>
              <a:t>Diamonds are values on dimensions shown</a:t>
            </a:r>
          </a:p>
          <a:p>
            <a:pPr marL="171450" indent="-171450">
              <a:buFont typeface="Arial" pitchFamily="34" charset="0"/>
              <a:buChar char="•"/>
            </a:pPr>
            <a:r>
              <a:rPr lang="en-US" sz="1000" dirty="0">
                <a:solidFill>
                  <a:schemeClr val="tx1"/>
                </a:solidFill>
                <a:latin typeface="Cambria" pitchFamily="18" charset="0"/>
              </a:rPr>
              <a:t>Circle size represents relative size of segment</a:t>
            </a:r>
          </a:p>
          <a:p>
            <a:pPr marL="171450" indent="-171450">
              <a:buFont typeface="Arial" pitchFamily="34" charset="0"/>
              <a:buChar char="•"/>
            </a:pPr>
            <a:r>
              <a:rPr lang="en-US" sz="1000" dirty="0">
                <a:solidFill>
                  <a:schemeClr val="tx1"/>
                </a:solidFill>
                <a:latin typeface="Cambria" pitchFamily="18" charset="0"/>
              </a:rPr>
              <a:t>Proximity to axis endpoint represents higher or lower values on that axis</a:t>
            </a:r>
          </a:p>
          <a:p>
            <a:r>
              <a:rPr lang="en-US" sz="1000" b="1" dirty="0">
                <a:solidFill>
                  <a:schemeClr val="tx1"/>
                </a:solidFill>
                <a:latin typeface="Cambria" pitchFamily="18" charset="0"/>
              </a:rPr>
              <a:t>Questions</a:t>
            </a:r>
            <a:r>
              <a:rPr lang="en-US" sz="1000" dirty="0">
                <a:solidFill>
                  <a:schemeClr val="tx1"/>
                </a:solidFill>
                <a:latin typeface="Cambria" pitchFamily="18" charset="0"/>
              </a:rPr>
              <a:t> </a:t>
            </a:r>
            <a:r>
              <a:rPr lang="en-US" sz="1000" b="1" dirty="0">
                <a:solidFill>
                  <a:schemeClr val="tx1"/>
                </a:solidFill>
                <a:latin typeface="Cambria" pitchFamily="18" charset="0"/>
              </a:rPr>
              <a:t>used to form axes:</a:t>
            </a:r>
            <a:endParaRPr lang="en-US" sz="1000" dirty="0">
              <a:solidFill>
                <a:schemeClr val="tx1"/>
              </a:solidFill>
              <a:latin typeface="Cambria" pitchFamily="18" charset="0"/>
            </a:endParaRPr>
          </a:p>
          <a:p>
            <a:r>
              <a:rPr lang="en-US" sz="1000" dirty="0">
                <a:solidFill>
                  <a:schemeClr val="tx1"/>
                </a:solidFill>
                <a:latin typeface="Cambria" pitchFamily="18" charset="0"/>
              </a:rPr>
              <a:t>“[School] offers convenient business education programs.”</a:t>
            </a:r>
          </a:p>
          <a:p>
            <a:r>
              <a:rPr lang="en-US" sz="1000" dirty="0">
                <a:solidFill>
                  <a:schemeClr val="tx1"/>
                </a:solidFill>
                <a:latin typeface="Cambria" pitchFamily="18" charset="0"/>
              </a:rPr>
              <a:t>“[School] offers affordable business education programs.”</a:t>
            </a:r>
          </a:p>
        </p:txBody>
      </p:sp>
      <p:sp>
        <p:nvSpPr>
          <p:cNvPr id="4" name="Oval 3"/>
          <p:cNvSpPr/>
          <p:nvPr/>
        </p:nvSpPr>
        <p:spPr>
          <a:xfrm>
            <a:off x="4770173" y="2359811"/>
            <a:ext cx="457200" cy="423463"/>
          </a:xfrm>
          <a:prstGeom prst="ellipse">
            <a:avLst/>
          </a:pr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TextBox 34"/>
          <p:cNvSpPr txBox="1"/>
          <p:nvPr/>
        </p:nvSpPr>
        <p:spPr>
          <a:xfrm>
            <a:off x="326280" y="174136"/>
            <a:ext cx="2898926" cy="954107"/>
          </a:xfrm>
          <a:prstGeom prst="rect">
            <a:avLst/>
          </a:prstGeom>
          <a:noFill/>
        </p:spPr>
        <p:txBody>
          <a:bodyPr wrap="none" rtlCol="0">
            <a:spAutoFit/>
          </a:bodyPr>
          <a:lstStyle/>
          <a:p>
            <a:r>
              <a:rPr lang="en-US" sz="2800" b="1" dirty="0">
                <a:latin typeface="Cambria" pitchFamily="18" charset="0"/>
              </a:rPr>
              <a:t>Easy Promotion:</a:t>
            </a:r>
          </a:p>
          <a:p>
            <a:r>
              <a:rPr lang="en-US" sz="2800" b="1" dirty="0">
                <a:latin typeface="Cambria" pitchFamily="18" charset="0"/>
              </a:rPr>
              <a:t>Perceptual Map</a:t>
            </a:r>
          </a:p>
        </p:txBody>
      </p:sp>
      <p:sp>
        <p:nvSpPr>
          <p:cNvPr id="20" name="Right Arrow 19"/>
          <p:cNvSpPr/>
          <p:nvPr/>
        </p:nvSpPr>
        <p:spPr>
          <a:xfrm rot="17892196">
            <a:off x="4738168" y="1848615"/>
            <a:ext cx="978408" cy="484632"/>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5-Point Star 2"/>
          <p:cNvSpPr/>
          <p:nvPr/>
        </p:nvSpPr>
        <p:spPr>
          <a:xfrm>
            <a:off x="4892147" y="2529947"/>
            <a:ext cx="213253" cy="213253"/>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20"/>
          <p:cNvSpPr>
            <a:spLocks noGrp="1"/>
          </p:cNvSpPr>
          <p:nvPr>
            <p:ph type="sldNum" sz="quarter" idx="4"/>
          </p:nvPr>
        </p:nvSpPr>
        <p:spPr/>
        <p:txBody>
          <a:bodyPr/>
          <a:lstStyle/>
          <a:p>
            <a:fld id="{C2FFFFA8-C424-3D40-8C75-649CC0B3824F}" type="slidenum">
              <a:rPr lang="en-US" sz="1200" smtClean="0">
                <a:solidFill>
                  <a:srgbClr val="595959"/>
                </a:solidFill>
              </a:rPr>
              <a:pPr/>
              <a:t>39</a:t>
            </a:fld>
            <a:endParaRPr lang="en-US" sz="1200" dirty="0">
              <a:solidFill>
                <a:srgbClr val="595959"/>
              </a:solidFill>
            </a:endParaRPr>
          </a:p>
        </p:txBody>
      </p:sp>
      <p:sp>
        <p:nvSpPr>
          <p:cNvPr id="26" name="Footer Placeholder 4"/>
          <p:cNvSpPr txBox="1">
            <a:spLocks/>
          </p:cNvSpPr>
          <p:nvPr/>
        </p:nvSpPr>
        <p:spPr>
          <a:xfrm>
            <a:off x="201706" y="6477000"/>
            <a:ext cx="6122894" cy="365125"/>
          </a:xfrm>
          <a:prstGeom prst="rect">
            <a:avLst/>
          </a:prstGeom>
        </p:spPr>
        <p:txBody>
          <a:bodyPr/>
          <a:lst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a:lstStyle>
          <a:p>
            <a:r>
              <a:rPr lang="en-US" sz="1100" dirty="0"/>
              <a:t>© </a:t>
            </a:r>
            <a:r>
              <a:rPr lang="en-US" sz="1100" dirty="0" err="1"/>
              <a:t>Palmatier</a:t>
            </a:r>
            <a:endParaRPr lang="en-US" sz="1100" dirty="0"/>
          </a:p>
        </p:txBody>
      </p:sp>
    </p:spTree>
    <p:extLst>
      <p:ext uri="{BB962C8B-B14F-4D97-AF65-F5344CB8AC3E}">
        <p14:creationId xmlns:p14="http://schemas.microsoft.com/office/powerpoint/2010/main" val="2911920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1.38889E-6 -3.91858E-6 C 0.01042 -0.02822 0.05174 -0.14087 0.06215 -0.16909 " pathEditMode="relative" rAng="0" ptsTypes="ff">
                                      <p:cBhvr>
                                        <p:cTn id="6" dur="2000" fill="hold"/>
                                        <p:tgtEl>
                                          <p:spTgt spid="3"/>
                                        </p:tgtEl>
                                        <p:attrNameLst>
                                          <p:attrName>ppt_x</p:attrName>
                                          <p:attrName>ppt_y</p:attrName>
                                        </p:attrNameLst>
                                      </p:cBhvr>
                                      <p:rCtr x="3108" y="-8466"/>
                                    </p:animMotion>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356857"/>
            <a:ext cx="7556313" cy="803691"/>
          </a:xfrm>
        </p:spPr>
        <p:txBody>
          <a:bodyPr/>
          <a:lstStyle/>
          <a:p>
            <a:r>
              <a:rPr lang="en-US" b="1" dirty="0"/>
              <a:t>Example: Sears &amp; Roebuck (US)</a:t>
            </a:r>
          </a:p>
        </p:txBody>
      </p:sp>
      <p:sp>
        <p:nvSpPr>
          <p:cNvPr id="5" name="Content Placeholder 4"/>
          <p:cNvSpPr>
            <a:spLocks noGrp="1"/>
          </p:cNvSpPr>
          <p:nvPr>
            <p:ph idx="1"/>
          </p:nvPr>
        </p:nvSpPr>
        <p:spPr>
          <a:xfrm>
            <a:off x="498474" y="1331056"/>
            <a:ext cx="8354173" cy="3073240"/>
          </a:xfrm>
        </p:spPr>
        <p:txBody>
          <a:bodyPr>
            <a:normAutofit fontScale="92500" lnSpcReduction="10000"/>
          </a:bodyPr>
          <a:lstStyle/>
          <a:p>
            <a:r>
              <a:rPr lang="en-US" dirty="0"/>
              <a:t>“Big Book” catalog</a:t>
            </a:r>
          </a:p>
          <a:p>
            <a:r>
              <a:rPr lang="en-US" dirty="0"/>
              <a:t>Once very successful broad line catalog operation, offering “something for everyone”</a:t>
            </a:r>
          </a:p>
          <a:p>
            <a:r>
              <a:rPr lang="en-US" dirty="0"/>
              <a:t>Over time, other firms identified and went after the best and most profitable sub-segments </a:t>
            </a:r>
          </a:p>
          <a:p>
            <a:r>
              <a:rPr lang="en-US" dirty="0"/>
              <a:t>This left Sears with a broad portfolio of diverse customers in less desirable segments that were often slow growing and less profitable, and ultimately, the end of the “Big Book”</a:t>
            </a:r>
          </a:p>
        </p:txBody>
      </p:sp>
      <p:pic>
        <p:nvPicPr>
          <p:cNvPr id="6" name="Picture 5" descr="61qf2IUTniL._SX258_BO1,204,203,200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165" y="4404296"/>
            <a:ext cx="1729217" cy="2228029"/>
          </a:xfrm>
          <a:prstGeom prst="rect">
            <a:avLst/>
          </a:prstGeom>
        </p:spPr>
      </p:pic>
      <p:pic>
        <p:nvPicPr>
          <p:cNvPr id="7" name="Picture 6" descr="samestore_sal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034" y="4044243"/>
            <a:ext cx="3344018" cy="2914975"/>
          </a:xfrm>
          <a:prstGeom prst="rect">
            <a:avLst/>
          </a:prstGeom>
        </p:spPr>
      </p:pic>
      <p:sp>
        <p:nvSpPr>
          <p:cNvPr id="8" name="Footer Placeholder 7"/>
          <p:cNvSpPr>
            <a:spLocks noGrp="1"/>
          </p:cNvSpPr>
          <p:nvPr>
            <p:ph type="ftr" sz="quarter" idx="11"/>
          </p:nvPr>
        </p:nvSpPr>
        <p:spPr/>
        <p:txBody>
          <a:bodyPr/>
          <a:lstStyle/>
          <a:p>
            <a:r>
              <a:rPr lang="en-US"/>
              <a:t>© Palmatier</a:t>
            </a:r>
            <a:endParaRPr lang="en-US" dirty="0"/>
          </a:p>
        </p:txBody>
      </p:sp>
      <p:sp>
        <p:nvSpPr>
          <p:cNvPr id="9" name="Slide Number Placeholder 8"/>
          <p:cNvSpPr>
            <a:spLocks noGrp="1"/>
          </p:cNvSpPr>
          <p:nvPr>
            <p:ph type="sldNum" sz="quarter" idx="12"/>
          </p:nvPr>
        </p:nvSpPr>
        <p:spPr/>
        <p:txBody>
          <a:bodyPr/>
          <a:lstStyle/>
          <a:p>
            <a:fld id="{606C48AC-5425-9447-80A6-7CD23CC5D020}" type="slidenum">
              <a:rPr lang="en-US" smtClean="0"/>
              <a:pPr/>
              <a:t>4</a:t>
            </a:fld>
            <a:endParaRPr lang="en-US" dirty="0"/>
          </a:p>
        </p:txBody>
      </p:sp>
    </p:spTree>
    <p:extLst>
      <p:ext uri="{BB962C8B-B14F-4D97-AF65-F5344CB8AC3E}">
        <p14:creationId xmlns:p14="http://schemas.microsoft.com/office/powerpoint/2010/main" val="301389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H="1">
            <a:off x="4482708" y="0"/>
            <a:ext cx="13092" cy="685800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0" y="3352800"/>
            <a:ext cx="9144000"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386" y="3369650"/>
            <a:ext cx="4322544" cy="318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
            <a:ext cx="4475282" cy="33619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855" y="161523"/>
            <a:ext cx="4267945"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369650"/>
            <a:ext cx="4419600" cy="3289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Slide Number Placeholder 3"/>
          <p:cNvSpPr>
            <a:spLocks noGrp="1"/>
          </p:cNvSpPr>
          <p:nvPr>
            <p:ph type="sldNum" sz="quarter" idx="12"/>
          </p:nvPr>
        </p:nvSpPr>
        <p:spPr>
          <a:xfrm>
            <a:off x="8403562" y="6514287"/>
            <a:ext cx="643720" cy="274423"/>
          </a:xfrm>
          <a:prstGeom prst="rect">
            <a:avLst/>
          </a:prstGeom>
        </p:spPr>
        <p:txBody>
          <a:bodyPr/>
          <a:lstStyle/>
          <a:p>
            <a:fld id="{C2FFFFA8-C424-3D40-8C75-649CC0B3824F}" type="slidenum">
              <a:rPr lang="en-US" sz="1200" smtClean="0">
                <a:solidFill>
                  <a:srgbClr val="595959"/>
                </a:solidFill>
              </a:rPr>
              <a:pPr/>
              <a:t>40</a:t>
            </a:fld>
            <a:endParaRPr lang="en-US" sz="1200" dirty="0">
              <a:solidFill>
                <a:srgbClr val="595959"/>
              </a:solidFill>
            </a:endParaRPr>
          </a:p>
        </p:txBody>
      </p:sp>
      <p:sp>
        <p:nvSpPr>
          <p:cNvPr id="2" name="Footer Placeholder 1"/>
          <p:cNvSpPr>
            <a:spLocks noGrp="1"/>
          </p:cNvSpPr>
          <p:nvPr>
            <p:ph type="ftr" sz="quarter" idx="11"/>
          </p:nvPr>
        </p:nvSpPr>
        <p:spPr/>
        <p:txBody>
          <a:bodyPr/>
          <a:lstStyle/>
          <a:p>
            <a:r>
              <a:rPr lang="en-US" dirty="0"/>
              <a:t>© </a:t>
            </a:r>
            <a:r>
              <a:rPr lang="en-US" dirty="0" err="1"/>
              <a:t>Palmatier</a:t>
            </a:r>
            <a:endParaRPr lang="en-US" dirty="0"/>
          </a:p>
        </p:txBody>
      </p:sp>
    </p:spTree>
    <p:extLst>
      <p:ext uri="{BB962C8B-B14F-4D97-AF65-F5344CB8AC3E}">
        <p14:creationId xmlns:p14="http://schemas.microsoft.com/office/powerpoint/2010/main" val="606988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84428"/>
            <a:ext cx="7556313" cy="803691"/>
          </a:xfrm>
        </p:spPr>
        <p:txBody>
          <a:bodyPr/>
          <a:lstStyle/>
          <a:p>
            <a:r>
              <a:rPr lang="en-US" b="1" dirty="0"/>
              <a:t>Exercise: Take 5 Minutes and Describe your Firm’s STP</a:t>
            </a:r>
          </a:p>
        </p:txBody>
      </p:sp>
      <p:sp>
        <p:nvSpPr>
          <p:cNvPr id="8" name="Rectangle 7"/>
          <p:cNvSpPr/>
          <p:nvPr/>
        </p:nvSpPr>
        <p:spPr>
          <a:xfrm>
            <a:off x="498474" y="1587966"/>
            <a:ext cx="7123176" cy="3416320"/>
          </a:xfrm>
          <a:prstGeom prst="rect">
            <a:avLst/>
          </a:prstGeom>
        </p:spPr>
        <p:txBody>
          <a:bodyPr wrap="square">
            <a:spAutoFit/>
          </a:bodyPr>
          <a:lstStyle/>
          <a:p>
            <a:pPr marL="342900" indent="-342900">
              <a:buFont typeface="+mj-lt"/>
              <a:buAutoNum type="arabicPeriod"/>
            </a:pPr>
            <a:r>
              <a:rPr lang="en-US" sz="2400" dirty="0"/>
              <a:t>Segmenting: (slices of the the pie</a:t>
            </a:r>
            <a:r>
              <a:rPr lang="en-US" sz="2400"/>
              <a:t>): ____________________________________________________________________________________________________________________</a:t>
            </a:r>
            <a:endParaRPr lang="en-US" sz="2400" dirty="0"/>
          </a:p>
          <a:p>
            <a:pPr marL="342900" indent="-342900">
              <a:buFont typeface="+mj-lt"/>
              <a:buAutoNum type="arabicPeriod"/>
            </a:pPr>
            <a:r>
              <a:rPr lang="en-US" sz="2400" dirty="0"/>
              <a:t>Targeting: (your firm’s slice) ____________________________________________________________________________________________________________________</a:t>
            </a:r>
          </a:p>
          <a:p>
            <a:pPr marL="342900" indent="-342900">
              <a:buFont typeface="+mj-lt"/>
              <a:buAutoNum type="arabicPeriod"/>
            </a:pPr>
            <a:r>
              <a:rPr lang="en-US" sz="2400" dirty="0"/>
              <a:t>Positioning: (who, what, and why/support) ____________________________________________________________________________________________________________________</a:t>
            </a:r>
          </a:p>
        </p:txBody>
      </p:sp>
      <p:sp>
        <p:nvSpPr>
          <p:cNvPr id="9" name="Footer Placeholder 8"/>
          <p:cNvSpPr>
            <a:spLocks noGrp="1"/>
          </p:cNvSpPr>
          <p:nvPr>
            <p:ph type="ftr" sz="quarter" idx="11"/>
          </p:nvPr>
        </p:nvSpPr>
        <p:spPr/>
        <p:txBody>
          <a:bodyPr/>
          <a:lstStyle/>
          <a:p>
            <a:r>
              <a:rPr lang="en-US"/>
              <a:t>© Palmatier</a:t>
            </a:r>
            <a:endParaRPr lang="en-US" dirty="0"/>
          </a:p>
        </p:txBody>
      </p:sp>
      <p:sp>
        <p:nvSpPr>
          <p:cNvPr id="10" name="Slide Number Placeholder 9"/>
          <p:cNvSpPr>
            <a:spLocks noGrp="1"/>
          </p:cNvSpPr>
          <p:nvPr>
            <p:ph type="sldNum" sz="quarter" idx="12"/>
          </p:nvPr>
        </p:nvSpPr>
        <p:spPr/>
        <p:txBody>
          <a:bodyPr/>
          <a:lstStyle/>
          <a:p>
            <a:fld id="{606C48AC-5425-9447-80A6-7CD23CC5D020}" type="slidenum">
              <a:rPr lang="en-US" smtClean="0"/>
              <a:pPr/>
              <a:t>41</a:t>
            </a:fld>
            <a:endParaRPr lang="en-US" dirty="0"/>
          </a:p>
        </p:txBody>
      </p:sp>
    </p:spTree>
    <p:extLst>
      <p:ext uri="{BB962C8B-B14F-4D97-AF65-F5344CB8AC3E}">
        <p14:creationId xmlns:p14="http://schemas.microsoft.com/office/powerpoint/2010/main" val="642909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58164"/>
            <a:ext cx="7556313" cy="803691"/>
          </a:xfrm>
        </p:spPr>
        <p:txBody>
          <a:bodyPr/>
          <a:lstStyle/>
          <a:p>
            <a:r>
              <a:rPr lang="en-US" b="1" dirty="0"/>
              <a:t>Customer-Centric Approach</a:t>
            </a:r>
          </a:p>
        </p:txBody>
      </p:sp>
      <p:sp>
        <p:nvSpPr>
          <p:cNvPr id="3" name="Content Placeholder 2"/>
          <p:cNvSpPr>
            <a:spLocks noGrp="1"/>
          </p:cNvSpPr>
          <p:nvPr>
            <p:ph idx="1"/>
          </p:nvPr>
        </p:nvSpPr>
        <p:spPr/>
        <p:txBody>
          <a:bodyPr>
            <a:normAutofit/>
          </a:bodyPr>
          <a:lstStyle/>
          <a:p>
            <a:r>
              <a:rPr lang="en-US" dirty="0">
                <a:solidFill>
                  <a:srgbClr val="595959"/>
                </a:solidFill>
              </a:rPr>
              <a:t>The customer-centric approach to managing customer heterogeneity is a company-wide philosophy that places customers’ needs at the center of an organization’s strategic process and uses the insights to make decisions</a:t>
            </a:r>
          </a:p>
          <a:p>
            <a:r>
              <a:rPr lang="en-US" dirty="0">
                <a:solidFill>
                  <a:srgbClr val="595959"/>
                </a:solidFill>
              </a:rPr>
              <a:t>Successful customer centricity depends on a strong </a:t>
            </a:r>
            <a:r>
              <a:rPr lang="en-US" b="1" dirty="0">
                <a:solidFill>
                  <a:srgbClr val="595959"/>
                </a:solidFill>
              </a:rPr>
              <a:t>market orientation</a:t>
            </a:r>
          </a:p>
          <a:p>
            <a:r>
              <a:rPr lang="en-US" dirty="0">
                <a:solidFill>
                  <a:srgbClr val="595959"/>
                </a:solidFill>
              </a:rPr>
              <a:t>A marketing orientation comprises three dimensions:</a:t>
            </a:r>
          </a:p>
          <a:p>
            <a:pPr marL="571033" lvl="1" indent="-342619">
              <a:buFont typeface="+mj-lt"/>
              <a:buAutoNum type="arabicPeriod"/>
            </a:pPr>
            <a:r>
              <a:rPr lang="en-US" sz="2000" dirty="0">
                <a:solidFill>
                  <a:srgbClr val="595959"/>
                </a:solidFill>
              </a:rPr>
              <a:t>Intelligence generation (“We often meet with customers to understand their future needs”)</a:t>
            </a:r>
          </a:p>
          <a:p>
            <a:pPr marL="571033" lvl="1" indent="-342619">
              <a:buFont typeface="+mj-lt"/>
              <a:buAutoNum type="arabicPeriod"/>
            </a:pPr>
            <a:r>
              <a:rPr lang="en-US" sz="2000" dirty="0">
                <a:solidFill>
                  <a:srgbClr val="595959"/>
                </a:solidFill>
              </a:rPr>
              <a:t>Intelligence dissemination (“There is a high level of communication among our employees about customers”)</a:t>
            </a:r>
          </a:p>
          <a:p>
            <a:pPr marL="571033" lvl="1" indent="-342619">
              <a:buFont typeface="+mj-lt"/>
              <a:buAutoNum type="arabicPeriod"/>
            </a:pPr>
            <a:r>
              <a:rPr lang="en-US" sz="2000" dirty="0">
                <a:solidFill>
                  <a:srgbClr val="595959"/>
                </a:solidFill>
              </a:rPr>
              <a:t>Responsiveness (“We respond quickly to customers needs”)</a:t>
            </a:r>
          </a:p>
        </p:txBody>
      </p:sp>
      <p:sp>
        <p:nvSpPr>
          <p:cNvPr id="4" name="Footer Placeholder 3"/>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42</a:t>
            </a:fld>
            <a:endParaRPr lang="en-US" dirty="0"/>
          </a:p>
        </p:txBody>
      </p:sp>
    </p:spTree>
    <p:extLst>
      <p:ext uri="{BB962C8B-B14F-4D97-AF65-F5344CB8AC3E}">
        <p14:creationId xmlns:p14="http://schemas.microsoft.com/office/powerpoint/2010/main" val="5568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52400"/>
            <a:ext cx="8229600" cy="1143000"/>
          </a:xfrm>
        </p:spPr>
        <p:txBody>
          <a:bodyPr/>
          <a:lstStyle/>
          <a:p>
            <a:r>
              <a:rPr lang="en-US" b="1" dirty="0"/>
              <a:t>What Does it Mean for a Firm to be Customer Centric?</a:t>
            </a:r>
          </a:p>
        </p:txBody>
      </p:sp>
      <p:sp>
        <p:nvSpPr>
          <p:cNvPr id="7171" name="Rectangle 3"/>
          <p:cNvSpPr>
            <a:spLocks noGrp="1" noChangeArrowheads="1"/>
          </p:cNvSpPr>
          <p:nvPr>
            <p:ph type="body" idx="1"/>
          </p:nvPr>
        </p:nvSpPr>
        <p:spPr>
          <a:xfrm>
            <a:off x="381000" y="1447800"/>
            <a:ext cx="8458200" cy="5029200"/>
          </a:xfrm>
        </p:spPr>
        <p:txBody>
          <a:bodyPr>
            <a:normAutofit/>
          </a:bodyPr>
          <a:lstStyle/>
          <a:p>
            <a:pPr>
              <a:lnSpc>
                <a:spcPct val="80000"/>
              </a:lnSpc>
            </a:pPr>
            <a:r>
              <a:rPr lang="en-US" sz="1800" dirty="0"/>
              <a:t>Places customer at center of organization's vision/mission/strategy/structure/culture/metrics</a:t>
            </a:r>
          </a:p>
          <a:p>
            <a:pPr>
              <a:lnSpc>
                <a:spcPct val="80000"/>
              </a:lnSpc>
            </a:pPr>
            <a:r>
              <a:rPr lang="en-US" sz="1800" b="1" dirty="0">
                <a:solidFill>
                  <a:schemeClr val="tx2"/>
                </a:solidFill>
              </a:rPr>
              <a:t>Input: </a:t>
            </a:r>
            <a:r>
              <a:rPr lang="en-US" sz="1800" dirty="0"/>
              <a:t>uses customers’ needs to drive decisions</a:t>
            </a:r>
          </a:p>
          <a:p>
            <a:pPr lvl="1">
              <a:lnSpc>
                <a:spcPct val="80000"/>
              </a:lnSpc>
            </a:pPr>
            <a:r>
              <a:rPr lang="en-US" dirty="0"/>
              <a:t>Customer and channel councils</a:t>
            </a:r>
          </a:p>
          <a:p>
            <a:pPr lvl="1">
              <a:lnSpc>
                <a:spcPct val="80000"/>
              </a:lnSpc>
            </a:pPr>
            <a:r>
              <a:rPr lang="en-US" dirty="0"/>
              <a:t>USAA managers spend a day per month in call center</a:t>
            </a:r>
          </a:p>
          <a:p>
            <a:pPr>
              <a:lnSpc>
                <a:spcPct val="80000"/>
              </a:lnSpc>
            </a:pPr>
            <a:r>
              <a:rPr lang="en-US" sz="1800" b="1" dirty="0">
                <a:solidFill>
                  <a:schemeClr val="tx2"/>
                </a:solidFill>
              </a:rPr>
              <a:t>Output: </a:t>
            </a:r>
            <a:r>
              <a:rPr lang="en-US" sz="1800" dirty="0"/>
              <a:t>measures success from customer's perspective </a:t>
            </a:r>
          </a:p>
          <a:p>
            <a:pPr lvl="1">
              <a:lnSpc>
                <a:spcPct val="80000"/>
              </a:lnSpc>
            </a:pPr>
            <a:r>
              <a:rPr lang="en-US" dirty="0"/>
              <a:t>Customer satisfaction</a:t>
            </a:r>
          </a:p>
          <a:p>
            <a:pPr lvl="1">
              <a:lnSpc>
                <a:spcPct val="80000"/>
              </a:lnSpc>
            </a:pPr>
            <a:r>
              <a:rPr lang="en-US" dirty="0"/>
              <a:t>Net Promoter Score (NPS), loyalty</a:t>
            </a:r>
          </a:p>
          <a:p>
            <a:pPr>
              <a:lnSpc>
                <a:spcPct val="80000"/>
              </a:lnSpc>
            </a:pPr>
            <a:r>
              <a:rPr lang="en-US" sz="1800" b="1" dirty="0">
                <a:solidFill>
                  <a:schemeClr val="tx2"/>
                </a:solidFill>
              </a:rPr>
              <a:t>Processes: </a:t>
            </a:r>
            <a:r>
              <a:rPr lang="en-US" sz="1800" dirty="0"/>
              <a:t>systems to link customer data to all aspects of firm</a:t>
            </a:r>
          </a:p>
          <a:p>
            <a:pPr lvl="1">
              <a:lnSpc>
                <a:spcPct val="80000"/>
              </a:lnSpc>
            </a:pPr>
            <a:r>
              <a:rPr lang="en-US" dirty="0"/>
              <a:t>Compensation (Enterprise car rental)</a:t>
            </a:r>
          </a:p>
          <a:p>
            <a:pPr lvl="1">
              <a:lnSpc>
                <a:spcPct val="80000"/>
              </a:lnSpc>
            </a:pPr>
            <a:r>
              <a:rPr lang="en-US" dirty="0"/>
              <a:t>Scorecards and dashboards</a:t>
            </a:r>
          </a:p>
          <a:p>
            <a:pPr>
              <a:lnSpc>
                <a:spcPct val="80000"/>
              </a:lnSpc>
            </a:pPr>
            <a:endParaRPr lang="en-US" sz="1800" dirty="0"/>
          </a:p>
          <a:p>
            <a:pPr>
              <a:lnSpc>
                <a:spcPct val="80000"/>
              </a:lnSpc>
            </a:pPr>
            <a:endParaRPr lang="en-US" sz="1800" dirty="0"/>
          </a:p>
          <a:p>
            <a:pPr lvl="1">
              <a:lnSpc>
                <a:spcPct val="80000"/>
              </a:lnSpc>
            </a:pPr>
            <a:endParaRPr lang="en-US" dirty="0"/>
          </a:p>
          <a:p>
            <a:pPr lvl="1">
              <a:lnSpc>
                <a:spcPct val="80000"/>
              </a:lnSpc>
            </a:pPr>
            <a:endParaRPr lang="en-US" dirty="0"/>
          </a:p>
        </p:txBody>
      </p:sp>
      <p:sp>
        <p:nvSpPr>
          <p:cNvPr id="7172" name="Text Box 5"/>
          <p:cNvSpPr txBox="1">
            <a:spLocks noChangeArrowheads="1"/>
          </p:cNvSpPr>
          <p:nvPr/>
        </p:nvSpPr>
        <p:spPr bwMode="auto">
          <a:xfrm>
            <a:off x="533400" y="6248400"/>
            <a:ext cx="4114800" cy="835025"/>
          </a:xfrm>
          <a:prstGeom prst="rect">
            <a:avLst/>
          </a:prstGeom>
          <a:noFill/>
          <a:ln w="9525">
            <a:noFill/>
            <a:miter lim="800000"/>
            <a:headEnd/>
            <a:tailEnd/>
          </a:ln>
        </p:spPr>
        <p:txBody>
          <a:bodyPr>
            <a:spAutoFit/>
          </a:bodyPr>
          <a:lstStyle/>
          <a:p>
            <a:pPr algn="l">
              <a:lnSpc>
                <a:spcPct val="80000"/>
              </a:lnSpc>
              <a:spcBef>
                <a:spcPct val="20000"/>
              </a:spcBef>
              <a:buSzPct val="90000"/>
            </a:pPr>
            <a:r>
              <a:rPr lang="en-US" sz="1600" dirty="0">
                <a:solidFill>
                  <a:schemeClr val="bg1"/>
                </a:solidFill>
              </a:rPr>
              <a:t>(Kohli and Jaworski 1993)</a:t>
            </a:r>
          </a:p>
          <a:p>
            <a:pPr algn="l">
              <a:spcBef>
                <a:spcPct val="50000"/>
              </a:spcBef>
            </a:pPr>
            <a:endParaRPr lang="en-US" dirty="0">
              <a:solidFill>
                <a:schemeClr val="tx1"/>
              </a:solidFill>
            </a:endParaRPr>
          </a:p>
        </p:txBody>
      </p:sp>
      <p:pic>
        <p:nvPicPr>
          <p:cNvPr id="3" name="Picture 2" descr="customer-centricity-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512" y="4684718"/>
            <a:ext cx="2545877" cy="1998937"/>
          </a:xfrm>
          <a:prstGeom prst="rect">
            <a:avLst/>
          </a:prstGeom>
        </p:spPr>
      </p:pic>
      <p:sp>
        <p:nvSpPr>
          <p:cNvPr id="4" name="Footer Placeholder 3"/>
          <p:cNvSpPr>
            <a:spLocks noGrp="1"/>
          </p:cNvSpPr>
          <p:nvPr>
            <p:ph type="ftr" sz="quarter" idx="11"/>
          </p:nvPr>
        </p:nvSpPr>
        <p:spPr/>
        <p:txBody>
          <a:bodyPr/>
          <a:lstStyle/>
          <a:p>
            <a:r>
              <a:rPr lang="en-US"/>
              <a:t>© Palmatier</a:t>
            </a:r>
            <a:endParaRPr lang="en-US" dirty="0"/>
          </a:p>
        </p:txBody>
      </p:sp>
      <p:sp>
        <p:nvSpPr>
          <p:cNvPr id="6" name="Slide Number Placeholder 5"/>
          <p:cNvSpPr>
            <a:spLocks noGrp="1"/>
          </p:cNvSpPr>
          <p:nvPr>
            <p:ph type="sldNum" sz="quarter" idx="12"/>
          </p:nvPr>
        </p:nvSpPr>
        <p:spPr/>
        <p:txBody>
          <a:bodyPr/>
          <a:lstStyle/>
          <a:p>
            <a:fld id="{606C48AC-5425-9447-80A6-7CD23CC5D020}" type="slidenum">
              <a:rPr lang="en-US" smtClean="0"/>
              <a:pPr/>
              <a:t>43</a:t>
            </a:fld>
            <a:endParaRPr lang="en-US" dirty="0"/>
          </a:p>
        </p:txBody>
      </p:sp>
    </p:spTree>
    <p:extLst>
      <p:ext uri="{BB962C8B-B14F-4D97-AF65-F5344CB8AC3E}">
        <p14:creationId xmlns:p14="http://schemas.microsoft.com/office/powerpoint/2010/main" val="70569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1">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Example: Sainsbury’s (UK)</a:t>
            </a:r>
          </a:p>
        </p:txBody>
      </p:sp>
      <p:sp>
        <p:nvSpPr>
          <p:cNvPr id="5" name="Content Placeholder 4"/>
          <p:cNvSpPr>
            <a:spLocks noGrp="1"/>
          </p:cNvSpPr>
          <p:nvPr>
            <p:ph idx="1"/>
          </p:nvPr>
        </p:nvSpPr>
        <p:spPr/>
        <p:txBody>
          <a:bodyPr>
            <a:normAutofit/>
          </a:bodyPr>
          <a:lstStyle/>
          <a:p>
            <a:r>
              <a:rPr lang="en-US" sz="2400" dirty="0"/>
              <a:t>UK’s second largest supermarket</a:t>
            </a:r>
          </a:p>
          <a:p>
            <a:r>
              <a:rPr lang="en-US" sz="2400" dirty="0"/>
              <a:t>By talking to customers, realized that customers’ purchase decisions were based on three key factors: product quality, ease of shopping, and access to multichannel interfaces</a:t>
            </a:r>
          </a:p>
          <a:p>
            <a:r>
              <a:rPr lang="en-US" sz="2400" dirty="0"/>
              <a:t>Invested in R&amp;D, store location, and IT infrastructure</a:t>
            </a:r>
          </a:p>
        </p:txBody>
      </p:sp>
      <p:pic>
        <p:nvPicPr>
          <p:cNvPr id="6" name="Picture 5" descr="sainsburys-emerson_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987" y="4014870"/>
            <a:ext cx="4740035" cy="2609514"/>
          </a:xfrm>
          <a:prstGeom prst="rect">
            <a:avLst/>
          </a:prstGeom>
        </p:spPr>
      </p:pic>
      <p:sp>
        <p:nvSpPr>
          <p:cNvPr id="7" name="Footer Placeholder 6"/>
          <p:cNvSpPr>
            <a:spLocks noGrp="1"/>
          </p:cNvSpPr>
          <p:nvPr>
            <p:ph type="ftr" sz="quarter" idx="11"/>
          </p:nvPr>
        </p:nvSpPr>
        <p:spPr/>
        <p:txBody>
          <a:bodyPr/>
          <a:lstStyle/>
          <a:p>
            <a:r>
              <a:rPr lang="en-US"/>
              <a:t>© Palmatier</a:t>
            </a:r>
            <a:endParaRPr lang="en-US" dirty="0"/>
          </a:p>
        </p:txBody>
      </p:sp>
      <p:sp>
        <p:nvSpPr>
          <p:cNvPr id="8" name="Slide Number Placeholder 7"/>
          <p:cNvSpPr>
            <a:spLocks noGrp="1"/>
          </p:cNvSpPr>
          <p:nvPr>
            <p:ph type="sldNum" sz="quarter" idx="12"/>
          </p:nvPr>
        </p:nvSpPr>
        <p:spPr/>
        <p:txBody>
          <a:bodyPr/>
          <a:lstStyle/>
          <a:p>
            <a:fld id="{606C48AC-5425-9447-80A6-7CD23CC5D020}" type="slidenum">
              <a:rPr lang="en-US" smtClean="0"/>
              <a:pPr/>
              <a:t>44</a:t>
            </a:fld>
            <a:endParaRPr lang="en-US" dirty="0"/>
          </a:p>
        </p:txBody>
      </p:sp>
    </p:spTree>
    <p:extLst>
      <p:ext uri="{BB962C8B-B14F-4D97-AF65-F5344CB8AC3E}">
        <p14:creationId xmlns:p14="http://schemas.microsoft.com/office/powerpoint/2010/main" val="97436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3733800"/>
            <a:ext cx="4770223" cy="2646695"/>
            <a:chOff x="4483581" y="1601833"/>
            <a:chExt cx="4152408" cy="2360566"/>
          </a:xfrm>
        </p:grpSpPr>
        <p:sp>
          <p:nvSpPr>
            <p:cNvPr id="6" name="Rounded Rectangle 5"/>
            <p:cNvSpPr/>
            <p:nvPr/>
          </p:nvSpPr>
          <p:spPr bwMode="auto">
            <a:xfrm>
              <a:off x="4483581" y="1601833"/>
              <a:ext cx="4152408" cy="2360566"/>
            </a:xfrm>
            <a:prstGeom prst="roundRect">
              <a:avLst>
                <a:gd name="adj" fmla="val 5170"/>
              </a:avLst>
            </a:prstGeom>
            <a:ln>
              <a:solidFill>
                <a:schemeClr val="tx1"/>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mj-lt"/>
              </a:endParaRPr>
            </a:p>
          </p:txBody>
        </p:sp>
        <p:grpSp>
          <p:nvGrpSpPr>
            <p:cNvPr id="7" name="Group 6"/>
            <p:cNvGrpSpPr/>
            <p:nvPr/>
          </p:nvGrpSpPr>
          <p:grpSpPr>
            <a:xfrm>
              <a:off x="4535356" y="1686106"/>
              <a:ext cx="4012958" cy="2174812"/>
              <a:chOff x="4535356" y="1686106"/>
              <a:chExt cx="4012958" cy="2174812"/>
            </a:xfrm>
          </p:grpSpPr>
          <p:cxnSp>
            <p:nvCxnSpPr>
              <p:cNvPr id="8" name="Straight Connector 7"/>
              <p:cNvCxnSpPr/>
              <p:nvPr/>
            </p:nvCxnSpPr>
            <p:spPr bwMode="auto">
              <a:xfrm>
                <a:off x="5257800" y="2132105"/>
                <a:ext cx="2678596"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9" name="Straight Connector 8"/>
              <p:cNvCxnSpPr/>
              <p:nvPr/>
            </p:nvCxnSpPr>
            <p:spPr bwMode="auto">
              <a:xfrm>
                <a:off x="5263280" y="2132103"/>
                <a:ext cx="0" cy="234657"/>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10" name="Straight Connector 9"/>
              <p:cNvCxnSpPr/>
              <p:nvPr/>
            </p:nvCxnSpPr>
            <p:spPr bwMode="auto">
              <a:xfrm rot="16200000" flipH="1">
                <a:off x="6514558" y="2238105"/>
                <a:ext cx="234654"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11" name="Straight Connector 10"/>
              <p:cNvCxnSpPr/>
              <p:nvPr/>
            </p:nvCxnSpPr>
            <p:spPr bwMode="auto">
              <a:xfrm rot="16200000" flipH="1">
                <a:off x="7819069" y="2238105"/>
                <a:ext cx="234654"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12" name="Straight Connector 11"/>
              <p:cNvCxnSpPr/>
              <p:nvPr/>
            </p:nvCxnSpPr>
            <p:spPr bwMode="auto">
              <a:xfrm rot="16200000" flipH="1">
                <a:off x="6514558" y="2003450"/>
                <a:ext cx="234654"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grpSp>
            <p:nvGrpSpPr>
              <p:cNvPr id="13" name="Group 12"/>
              <p:cNvGrpSpPr/>
              <p:nvPr/>
            </p:nvGrpSpPr>
            <p:grpSpPr>
              <a:xfrm>
                <a:off x="5152837" y="2550382"/>
                <a:ext cx="721027" cy="1310536"/>
                <a:chOff x="5152837" y="2550382"/>
                <a:chExt cx="721027" cy="1310536"/>
              </a:xfrm>
            </p:grpSpPr>
            <p:sp>
              <p:nvSpPr>
                <p:cNvPr id="43" name="TextBox 154"/>
                <p:cNvSpPr txBox="1"/>
                <p:nvPr/>
              </p:nvSpPr>
              <p:spPr>
                <a:xfrm>
                  <a:off x="5227381" y="2640193"/>
                  <a:ext cx="418966"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Sales</a:t>
                  </a:r>
                </a:p>
              </p:txBody>
            </p:sp>
            <p:sp>
              <p:nvSpPr>
                <p:cNvPr id="44" name="TextBox 155"/>
                <p:cNvSpPr txBox="1"/>
                <p:nvPr/>
              </p:nvSpPr>
              <p:spPr>
                <a:xfrm>
                  <a:off x="5227382" y="2894403"/>
                  <a:ext cx="591392"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Marketing</a:t>
                  </a:r>
                </a:p>
              </p:txBody>
            </p:sp>
            <p:sp>
              <p:nvSpPr>
                <p:cNvPr id="45" name="TextBox 156"/>
                <p:cNvSpPr txBox="1"/>
                <p:nvPr/>
              </p:nvSpPr>
              <p:spPr>
                <a:xfrm>
                  <a:off x="5227381" y="3402819"/>
                  <a:ext cx="646483"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Accounting</a:t>
                  </a:r>
                </a:p>
              </p:txBody>
            </p:sp>
            <p:sp>
              <p:nvSpPr>
                <p:cNvPr id="46" name="TextBox 157"/>
                <p:cNvSpPr txBox="1"/>
                <p:nvPr/>
              </p:nvSpPr>
              <p:spPr>
                <a:xfrm>
                  <a:off x="5227382" y="3148610"/>
                  <a:ext cx="379526"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R&amp;D</a:t>
                  </a:r>
                </a:p>
              </p:txBody>
            </p:sp>
            <p:sp>
              <p:nvSpPr>
                <p:cNvPr id="47" name="TextBox 158"/>
                <p:cNvSpPr txBox="1"/>
                <p:nvPr/>
              </p:nvSpPr>
              <p:spPr>
                <a:xfrm>
                  <a:off x="5227381" y="3657031"/>
                  <a:ext cx="592881"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Operation</a:t>
                  </a:r>
                </a:p>
              </p:txBody>
            </p:sp>
            <p:cxnSp>
              <p:nvCxnSpPr>
                <p:cNvPr id="48" name="Straight Connector 47"/>
                <p:cNvCxnSpPr/>
                <p:nvPr/>
              </p:nvCxnSpPr>
              <p:spPr bwMode="auto">
                <a:xfrm rot="5400000">
                  <a:off x="4541177" y="3162042"/>
                  <a:ext cx="1223319"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49" name="Straight Connector 48"/>
                <p:cNvCxnSpPr/>
                <p:nvPr/>
              </p:nvCxnSpPr>
              <p:spPr bwMode="auto">
                <a:xfrm rot="10800000" flipV="1">
                  <a:off x="5152837" y="2944730"/>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50" name="Straight Connector 49"/>
                <p:cNvCxnSpPr/>
                <p:nvPr/>
              </p:nvCxnSpPr>
              <p:spPr bwMode="auto">
                <a:xfrm rot="10800000" flipV="1">
                  <a:off x="5152837" y="3256745"/>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51" name="Straight Connector 50"/>
                <p:cNvCxnSpPr/>
                <p:nvPr/>
              </p:nvCxnSpPr>
              <p:spPr bwMode="auto">
                <a:xfrm rot="10800000" flipV="1">
                  <a:off x="5152837" y="3491400"/>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52" name="Straight Connector 51"/>
                <p:cNvCxnSpPr/>
                <p:nvPr/>
              </p:nvCxnSpPr>
              <p:spPr bwMode="auto">
                <a:xfrm rot="10800000" flipV="1">
                  <a:off x="5152837" y="3765164"/>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53" name="Straight Connector 52"/>
                <p:cNvCxnSpPr/>
                <p:nvPr/>
              </p:nvCxnSpPr>
              <p:spPr bwMode="auto">
                <a:xfrm rot="10800000" flipV="1">
                  <a:off x="5152837" y="2710075"/>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grpSp>
          <p:grpSp>
            <p:nvGrpSpPr>
              <p:cNvPr id="14" name="Group 13"/>
              <p:cNvGrpSpPr/>
              <p:nvPr/>
            </p:nvGrpSpPr>
            <p:grpSpPr>
              <a:xfrm>
                <a:off x="6324600" y="2537843"/>
                <a:ext cx="721027" cy="1321123"/>
                <a:chOff x="5152837" y="2539791"/>
                <a:chExt cx="721027" cy="1321123"/>
              </a:xfrm>
            </p:grpSpPr>
            <p:sp>
              <p:nvSpPr>
                <p:cNvPr id="32" name="TextBox 143"/>
                <p:cNvSpPr txBox="1"/>
                <p:nvPr/>
              </p:nvSpPr>
              <p:spPr>
                <a:xfrm>
                  <a:off x="5227381" y="2640193"/>
                  <a:ext cx="418966"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Sales</a:t>
                  </a:r>
                </a:p>
              </p:txBody>
            </p:sp>
            <p:sp>
              <p:nvSpPr>
                <p:cNvPr id="33" name="TextBox 144"/>
                <p:cNvSpPr txBox="1"/>
                <p:nvPr/>
              </p:nvSpPr>
              <p:spPr>
                <a:xfrm>
                  <a:off x="5227382" y="2894402"/>
                  <a:ext cx="591392"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Marketing</a:t>
                  </a:r>
                </a:p>
              </p:txBody>
            </p:sp>
            <p:sp>
              <p:nvSpPr>
                <p:cNvPr id="34" name="TextBox 145"/>
                <p:cNvSpPr txBox="1"/>
                <p:nvPr/>
              </p:nvSpPr>
              <p:spPr>
                <a:xfrm>
                  <a:off x="5227381" y="3402819"/>
                  <a:ext cx="646483"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Accounting</a:t>
                  </a:r>
                </a:p>
              </p:txBody>
            </p:sp>
            <p:sp>
              <p:nvSpPr>
                <p:cNvPr id="35" name="TextBox 146"/>
                <p:cNvSpPr txBox="1"/>
                <p:nvPr/>
              </p:nvSpPr>
              <p:spPr>
                <a:xfrm>
                  <a:off x="5227382" y="3148609"/>
                  <a:ext cx="379526"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R&amp;D</a:t>
                  </a:r>
                </a:p>
              </p:txBody>
            </p:sp>
            <p:sp>
              <p:nvSpPr>
                <p:cNvPr id="36" name="TextBox 147"/>
                <p:cNvSpPr txBox="1"/>
                <p:nvPr/>
              </p:nvSpPr>
              <p:spPr>
                <a:xfrm>
                  <a:off x="5227381" y="3657027"/>
                  <a:ext cx="592881"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Operation</a:t>
                  </a:r>
                </a:p>
              </p:txBody>
            </p:sp>
            <p:cxnSp>
              <p:nvCxnSpPr>
                <p:cNvPr id="37" name="Straight Connector 36"/>
                <p:cNvCxnSpPr/>
                <p:nvPr/>
              </p:nvCxnSpPr>
              <p:spPr bwMode="auto">
                <a:xfrm rot="5400000">
                  <a:off x="4541177" y="3151451"/>
                  <a:ext cx="1223319"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38" name="Straight Connector 37"/>
                <p:cNvCxnSpPr/>
                <p:nvPr/>
              </p:nvCxnSpPr>
              <p:spPr bwMode="auto">
                <a:xfrm rot="10800000" flipV="1">
                  <a:off x="5152837" y="2944730"/>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39" name="Straight Connector 38"/>
                <p:cNvCxnSpPr/>
                <p:nvPr/>
              </p:nvCxnSpPr>
              <p:spPr bwMode="auto">
                <a:xfrm rot="10800000" flipV="1">
                  <a:off x="5152837" y="3256745"/>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40" name="Straight Connector 39"/>
                <p:cNvCxnSpPr/>
                <p:nvPr/>
              </p:nvCxnSpPr>
              <p:spPr bwMode="auto">
                <a:xfrm rot="10800000" flipV="1">
                  <a:off x="5152837" y="3491400"/>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41" name="Straight Connector 40"/>
                <p:cNvCxnSpPr/>
                <p:nvPr/>
              </p:nvCxnSpPr>
              <p:spPr bwMode="auto">
                <a:xfrm rot="10800000" flipV="1">
                  <a:off x="5152837" y="3765164"/>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42" name="Straight Connector 41"/>
                <p:cNvCxnSpPr/>
                <p:nvPr/>
              </p:nvCxnSpPr>
              <p:spPr bwMode="auto">
                <a:xfrm rot="10800000" flipV="1">
                  <a:off x="5152837" y="2710075"/>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grpSp>
          <p:grpSp>
            <p:nvGrpSpPr>
              <p:cNvPr id="15" name="Group 14"/>
              <p:cNvGrpSpPr/>
              <p:nvPr/>
            </p:nvGrpSpPr>
            <p:grpSpPr>
              <a:xfrm>
                <a:off x="7620000" y="2537843"/>
                <a:ext cx="721027" cy="1321123"/>
                <a:chOff x="5152837" y="2539791"/>
                <a:chExt cx="721027" cy="1321123"/>
              </a:xfrm>
            </p:grpSpPr>
            <p:sp>
              <p:nvSpPr>
                <p:cNvPr id="21" name="TextBox 132"/>
                <p:cNvSpPr txBox="1"/>
                <p:nvPr/>
              </p:nvSpPr>
              <p:spPr>
                <a:xfrm>
                  <a:off x="5227381" y="2640193"/>
                  <a:ext cx="418966"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Sales</a:t>
                  </a:r>
                </a:p>
              </p:txBody>
            </p:sp>
            <p:sp>
              <p:nvSpPr>
                <p:cNvPr id="22" name="TextBox 133"/>
                <p:cNvSpPr txBox="1"/>
                <p:nvPr/>
              </p:nvSpPr>
              <p:spPr>
                <a:xfrm>
                  <a:off x="5227382" y="2894401"/>
                  <a:ext cx="591392"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Marketing</a:t>
                  </a:r>
                </a:p>
              </p:txBody>
            </p:sp>
            <p:sp>
              <p:nvSpPr>
                <p:cNvPr id="23" name="TextBox 134"/>
                <p:cNvSpPr txBox="1"/>
                <p:nvPr/>
              </p:nvSpPr>
              <p:spPr>
                <a:xfrm>
                  <a:off x="5227381" y="3402823"/>
                  <a:ext cx="646483"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Accounting</a:t>
                  </a:r>
                </a:p>
              </p:txBody>
            </p:sp>
            <p:sp>
              <p:nvSpPr>
                <p:cNvPr id="24" name="TextBox 135"/>
                <p:cNvSpPr txBox="1"/>
                <p:nvPr/>
              </p:nvSpPr>
              <p:spPr>
                <a:xfrm>
                  <a:off x="5227382" y="3148609"/>
                  <a:ext cx="379526"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R&amp;D</a:t>
                  </a:r>
                </a:p>
              </p:txBody>
            </p:sp>
            <p:sp>
              <p:nvSpPr>
                <p:cNvPr id="25" name="TextBox 136"/>
                <p:cNvSpPr txBox="1"/>
                <p:nvPr/>
              </p:nvSpPr>
              <p:spPr>
                <a:xfrm>
                  <a:off x="5227381" y="3657027"/>
                  <a:ext cx="592881"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Operation</a:t>
                  </a:r>
                </a:p>
              </p:txBody>
            </p:sp>
            <p:cxnSp>
              <p:nvCxnSpPr>
                <p:cNvPr id="26" name="Straight Connector 25"/>
                <p:cNvCxnSpPr/>
                <p:nvPr/>
              </p:nvCxnSpPr>
              <p:spPr bwMode="auto">
                <a:xfrm rot="5400000">
                  <a:off x="4541177" y="3151451"/>
                  <a:ext cx="1223319"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27" name="Straight Connector 26"/>
                <p:cNvCxnSpPr/>
                <p:nvPr/>
              </p:nvCxnSpPr>
              <p:spPr bwMode="auto">
                <a:xfrm rot="10800000" flipV="1">
                  <a:off x="5152837" y="2944730"/>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28" name="Straight Connector 27"/>
                <p:cNvCxnSpPr/>
                <p:nvPr/>
              </p:nvCxnSpPr>
              <p:spPr bwMode="auto">
                <a:xfrm rot="10800000" flipV="1">
                  <a:off x="5152837" y="3256745"/>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29" name="Straight Connector 28"/>
                <p:cNvCxnSpPr/>
                <p:nvPr/>
              </p:nvCxnSpPr>
              <p:spPr bwMode="auto">
                <a:xfrm rot="10800000" flipV="1">
                  <a:off x="5152837" y="3491400"/>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30" name="Straight Connector 29"/>
                <p:cNvCxnSpPr/>
                <p:nvPr/>
              </p:nvCxnSpPr>
              <p:spPr bwMode="auto">
                <a:xfrm rot="10800000" flipV="1">
                  <a:off x="5152837" y="3765164"/>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31" name="Straight Connector 30"/>
                <p:cNvCxnSpPr/>
                <p:nvPr/>
              </p:nvCxnSpPr>
              <p:spPr bwMode="auto">
                <a:xfrm rot="10800000" flipV="1">
                  <a:off x="5152837" y="2710075"/>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grpSp>
          <p:sp>
            <p:nvSpPr>
              <p:cNvPr id="16" name="TextBox 131"/>
              <p:cNvSpPr txBox="1"/>
              <p:nvPr/>
            </p:nvSpPr>
            <p:spPr>
              <a:xfrm>
                <a:off x="4691015" y="1704182"/>
                <a:ext cx="858941" cy="334077"/>
              </a:xfrm>
              <a:prstGeom prst="round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ysClr val="windowText" lastClr="000000"/>
                    </a:solidFill>
                    <a:latin typeface="+mj-lt"/>
                  </a:rPr>
                  <a:t>Product</a:t>
                </a:r>
              </a:p>
            </p:txBody>
          </p:sp>
          <p:sp>
            <p:nvSpPr>
              <p:cNvPr id="17" name="TextBox 119"/>
              <p:cNvSpPr txBox="1"/>
              <p:nvPr/>
            </p:nvSpPr>
            <p:spPr>
              <a:xfrm>
                <a:off x="4535356" y="2345576"/>
                <a:ext cx="1328862" cy="227779"/>
              </a:xfrm>
              <a:prstGeom prst="roundRect">
                <a:avLst/>
              </a:prstGeom>
              <a:solidFill>
                <a:schemeClr val="bg1"/>
              </a:solidFill>
              <a:ln>
                <a:solidFill>
                  <a:srgbClr val="0000FF"/>
                </a:solidFill>
              </a:ln>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900" b="1" dirty="0">
                    <a:latin typeface="+mj-lt"/>
                  </a:rPr>
                  <a:t>Analog Semiconductors</a:t>
                </a:r>
              </a:p>
            </p:txBody>
          </p:sp>
          <p:sp>
            <p:nvSpPr>
              <p:cNvPr id="18" name="TextBox 120"/>
              <p:cNvSpPr txBox="1"/>
              <p:nvPr/>
            </p:nvSpPr>
            <p:spPr>
              <a:xfrm>
                <a:off x="5948354" y="2345576"/>
                <a:ext cx="1385216" cy="227779"/>
              </a:xfrm>
              <a:prstGeom prst="roundRect">
                <a:avLst/>
              </a:prstGeom>
              <a:solidFill>
                <a:schemeClr val="bg1"/>
              </a:solidFill>
              <a:ln>
                <a:solidFill>
                  <a:srgbClr val="0000FF"/>
                </a:solidFill>
              </a:ln>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900" b="1" dirty="0">
                    <a:latin typeface="+mj-lt"/>
                  </a:rPr>
                  <a:t>Digital Signal Processors</a:t>
                </a:r>
              </a:p>
            </p:txBody>
          </p:sp>
          <p:sp>
            <p:nvSpPr>
              <p:cNvPr id="19" name="TextBox 121"/>
              <p:cNvSpPr txBox="1"/>
              <p:nvPr/>
            </p:nvSpPr>
            <p:spPr>
              <a:xfrm>
                <a:off x="7386947" y="2345576"/>
                <a:ext cx="1161367" cy="227779"/>
              </a:xfrm>
              <a:prstGeom prst="roundRect">
                <a:avLst/>
              </a:prstGeom>
              <a:solidFill>
                <a:schemeClr val="bg1"/>
              </a:solid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900" b="1" dirty="0">
                    <a:latin typeface="+mj-lt"/>
                  </a:rPr>
                  <a:t>Wireless Devices</a:t>
                </a:r>
              </a:p>
            </p:txBody>
          </p:sp>
          <p:sp>
            <p:nvSpPr>
              <p:cNvPr id="20" name="TextBox 126"/>
              <p:cNvSpPr txBox="1"/>
              <p:nvPr/>
            </p:nvSpPr>
            <p:spPr>
              <a:xfrm>
                <a:off x="6433332" y="1686106"/>
                <a:ext cx="396729" cy="227779"/>
              </a:xfrm>
              <a:prstGeom prst="roundRect">
                <a:avLst/>
              </a:prstGeom>
              <a:solidFill>
                <a:schemeClr val="bg1"/>
              </a:solidFill>
              <a:ln w="12700"/>
            </p:spPr>
            <p:style>
              <a:lnRef idx="2">
                <a:schemeClr val="dk1"/>
              </a:lnRef>
              <a:fillRef idx="1">
                <a:schemeClr val="lt1"/>
              </a:fillRef>
              <a:effectRef idx="0">
                <a:schemeClr val="dk1"/>
              </a:effectRef>
              <a:fontRef idx="minor">
                <a:schemeClr val="dk1"/>
              </a:fontRef>
            </p:style>
            <p:txBody>
              <a:bodyPr wrap="non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900" b="1" dirty="0">
                    <a:latin typeface="+mj-lt"/>
                  </a:rPr>
                  <a:t>CEO</a:t>
                </a:r>
              </a:p>
            </p:txBody>
          </p:sp>
        </p:grpSp>
      </p:grpSp>
      <p:grpSp>
        <p:nvGrpSpPr>
          <p:cNvPr id="59" name="Group 58"/>
          <p:cNvGrpSpPr/>
          <p:nvPr/>
        </p:nvGrpSpPr>
        <p:grpSpPr>
          <a:xfrm>
            <a:off x="3992777" y="3733800"/>
            <a:ext cx="4770223" cy="2646695"/>
            <a:chOff x="4483582" y="1601833"/>
            <a:chExt cx="4152408" cy="2360566"/>
          </a:xfrm>
        </p:grpSpPr>
        <p:sp>
          <p:nvSpPr>
            <p:cNvPr id="60" name="Rounded Rectangle 59"/>
            <p:cNvSpPr/>
            <p:nvPr/>
          </p:nvSpPr>
          <p:spPr bwMode="auto">
            <a:xfrm>
              <a:off x="4483582" y="1601833"/>
              <a:ext cx="4152408" cy="2360566"/>
            </a:xfrm>
            <a:prstGeom prst="roundRect">
              <a:avLst>
                <a:gd name="adj" fmla="val 5170"/>
              </a:avLst>
            </a:prstGeom>
            <a:ln>
              <a:solidFill>
                <a:schemeClr val="tx1"/>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mj-lt"/>
              </a:endParaRPr>
            </a:p>
          </p:txBody>
        </p:sp>
        <p:grpSp>
          <p:nvGrpSpPr>
            <p:cNvPr id="61" name="Group 60"/>
            <p:cNvGrpSpPr/>
            <p:nvPr/>
          </p:nvGrpSpPr>
          <p:grpSpPr>
            <a:xfrm>
              <a:off x="4627117" y="1675515"/>
              <a:ext cx="3794590" cy="2185403"/>
              <a:chOff x="4627117" y="1675515"/>
              <a:chExt cx="3794590" cy="2185403"/>
            </a:xfrm>
          </p:grpSpPr>
          <p:cxnSp>
            <p:nvCxnSpPr>
              <p:cNvPr id="62" name="Straight Connector 61"/>
              <p:cNvCxnSpPr/>
              <p:nvPr/>
            </p:nvCxnSpPr>
            <p:spPr bwMode="auto">
              <a:xfrm>
                <a:off x="5257800" y="2132105"/>
                <a:ext cx="2678596"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63" name="Straight Connector 62"/>
              <p:cNvCxnSpPr/>
              <p:nvPr/>
            </p:nvCxnSpPr>
            <p:spPr bwMode="auto">
              <a:xfrm>
                <a:off x="5263280" y="2132103"/>
                <a:ext cx="0" cy="234657"/>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64" name="Straight Connector 63"/>
              <p:cNvCxnSpPr/>
              <p:nvPr/>
            </p:nvCxnSpPr>
            <p:spPr bwMode="auto">
              <a:xfrm rot="16200000" flipH="1">
                <a:off x="6514558" y="2238105"/>
                <a:ext cx="234654"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65" name="Straight Connector 64"/>
              <p:cNvCxnSpPr/>
              <p:nvPr/>
            </p:nvCxnSpPr>
            <p:spPr bwMode="auto">
              <a:xfrm rot="16200000" flipH="1">
                <a:off x="7819069" y="2238105"/>
                <a:ext cx="234654"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66" name="Straight Connector 65"/>
              <p:cNvCxnSpPr/>
              <p:nvPr/>
            </p:nvCxnSpPr>
            <p:spPr bwMode="auto">
              <a:xfrm rot="16200000" flipH="1">
                <a:off x="6514558" y="2003450"/>
                <a:ext cx="234654"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grpSp>
            <p:nvGrpSpPr>
              <p:cNvPr id="67" name="Group 66"/>
              <p:cNvGrpSpPr/>
              <p:nvPr/>
            </p:nvGrpSpPr>
            <p:grpSpPr>
              <a:xfrm>
                <a:off x="5152837" y="2550382"/>
                <a:ext cx="721027" cy="1310536"/>
                <a:chOff x="5152837" y="2550382"/>
                <a:chExt cx="721027" cy="1310536"/>
              </a:xfrm>
            </p:grpSpPr>
            <p:sp>
              <p:nvSpPr>
                <p:cNvPr id="97" name="TextBox 154"/>
                <p:cNvSpPr txBox="1"/>
                <p:nvPr/>
              </p:nvSpPr>
              <p:spPr>
                <a:xfrm>
                  <a:off x="5227381" y="2640193"/>
                  <a:ext cx="418966"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Sales</a:t>
                  </a:r>
                </a:p>
              </p:txBody>
            </p:sp>
            <p:sp>
              <p:nvSpPr>
                <p:cNvPr id="98" name="TextBox 155"/>
                <p:cNvSpPr txBox="1"/>
                <p:nvPr/>
              </p:nvSpPr>
              <p:spPr>
                <a:xfrm>
                  <a:off x="5227382" y="2894403"/>
                  <a:ext cx="591392"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Marketing</a:t>
                  </a:r>
                </a:p>
              </p:txBody>
            </p:sp>
            <p:sp>
              <p:nvSpPr>
                <p:cNvPr id="99" name="TextBox 156"/>
                <p:cNvSpPr txBox="1"/>
                <p:nvPr/>
              </p:nvSpPr>
              <p:spPr>
                <a:xfrm>
                  <a:off x="5227381" y="3402819"/>
                  <a:ext cx="646483"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Accounting</a:t>
                  </a:r>
                </a:p>
              </p:txBody>
            </p:sp>
            <p:sp>
              <p:nvSpPr>
                <p:cNvPr id="100" name="TextBox 157"/>
                <p:cNvSpPr txBox="1"/>
                <p:nvPr/>
              </p:nvSpPr>
              <p:spPr>
                <a:xfrm>
                  <a:off x="5227382" y="3148610"/>
                  <a:ext cx="379526"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R&amp;D</a:t>
                  </a:r>
                </a:p>
              </p:txBody>
            </p:sp>
            <p:sp>
              <p:nvSpPr>
                <p:cNvPr id="101" name="TextBox 158"/>
                <p:cNvSpPr txBox="1"/>
                <p:nvPr/>
              </p:nvSpPr>
              <p:spPr>
                <a:xfrm>
                  <a:off x="5227381" y="3657031"/>
                  <a:ext cx="592881"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Operation</a:t>
                  </a:r>
                </a:p>
              </p:txBody>
            </p:sp>
            <p:cxnSp>
              <p:nvCxnSpPr>
                <p:cNvPr id="102" name="Straight Connector 101"/>
                <p:cNvCxnSpPr/>
                <p:nvPr/>
              </p:nvCxnSpPr>
              <p:spPr bwMode="auto">
                <a:xfrm rot="5400000">
                  <a:off x="4541177" y="3162042"/>
                  <a:ext cx="1223319"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103" name="Straight Connector 102"/>
                <p:cNvCxnSpPr/>
                <p:nvPr/>
              </p:nvCxnSpPr>
              <p:spPr bwMode="auto">
                <a:xfrm rot="10800000" flipV="1">
                  <a:off x="5152837" y="2944730"/>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104" name="Straight Connector 103"/>
                <p:cNvCxnSpPr/>
                <p:nvPr/>
              </p:nvCxnSpPr>
              <p:spPr bwMode="auto">
                <a:xfrm rot="10800000" flipV="1">
                  <a:off x="5152837" y="3256745"/>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105" name="Straight Connector 104"/>
                <p:cNvCxnSpPr/>
                <p:nvPr/>
              </p:nvCxnSpPr>
              <p:spPr bwMode="auto">
                <a:xfrm rot="10800000" flipV="1">
                  <a:off x="5152837" y="3491400"/>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106" name="Straight Connector 105"/>
                <p:cNvCxnSpPr/>
                <p:nvPr/>
              </p:nvCxnSpPr>
              <p:spPr bwMode="auto">
                <a:xfrm rot="10800000" flipV="1">
                  <a:off x="5152837" y="3765164"/>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107" name="Straight Connector 106"/>
                <p:cNvCxnSpPr/>
                <p:nvPr/>
              </p:nvCxnSpPr>
              <p:spPr bwMode="auto">
                <a:xfrm rot="10800000" flipV="1">
                  <a:off x="5152837" y="2710075"/>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grpSp>
          <p:grpSp>
            <p:nvGrpSpPr>
              <p:cNvPr id="68" name="Group 67"/>
              <p:cNvGrpSpPr/>
              <p:nvPr/>
            </p:nvGrpSpPr>
            <p:grpSpPr>
              <a:xfrm>
                <a:off x="6324600" y="2537843"/>
                <a:ext cx="721027" cy="1321123"/>
                <a:chOff x="5152837" y="2539791"/>
                <a:chExt cx="721027" cy="1321123"/>
              </a:xfrm>
            </p:grpSpPr>
            <p:sp>
              <p:nvSpPr>
                <p:cNvPr id="86" name="TextBox 143"/>
                <p:cNvSpPr txBox="1"/>
                <p:nvPr/>
              </p:nvSpPr>
              <p:spPr>
                <a:xfrm>
                  <a:off x="5227381" y="2640193"/>
                  <a:ext cx="418966"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Sales</a:t>
                  </a:r>
                </a:p>
              </p:txBody>
            </p:sp>
            <p:sp>
              <p:nvSpPr>
                <p:cNvPr id="87" name="TextBox 144"/>
                <p:cNvSpPr txBox="1"/>
                <p:nvPr/>
              </p:nvSpPr>
              <p:spPr>
                <a:xfrm>
                  <a:off x="5227382" y="2894402"/>
                  <a:ext cx="591392"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Marketing</a:t>
                  </a:r>
                </a:p>
              </p:txBody>
            </p:sp>
            <p:sp>
              <p:nvSpPr>
                <p:cNvPr id="88" name="TextBox 145"/>
                <p:cNvSpPr txBox="1"/>
                <p:nvPr/>
              </p:nvSpPr>
              <p:spPr>
                <a:xfrm>
                  <a:off x="5227381" y="3402819"/>
                  <a:ext cx="646483"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Accounting</a:t>
                  </a:r>
                </a:p>
              </p:txBody>
            </p:sp>
            <p:sp>
              <p:nvSpPr>
                <p:cNvPr id="89" name="TextBox 146"/>
                <p:cNvSpPr txBox="1"/>
                <p:nvPr/>
              </p:nvSpPr>
              <p:spPr>
                <a:xfrm>
                  <a:off x="5227382" y="3148609"/>
                  <a:ext cx="379526"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R&amp;D</a:t>
                  </a:r>
                </a:p>
              </p:txBody>
            </p:sp>
            <p:sp>
              <p:nvSpPr>
                <p:cNvPr id="90" name="TextBox 147"/>
                <p:cNvSpPr txBox="1"/>
                <p:nvPr/>
              </p:nvSpPr>
              <p:spPr>
                <a:xfrm>
                  <a:off x="5227381" y="3657027"/>
                  <a:ext cx="592881"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Operation</a:t>
                  </a:r>
                </a:p>
              </p:txBody>
            </p:sp>
            <p:cxnSp>
              <p:nvCxnSpPr>
                <p:cNvPr id="91" name="Straight Connector 90"/>
                <p:cNvCxnSpPr/>
                <p:nvPr/>
              </p:nvCxnSpPr>
              <p:spPr bwMode="auto">
                <a:xfrm rot="5400000">
                  <a:off x="4541177" y="3151451"/>
                  <a:ext cx="1223319"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92" name="Straight Connector 91"/>
                <p:cNvCxnSpPr/>
                <p:nvPr/>
              </p:nvCxnSpPr>
              <p:spPr bwMode="auto">
                <a:xfrm rot="10800000" flipV="1">
                  <a:off x="5152837" y="2944730"/>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93" name="Straight Connector 92"/>
                <p:cNvCxnSpPr/>
                <p:nvPr/>
              </p:nvCxnSpPr>
              <p:spPr bwMode="auto">
                <a:xfrm rot="10800000" flipV="1">
                  <a:off x="5152837" y="3256745"/>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94" name="Straight Connector 93"/>
                <p:cNvCxnSpPr/>
                <p:nvPr/>
              </p:nvCxnSpPr>
              <p:spPr bwMode="auto">
                <a:xfrm rot="10800000" flipV="1">
                  <a:off x="5152837" y="3491400"/>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95" name="Straight Connector 94"/>
                <p:cNvCxnSpPr/>
                <p:nvPr/>
              </p:nvCxnSpPr>
              <p:spPr bwMode="auto">
                <a:xfrm rot="10800000" flipV="1">
                  <a:off x="5152837" y="3765164"/>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96" name="Straight Connector 95"/>
                <p:cNvCxnSpPr/>
                <p:nvPr/>
              </p:nvCxnSpPr>
              <p:spPr bwMode="auto">
                <a:xfrm rot="10800000" flipV="1">
                  <a:off x="5152837" y="2710075"/>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grpSp>
          <p:grpSp>
            <p:nvGrpSpPr>
              <p:cNvPr id="69" name="Group 68"/>
              <p:cNvGrpSpPr/>
              <p:nvPr/>
            </p:nvGrpSpPr>
            <p:grpSpPr>
              <a:xfrm>
                <a:off x="7620000" y="2537843"/>
                <a:ext cx="721027" cy="1321123"/>
                <a:chOff x="5152837" y="2539791"/>
                <a:chExt cx="721027" cy="1321123"/>
              </a:xfrm>
            </p:grpSpPr>
            <p:sp>
              <p:nvSpPr>
                <p:cNvPr id="75" name="TextBox 132"/>
                <p:cNvSpPr txBox="1"/>
                <p:nvPr/>
              </p:nvSpPr>
              <p:spPr>
                <a:xfrm>
                  <a:off x="5227381" y="2640193"/>
                  <a:ext cx="418966"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Sales</a:t>
                  </a:r>
                </a:p>
              </p:txBody>
            </p:sp>
            <p:sp>
              <p:nvSpPr>
                <p:cNvPr id="76" name="TextBox 133"/>
                <p:cNvSpPr txBox="1"/>
                <p:nvPr/>
              </p:nvSpPr>
              <p:spPr>
                <a:xfrm>
                  <a:off x="5227382" y="2894401"/>
                  <a:ext cx="591392"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Marketing</a:t>
                  </a:r>
                </a:p>
              </p:txBody>
            </p:sp>
            <p:sp>
              <p:nvSpPr>
                <p:cNvPr id="77" name="TextBox 134"/>
                <p:cNvSpPr txBox="1"/>
                <p:nvPr/>
              </p:nvSpPr>
              <p:spPr>
                <a:xfrm>
                  <a:off x="5227381" y="3402823"/>
                  <a:ext cx="646483"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Accounting</a:t>
                  </a:r>
                </a:p>
              </p:txBody>
            </p:sp>
            <p:sp>
              <p:nvSpPr>
                <p:cNvPr id="78" name="TextBox 135"/>
                <p:cNvSpPr txBox="1"/>
                <p:nvPr/>
              </p:nvSpPr>
              <p:spPr>
                <a:xfrm>
                  <a:off x="5227382" y="3148609"/>
                  <a:ext cx="379526"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R&amp;D</a:t>
                  </a:r>
                </a:p>
              </p:txBody>
            </p:sp>
            <p:sp>
              <p:nvSpPr>
                <p:cNvPr id="79" name="TextBox 136"/>
                <p:cNvSpPr txBox="1"/>
                <p:nvPr/>
              </p:nvSpPr>
              <p:spPr>
                <a:xfrm>
                  <a:off x="5227381" y="3657027"/>
                  <a:ext cx="592881" cy="203887"/>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800" dirty="0">
                      <a:latin typeface="+mj-lt"/>
                    </a:rPr>
                    <a:t>Operation</a:t>
                  </a:r>
                </a:p>
              </p:txBody>
            </p:sp>
            <p:cxnSp>
              <p:nvCxnSpPr>
                <p:cNvPr id="80" name="Straight Connector 79"/>
                <p:cNvCxnSpPr/>
                <p:nvPr/>
              </p:nvCxnSpPr>
              <p:spPr bwMode="auto">
                <a:xfrm rot="5400000">
                  <a:off x="4541177" y="3151451"/>
                  <a:ext cx="1223319"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81" name="Straight Connector 80"/>
                <p:cNvCxnSpPr/>
                <p:nvPr/>
              </p:nvCxnSpPr>
              <p:spPr bwMode="auto">
                <a:xfrm rot="10800000" flipV="1">
                  <a:off x="5152837" y="2944730"/>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82" name="Straight Connector 81"/>
                <p:cNvCxnSpPr/>
                <p:nvPr/>
              </p:nvCxnSpPr>
              <p:spPr bwMode="auto">
                <a:xfrm rot="10800000" flipV="1">
                  <a:off x="5152837" y="3256745"/>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83" name="Straight Connector 82"/>
                <p:cNvCxnSpPr/>
                <p:nvPr/>
              </p:nvCxnSpPr>
              <p:spPr bwMode="auto">
                <a:xfrm rot="10800000" flipV="1">
                  <a:off x="5152837" y="3491400"/>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84" name="Straight Connector 83"/>
                <p:cNvCxnSpPr/>
                <p:nvPr/>
              </p:nvCxnSpPr>
              <p:spPr bwMode="auto">
                <a:xfrm rot="10800000" flipV="1">
                  <a:off x="5152837" y="3765164"/>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85" name="Straight Connector 84"/>
                <p:cNvCxnSpPr/>
                <p:nvPr/>
              </p:nvCxnSpPr>
              <p:spPr bwMode="auto">
                <a:xfrm rot="10800000" flipV="1">
                  <a:off x="5152837" y="2710075"/>
                  <a:ext cx="74543" cy="0"/>
                </a:xfrm>
                <a:prstGeom prst="line">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cxnSp>
          </p:grpSp>
          <p:sp>
            <p:nvSpPr>
              <p:cNvPr id="70" name="TextBox 131"/>
              <p:cNvSpPr txBox="1"/>
              <p:nvPr/>
            </p:nvSpPr>
            <p:spPr>
              <a:xfrm>
                <a:off x="4627117" y="1704182"/>
                <a:ext cx="1022631" cy="334077"/>
              </a:xfrm>
              <a:prstGeom prst="round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ysClr val="windowText" lastClr="000000"/>
                    </a:solidFill>
                    <a:latin typeface="+mj-lt"/>
                  </a:rPr>
                  <a:t>Customer</a:t>
                </a:r>
              </a:p>
            </p:txBody>
          </p:sp>
          <p:sp>
            <p:nvSpPr>
              <p:cNvPr id="71" name="TextBox 119"/>
              <p:cNvSpPr txBox="1"/>
              <p:nvPr/>
            </p:nvSpPr>
            <p:spPr>
              <a:xfrm>
                <a:off x="4899016" y="2345576"/>
                <a:ext cx="766948" cy="227779"/>
              </a:xfrm>
              <a:prstGeom prst="roundRect">
                <a:avLst/>
              </a:prstGeom>
              <a:solidFill>
                <a:schemeClr val="bg1"/>
              </a:solidFill>
              <a:ln>
                <a:solidFill>
                  <a:srgbClr val="0000FF"/>
                </a:solidFill>
              </a:ln>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900" b="1" dirty="0">
                    <a:latin typeface="+mj-lt"/>
                  </a:rPr>
                  <a:t>Government</a:t>
                </a:r>
              </a:p>
            </p:txBody>
          </p:sp>
          <p:sp>
            <p:nvSpPr>
              <p:cNvPr id="72" name="TextBox 120"/>
              <p:cNvSpPr txBox="1"/>
              <p:nvPr/>
            </p:nvSpPr>
            <p:spPr>
              <a:xfrm>
                <a:off x="6104685" y="2345576"/>
                <a:ext cx="977460" cy="227779"/>
              </a:xfrm>
              <a:prstGeom prst="roundRect">
                <a:avLst/>
              </a:prstGeom>
              <a:solidFill>
                <a:schemeClr val="bg1"/>
              </a:solidFill>
              <a:ln>
                <a:solidFill>
                  <a:srgbClr val="0000FF"/>
                </a:solidFill>
              </a:ln>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900" b="1" dirty="0">
                    <a:latin typeface="+mj-lt"/>
                  </a:rPr>
                  <a:t>Large Enterprise</a:t>
                </a:r>
              </a:p>
            </p:txBody>
          </p:sp>
          <p:sp>
            <p:nvSpPr>
              <p:cNvPr id="73" name="TextBox 121"/>
              <p:cNvSpPr txBox="1"/>
              <p:nvPr/>
            </p:nvSpPr>
            <p:spPr>
              <a:xfrm>
                <a:off x="7386944" y="2345576"/>
                <a:ext cx="1034763" cy="227779"/>
              </a:xfrm>
              <a:prstGeom prst="roundRect">
                <a:avLst/>
              </a:prstGeom>
              <a:solidFill>
                <a:schemeClr val="bg1"/>
              </a:solid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900" b="1" dirty="0">
                    <a:latin typeface="+mj-lt"/>
                  </a:rPr>
                  <a:t>Consumer</a:t>
                </a:r>
              </a:p>
            </p:txBody>
          </p:sp>
          <p:sp>
            <p:nvSpPr>
              <p:cNvPr id="74" name="TextBox 126"/>
              <p:cNvSpPr txBox="1"/>
              <p:nvPr/>
            </p:nvSpPr>
            <p:spPr>
              <a:xfrm>
                <a:off x="6443669" y="1675515"/>
                <a:ext cx="396729" cy="227779"/>
              </a:xfrm>
              <a:prstGeom prst="roundRect">
                <a:avLst/>
              </a:prstGeom>
              <a:solidFill>
                <a:schemeClr val="bg1"/>
              </a:solidFill>
              <a:ln w="12700"/>
            </p:spPr>
            <p:style>
              <a:lnRef idx="2">
                <a:schemeClr val="dk1"/>
              </a:lnRef>
              <a:fillRef idx="1">
                <a:schemeClr val="lt1"/>
              </a:fillRef>
              <a:effectRef idx="0">
                <a:schemeClr val="dk1"/>
              </a:effectRef>
              <a:fontRef idx="minor">
                <a:schemeClr val="dk1"/>
              </a:fontRef>
            </p:style>
            <p:txBody>
              <a:bodyPr wrap="non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900" b="1" dirty="0">
                    <a:latin typeface="+mj-lt"/>
                  </a:rPr>
                  <a:t>CEO</a:t>
                </a:r>
              </a:p>
            </p:txBody>
          </p:sp>
        </p:grpSp>
      </p:grpSp>
      <p:sp>
        <p:nvSpPr>
          <p:cNvPr id="109" name="Title 1"/>
          <p:cNvSpPr>
            <a:spLocks noGrp="1"/>
          </p:cNvSpPr>
          <p:nvPr>
            <p:ph type="title"/>
          </p:nvPr>
        </p:nvSpPr>
        <p:spPr>
          <a:xfrm>
            <a:off x="411840" y="228600"/>
            <a:ext cx="8458200" cy="762000"/>
          </a:xfrm>
        </p:spPr>
        <p:txBody>
          <a:bodyPr/>
          <a:lstStyle/>
          <a:p>
            <a:r>
              <a:rPr lang="en-US" b="1" dirty="0"/>
              <a:t>Firms are Shifting Toward a Customer-Centric Structure </a:t>
            </a:r>
          </a:p>
        </p:txBody>
      </p:sp>
      <p:sp>
        <p:nvSpPr>
          <p:cNvPr id="110" name="Rectangle 109"/>
          <p:cNvSpPr/>
          <p:nvPr/>
        </p:nvSpPr>
        <p:spPr>
          <a:xfrm>
            <a:off x="1803453" y="1413808"/>
            <a:ext cx="7188147" cy="1754327"/>
          </a:xfrm>
          <a:prstGeom prst="rect">
            <a:avLst/>
          </a:prstGeom>
        </p:spPr>
        <p:txBody>
          <a:bodyPr wrap="square">
            <a:spAutoFit/>
          </a:bodyPr>
          <a:lstStyle/>
          <a:p>
            <a:pPr>
              <a:spcBef>
                <a:spcPts val="600"/>
              </a:spcBef>
            </a:pPr>
            <a:r>
              <a:rPr lang="en-US" dirty="0"/>
              <a:t>“So rather than relying on a structure focused on the company’s discrete </a:t>
            </a:r>
            <a:r>
              <a:rPr lang="en-US" b="1" dirty="0"/>
              <a:t>product lines</a:t>
            </a:r>
            <a:r>
              <a:rPr lang="en-US" dirty="0"/>
              <a:t>, Intel's reorganization will bring together engineers, software writers, and marketers into </a:t>
            </a:r>
            <a:r>
              <a:rPr lang="en-US" b="1" dirty="0"/>
              <a:t>five market-focused units</a:t>
            </a:r>
            <a:r>
              <a:rPr lang="en-US" dirty="0"/>
              <a:t>: corporate computing, the digital home, mobile computing, health care, and channel products</a:t>
            </a:r>
            <a:r>
              <a:rPr lang="en-US" dirty="0">
                <a:latin typeface="Cambria"/>
              </a:rPr>
              <a:t>—</a:t>
            </a:r>
            <a:r>
              <a:rPr lang="en-US" dirty="0"/>
              <a:t>PCs for small manufacturers.</a:t>
            </a:r>
            <a:r>
              <a:rPr lang="en-US" b="1" dirty="0"/>
              <a:t>” </a:t>
            </a:r>
            <a:r>
              <a:rPr lang="en-US" dirty="0"/>
              <a:t>(</a:t>
            </a:r>
            <a:r>
              <a:rPr lang="en-US" i="1" dirty="0"/>
              <a:t>BusinessWeek</a:t>
            </a:r>
            <a:r>
              <a:rPr lang="en-US" dirty="0"/>
              <a:t>).</a:t>
            </a:r>
          </a:p>
        </p:txBody>
      </p:sp>
      <p:pic>
        <p:nvPicPr>
          <p:cNvPr id="111" name="Picture 2" descr="https://encrypted-tbn0.google.com/images?q=tbn:ANd9GcS0_eQdxJujCuVGtnwpZup7Vq0hn3X9J5Ovq440DJgee9XAhYcQ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745" y="1600200"/>
            <a:ext cx="1496055" cy="101753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712662" y="6500382"/>
            <a:ext cx="4196788" cy="276999"/>
          </a:xfrm>
          <a:prstGeom prst="rect">
            <a:avLst/>
          </a:prstGeom>
          <a:noFill/>
        </p:spPr>
        <p:txBody>
          <a:bodyPr wrap="square" rtlCol="0">
            <a:spAutoFit/>
          </a:bodyPr>
          <a:lstStyle/>
          <a:p>
            <a:r>
              <a:rPr lang="en-US" sz="1200" dirty="0">
                <a:solidFill>
                  <a:schemeClr val="tx1">
                    <a:lumMod val="65000"/>
                    <a:lumOff val="35000"/>
                  </a:schemeClr>
                </a:solidFill>
              </a:rPr>
              <a:t>(Lee, Sridhar, Palmatier, and Henderson 2015)</a:t>
            </a:r>
          </a:p>
        </p:txBody>
      </p:sp>
      <p:sp>
        <p:nvSpPr>
          <p:cNvPr id="54" name="Footer Placeholder 53"/>
          <p:cNvSpPr>
            <a:spLocks noGrp="1"/>
          </p:cNvSpPr>
          <p:nvPr>
            <p:ph type="ftr" sz="quarter" idx="11"/>
          </p:nvPr>
        </p:nvSpPr>
        <p:spPr/>
        <p:txBody>
          <a:bodyPr/>
          <a:lstStyle/>
          <a:p>
            <a:r>
              <a:rPr lang="en-US"/>
              <a:t>© Palmatier</a:t>
            </a:r>
            <a:endParaRPr lang="en-US" dirty="0"/>
          </a:p>
        </p:txBody>
      </p:sp>
      <p:sp>
        <p:nvSpPr>
          <p:cNvPr id="55" name="Slide Number Placeholder 54"/>
          <p:cNvSpPr>
            <a:spLocks noGrp="1"/>
          </p:cNvSpPr>
          <p:nvPr>
            <p:ph type="sldNum" sz="quarter" idx="12"/>
          </p:nvPr>
        </p:nvSpPr>
        <p:spPr/>
        <p:txBody>
          <a:bodyPr/>
          <a:lstStyle/>
          <a:p>
            <a:fld id="{606C48AC-5425-9447-80A6-7CD23CC5D020}" type="slidenum">
              <a:rPr lang="en-US" smtClean="0"/>
              <a:pPr/>
              <a:t>45</a:t>
            </a:fld>
            <a:endParaRPr lang="en-US" dirty="0"/>
          </a:p>
        </p:txBody>
      </p:sp>
    </p:spTree>
    <p:extLst>
      <p:ext uri="{BB962C8B-B14F-4D97-AF65-F5344CB8AC3E}">
        <p14:creationId xmlns:p14="http://schemas.microsoft.com/office/powerpoint/2010/main" val="413771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584831" cy="762000"/>
          </a:xfrm>
        </p:spPr>
        <p:txBody>
          <a:bodyPr/>
          <a:lstStyle/>
          <a:p>
            <a:r>
              <a:rPr lang="en-US" b="1" dirty="0"/>
              <a:t>Trend of Customer-Centric Structures in the </a:t>
            </a:r>
            <a:r>
              <a:rPr lang="en-US" b="1" i="1" dirty="0"/>
              <a:t>Fortune</a:t>
            </a:r>
            <a:r>
              <a:rPr lang="en-US" b="1" dirty="0"/>
              <a:t> 500 Firms </a:t>
            </a:r>
          </a:p>
        </p:txBody>
      </p:sp>
      <p:grpSp>
        <p:nvGrpSpPr>
          <p:cNvPr id="5" name="Group 4"/>
          <p:cNvGrpSpPr/>
          <p:nvPr/>
        </p:nvGrpSpPr>
        <p:grpSpPr>
          <a:xfrm>
            <a:off x="683288" y="1125614"/>
            <a:ext cx="7615052" cy="4953000"/>
            <a:chOff x="718457" y="2514600"/>
            <a:chExt cx="7615052" cy="3979613"/>
          </a:xfrm>
        </p:grpSpPr>
        <p:graphicFrame>
          <p:nvGraphicFramePr>
            <p:cNvPr id="6" name="Content Placeholder 4">
              <a:hlinkClick r:id="" action="ppaction://noaction"/>
            </p:cNvPr>
            <p:cNvGraphicFramePr>
              <a:graphicFrameLocks/>
            </p:cNvGraphicFramePr>
            <p:nvPr>
              <p:extLst>
                <p:ext uri="{D42A27DB-BD31-4B8C-83A1-F6EECF244321}">
                  <p14:modId xmlns:p14="http://schemas.microsoft.com/office/powerpoint/2010/main" val="513908202"/>
                </p:ext>
              </p:extLst>
            </p:nvPr>
          </p:nvGraphicFramePr>
          <p:xfrm>
            <a:off x="718457" y="2861184"/>
            <a:ext cx="7615052" cy="3633029"/>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066800" y="2514600"/>
              <a:ext cx="7010400" cy="400110"/>
            </a:xfrm>
            <a:prstGeom prst="rect">
              <a:avLst/>
            </a:prstGeom>
          </p:spPr>
          <p:txBody>
            <a:bodyPr wrap="square">
              <a:spAutoFit/>
            </a:bodyPr>
            <a:lstStyle/>
            <a:p>
              <a:pPr algn="ctr">
                <a:defRPr sz="2000" b="1" i="0" u="none" strike="noStrike" kern="1200" baseline="0">
                  <a:solidFill>
                    <a:prstClr val="black"/>
                  </a:solidFill>
                  <a:latin typeface="+mn-lt"/>
                  <a:ea typeface="+mn-ea"/>
                  <a:cs typeface="+mn-cs"/>
                </a:defRPr>
              </a:pPr>
              <a:endParaRPr lang="en-US" dirty="0">
                <a:latin typeface="+mj-lt"/>
              </a:endParaRPr>
            </a:p>
          </p:txBody>
        </p:sp>
      </p:grpSp>
      <p:sp>
        <p:nvSpPr>
          <p:cNvPr id="8" name="Up Arrow 7"/>
          <p:cNvSpPr/>
          <p:nvPr/>
        </p:nvSpPr>
        <p:spPr bwMode="auto">
          <a:xfrm rot="4298884">
            <a:off x="4668307" y="1512309"/>
            <a:ext cx="365760" cy="4817973"/>
          </a:xfrm>
          <a:prstGeom prst="upArrow">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0" tIns="45715" rIns="91430" bIns="45715"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Arial" charset="0"/>
            </a:endParaRPr>
          </a:p>
        </p:txBody>
      </p:sp>
      <p:sp>
        <p:nvSpPr>
          <p:cNvPr id="9" name="Rounded Rectangle 8"/>
          <p:cNvSpPr/>
          <p:nvPr/>
        </p:nvSpPr>
        <p:spPr>
          <a:xfrm>
            <a:off x="3688240" y="3692695"/>
            <a:ext cx="1752599" cy="457200"/>
          </a:xfrm>
          <a:prstGeom prst="roundRect">
            <a:avLst/>
          </a:prstGeom>
          <a:ln/>
        </p:spPr>
        <p:style>
          <a:lnRef idx="1">
            <a:schemeClr val="accent4"/>
          </a:lnRef>
          <a:fillRef idx="3">
            <a:schemeClr val="accent4"/>
          </a:fillRef>
          <a:effectRef idx="2">
            <a:schemeClr val="accent4"/>
          </a:effectRef>
          <a:fontRef idx="minor">
            <a:schemeClr val="lt1"/>
          </a:fontRef>
        </p:style>
        <p:txBody>
          <a:bodyPr lIns="91430" tIns="45715" rIns="91430" bIns="45715" rtlCol="0" anchor="ctr"/>
          <a:lstStyle/>
          <a:p>
            <a:pPr algn="ctr"/>
            <a:r>
              <a:rPr lang="en-US" sz="2000" dirty="0">
                <a:solidFill>
                  <a:schemeClr val="tx1"/>
                </a:solidFill>
              </a:rPr>
              <a:t>51% Growth</a:t>
            </a:r>
          </a:p>
        </p:txBody>
      </p:sp>
      <p:sp>
        <p:nvSpPr>
          <p:cNvPr id="11" name="TextBox 10"/>
          <p:cNvSpPr txBox="1"/>
          <p:nvPr/>
        </p:nvSpPr>
        <p:spPr>
          <a:xfrm>
            <a:off x="4712662" y="6500382"/>
            <a:ext cx="4196788" cy="276999"/>
          </a:xfrm>
          <a:prstGeom prst="rect">
            <a:avLst/>
          </a:prstGeom>
          <a:noFill/>
        </p:spPr>
        <p:txBody>
          <a:bodyPr wrap="square" rtlCol="0">
            <a:spAutoFit/>
          </a:bodyPr>
          <a:lstStyle/>
          <a:p>
            <a:r>
              <a:rPr lang="en-US" sz="1200" dirty="0"/>
              <a:t>(Lee, Sridhar, Palmatier, and Henderson 2015)</a:t>
            </a:r>
          </a:p>
        </p:txBody>
      </p:sp>
      <p:sp>
        <p:nvSpPr>
          <p:cNvPr id="4" name="Footer Placeholder 3"/>
          <p:cNvSpPr>
            <a:spLocks noGrp="1"/>
          </p:cNvSpPr>
          <p:nvPr>
            <p:ph type="ftr" sz="quarter" idx="11"/>
          </p:nvPr>
        </p:nvSpPr>
        <p:spPr/>
        <p:txBody>
          <a:bodyPr/>
          <a:lstStyle/>
          <a:p>
            <a:r>
              <a:rPr lang="en-US"/>
              <a:t>© Palmatier</a:t>
            </a:r>
            <a:endParaRPr lang="en-US" dirty="0"/>
          </a:p>
        </p:txBody>
      </p:sp>
      <p:sp>
        <p:nvSpPr>
          <p:cNvPr id="13" name="Slide Number Placeholder 12"/>
          <p:cNvSpPr>
            <a:spLocks noGrp="1"/>
          </p:cNvSpPr>
          <p:nvPr>
            <p:ph type="sldNum" sz="quarter" idx="12"/>
          </p:nvPr>
        </p:nvSpPr>
        <p:spPr/>
        <p:txBody>
          <a:bodyPr/>
          <a:lstStyle/>
          <a:p>
            <a:fld id="{606C48AC-5425-9447-80A6-7CD23CC5D020}" type="slidenum">
              <a:rPr lang="en-US" smtClean="0"/>
              <a:pPr/>
              <a:t>46</a:t>
            </a:fld>
            <a:endParaRPr lang="en-US" dirty="0"/>
          </a:p>
        </p:txBody>
      </p:sp>
    </p:spTree>
    <p:extLst>
      <p:ext uri="{BB962C8B-B14F-4D97-AF65-F5344CB8AC3E}">
        <p14:creationId xmlns:p14="http://schemas.microsoft.com/office/powerpoint/2010/main" val="216072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783047" y="4203715"/>
            <a:ext cx="5833969" cy="1084265"/>
            <a:chOff x="2726910" y="3512761"/>
            <a:chExt cx="4553870" cy="1084265"/>
          </a:xfrm>
        </p:grpSpPr>
        <p:cxnSp>
          <p:nvCxnSpPr>
            <p:cNvPr id="33" name="Straight Arrow Connector 32"/>
            <p:cNvCxnSpPr/>
            <p:nvPr/>
          </p:nvCxnSpPr>
          <p:spPr>
            <a:xfrm>
              <a:off x="2726910" y="3512761"/>
              <a:ext cx="4553870" cy="0"/>
            </a:xfrm>
            <a:prstGeom prst="straightConnector1">
              <a:avLst/>
            </a:prstGeom>
            <a:ln w="28575">
              <a:prstDash val="solid"/>
              <a:headEnd type="none"/>
              <a:tailEnd type="triangle" w="lg" len="lg"/>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2726910" y="4597026"/>
              <a:ext cx="4553870" cy="0"/>
            </a:xfrm>
            <a:prstGeom prst="straightConnector1">
              <a:avLst/>
            </a:prstGeom>
            <a:ln w="28575">
              <a:prstDash val="solid"/>
              <a:headEnd type="none"/>
              <a:tailEnd type="triangle" w="lg" len="lg"/>
            </a:ln>
          </p:spPr>
          <p:style>
            <a:lnRef idx="1">
              <a:schemeClr val="dk1"/>
            </a:lnRef>
            <a:fillRef idx="0">
              <a:schemeClr val="dk1"/>
            </a:fillRef>
            <a:effectRef idx="0">
              <a:schemeClr val="dk1"/>
            </a:effectRef>
            <a:fontRef idx="minor">
              <a:schemeClr val="tx1"/>
            </a:fontRef>
          </p:style>
        </p:cxnSp>
      </p:grpSp>
      <p:sp>
        <p:nvSpPr>
          <p:cNvPr id="2" name="Title 1"/>
          <p:cNvSpPr>
            <a:spLocks noGrp="1"/>
          </p:cNvSpPr>
          <p:nvPr>
            <p:ph type="title"/>
          </p:nvPr>
        </p:nvSpPr>
        <p:spPr>
          <a:xfrm>
            <a:off x="379918" y="137566"/>
            <a:ext cx="7618400" cy="762000"/>
          </a:xfrm>
        </p:spPr>
        <p:txBody>
          <a:bodyPr/>
          <a:lstStyle/>
          <a:p>
            <a:r>
              <a:rPr lang="en-US" b="1" dirty="0"/>
              <a:t>How and When Does a Customer-Centric Structure Payoff</a:t>
            </a:r>
            <a:endParaRPr lang="en-US" sz="4000" b="1" dirty="0"/>
          </a:p>
        </p:txBody>
      </p:sp>
      <p:sp>
        <p:nvSpPr>
          <p:cNvPr id="11" name="Rounded Rectangle 10"/>
          <p:cNvSpPr/>
          <p:nvPr/>
        </p:nvSpPr>
        <p:spPr>
          <a:xfrm>
            <a:off x="7617016" y="3974582"/>
            <a:ext cx="1405031" cy="1645920"/>
          </a:xfrm>
          <a:prstGeom prst="roundRect">
            <a:avLst>
              <a:gd name="adj" fmla="val 9323"/>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latin typeface="Cambria" pitchFamily="18" charset="0"/>
              </a:rPr>
              <a:t>Firm Performance</a:t>
            </a:r>
          </a:p>
        </p:txBody>
      </p:sp>
      <p:sp>
        <p:nvSpPr>
          <p:cNvPr id="21" name="Rounded Rectangle 20"/>
          <p:cNvSpPr/>
          <p:nvPr/>
        </p:nvSpPr>
        <p:spPr>
          <a:xfrm>
            <a:off x="379918" y="3940128"/>
            <a:ext cx="1403130" cy="1645920"/>
          </a:xfrm>
          <a:prstGeom prst="roundRect">
            <a:avLst>
              <a:gd name="adj" fmla="val 7796"/>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tx1"/>
                </a:solidFill>
                <a:latin typeface="Cambria" pitchFamily="18" charset="0"/>
              </a:rPr>
              <a:t>Customer-Centric Structure</a:t>
            </a:r>
          </a:p>
        </p:txBody>
      </p:sp>
      <p:sp>
        <p:nvSpPr>
          <p:cNvPr id="32" name="Rectangle 31"/>
          <p:cNvSpPr/>
          <p:nvPr/>
        </p:nvSpPr>
        <p:spPr>
          <a:xfrm>
            <a:off x="7478782" y="3636028"/>
            <a:ext cx="1646576" cy="338554"/>
          </a:xfrm>
          <a:prstGeom prst="rect">
            <a:avLst/>
          </a:prstGeom>
        </p:spPr>
        <p:txBody>
          <a:bodyPr wrap="square">
            <a:spAutoFit/>
          </a:bodyPr>
          <a:lstStyle/>
          <a:p>
            <a:pPr algn="ctr"/>
            <a:r>
              <a:rPr lang="en-US" sz="1600" b="1" dirty="0">
                <a:latin typeface="Cambria" pitchFamily="18" charset="0"/>
              </a:rPr>
              <a:t>Firm Outcome</a:t>
            </a:r>
          </a:p>
        </p:txBody>
      </p:sp>
      <p:grpSp>
        <p:nvGrpSpPr>
          <p:cNvPr id="48" name="Group 47"/>
          <p:cNvGrpSpPr/>
          <p:nvPr/>
        </p:nvGrpSpPr>
        <p:grpSpPr>
          <a:xfrm>
            <a:off x="480187" y="1513062"/>
            <a:ext cx="5574137" cy="2703218"/>
            <a:chOff x="449739" y="1082314"/>
            <a:chExt cx="5574137" cy="2703218"/>
          </a:xfrm>
        </p:grpSpPr>
        <p:sp>
          <p:nvSpPr>
            <p:cNvPr id="9" name="Rounded Rectangle 8"/>
            <p:cNvSpPr/>
            <p:nvPr/>
          </p:nvSpPr>
          <p:spPr>
            <a:xfrm>
              <a:off x="449739" y="1422065"/>
              <a:ext cx="5574136" cy="1011065"/>
            </a:xfrm>
            <a:prstGeom prst="roundRect">
              <a:avLst>
                <a:gd name="adj" fmla="val 14685"/>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Cambria" pitchFamily="18" charset="0"/>
              </a:endParaRPr>
            </a:p>
          </p:txBody>
        </p:sp>
        <p:sp>
          <p:nvSpPr>
            <p:cNvPr id="10" name="Rounded Rectangle 9"/>
            <p:cNvSpPr/>
            <p:nvPr/>
          </p:nvSpPr>
          <p:spPr>
            <a:xfrm>
              <a:off x="2363791" y="1520399"/>
              <a:ext cx="1775317" cy="806909"/>
            </a:xfrm>
            <a:prstGeom prst="roundRect">
              <a:avLst>
                <a:gd name="adj" fmla="val 11638"/>
              </a:avLst>
            </a:prstGeom>
            <a:solidFill>
              <a:schemeClr val="bg1"/>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latin typeface="Cambria" pitchFamily="18" charset="0"/>
                </a:rPr>
                <a:t>Competitive Intensity</a:t>
              </a:r>
            </a:p>
          </p:txBody>
        </p:sp>
        <p:sp>
          <p:nvSpPr>
            <p:cNvPr id="25" name="Rectangle 24"/>
            <p:cNvSpPr/>
            <p:nvPr/>
          </p:nvSpPr>
          <p:spPr>
            <a:xfrm>
              <a:off x="449740" y="1082314"/>
              <a:ext cx="5574136" cy="338554"/>
            </a:xfrm>
            <a:prstGeom prst="rect">
              <a:avLst/>
            </a:prstGeom>
            <a:noFill/>
          </p:spPr>
          <p:txBody>
            <a:bodyPr wrap="square">
              <a:spAutoFit/>
            </a:bodyPr>
            <a:lstStyle/>
            <a:p>
              <a:pPr algn="ctr"/>
              <a:r>
                <a:rPr lang="en-US" sz="1600" b="1" dirty="0">
                  <a:latin typeface="Cambria" pitchFamily="18" charset="0"/>
                </a:rPr>
                <a:t>Competitive Environment</a:t>
              </a:r>
            </a:p>
          </p:txBody>
        </p:sp>
        <p:sp>
          <p:nvSpPr>
            <p:cNvPr id="26" name="Rounded Rectangle 25"/>
            <p:cNvSpPr/>
            <p:nvPr/>
          </p:nvSpPr>
          <p:spPr>
            <a:xfrm>
              <a:off x="559911" y="1520399"/>
              <a:ext cx="1775317" cy="806909"/>
            </a:xfrm>
            <a:prstGeom prst="roundRect">
              <a:avLst>
                <a:gd name="adj" fmla="val 11638"/>
              </a:avLst>
            </a:prstGeom>
            <a:solidFill>
              <a:schemeClr val="bg1"/>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latin typeface="Cambria" pitchFamily="18" charset="0"/>
                </a:rPr>
                <a:t>Competitors’ Customer-Centric Structure</a:t>
              </a:r>
            </a:p>
          </p:txBody>
        </p:sp>
        <p:cxnSp>
          <p:nvCxnSpPr>
            <p:cNvPr id="28" name="Straight Arrow Connector 27"/>
            <p:cNvCxnSpPr/>
            <p:nvPr/>
          </p:nvCxnSpPr>
          <p:spPr>
            <a:xfrm>
              <a:off x="2137674" y="2327308"/>
              <a:ext cx="0" cy="1447591"/>
            </a:xfrm>
            <a:prstGeom prst="straightConnector1">
              <a:avLst/>
            </a:prstGeom>
            <a:solidFill>
              <a:schemeClr val="bg1"/>
            </a:solidFill>
            <a:ln w="28575">
              <a:solidFill>
                <a:schemeClr val="tx1"/>
              </a:solidFill>
              <a:prstDash val="solid"/>
              <a:headEnd type="none"/>
              <a:tailEnd type="triangle" w="lg" len="lg"/>
            </a:ln>
          </p:spPr>
          <p:style>
            <a:lnRef idx="1">
              <a:schemeClr val="dk1"/>
            </a:lnRef>
            <a:fillRef idx="0">
              <a:schemeClr val="dk1"/>
            </a:fillRef>
            <a:effectRef idx="0">
              <a:schemeClr val="dk1"/>
            </a:effectRef>
            <a:fontRef idx="minor">
              <a:schemeClr val="tx1"/>
            </a:fontRef>
          </p:style>
        </p:cxnSp>
        <p:sp>
          <p:nvSpPr>
            <p:cNvPr id="39" name="Rounded Rectangle 38"/>
            <p:cNvSpPr/>
            <p:nvPr/>
          </p:nvSpPr>
          <p:spPr>
            <a:xfrm>
              <a:off x="4180736" y="1520399"/>
              <a:ext cx="1775317" cy="806909"/>
            </a:xfrm>
            <a:prstGeom prst="roundRect">
              <a:avLst>
                <a:gd name="adj" fmla="val 11638"/>
              </a:avLst>
            </a:prstGeom>
            <a:solidFill>
              <a:schemeClr val="bg1"/>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latin typeface="Cambria" pitchFamily="18" charset="0"/>
                </a:rPr>
                <a:t>Industry</a:t>
              </a:r>
            </a:p>
            <a:p>
              <a:pPr algn="ctr"/>
              <a:r>
                <a:rPr lang="en-US" sz="1600" dirty="0">
                  <a:latin typeface="Cambria" pitchFamily="18" charset="0"/>
                </a:rPr>
                <a:t>Profitability</a:t>
              </a:r>
              <a:endParaRPr lang="en-US" sz="1100" dirty="0">
                <a:latin typeface="Cambria" pitchFamily="18" charset="0"/>
              </a:endParaRPr>
            </a:p>
          </p:txBody>
        </p:sp>
        <p:cxnSp>
          <p:nvCxnSpPr>
            <p:cNvPr id="40" name="Straight Arrow Connector 39"/>
            <p:cNvCxnSpPr>
              <a:stCxn id="10" idx="2"/>
            </p:cNvCxnSpPr>
            <p:nvPr/>
          </p:nvCxnSpPr>
          <p:spPr>
            <a:xfrm>
              <a:off x="3251450" y="2327308"/>
              <a:ext cx="0" cy="1445659"/>
            </a:xfrm>
            <a:prstGeom prst="straightConnector1">
              <a:avLst/>
            </a:prstGeom>
            <a:solidFill>
              <a:schemeClr val="bg1"/>
            </a:solidFill>
            <a:ln w="28575">
              <a:solidFill>
                <a:schemeClr val="tx1"/>
              </a:solidFill>
              <a:prstDash val="solid"/>
              <a:headEnd type="none"/>
              <a:tailEnd type="triangle" w="lg" len="lg"/>
            </a:ln>
          </p:spPr>
          <p:style>
            <a:lnRef idx="1">
              <a:schemeClr val="dk1"/>
            </a:lnRef>
            <a:fillRef idx="0">
              <a:schemeClr val="dk1"/>
            </a:fillRef>
            <a:effectRef idx="0">
              <a:schemeClr val="dk1"/>
            </a:effectRef>
            <a:fontRef idx="minor">
              <a:schemeClr val="tx1"/>
            </a:fontRef>
          </p:style>
        </p:cxnSp>
        <p:cxnSp>
          <p:nvCxnSpPr>
            <p:cNvPr id="41" name="Straight Arrow Connector 40"/>
            <p:cNvCxnSpPr/>
            <p:nvPr/>
          </p:nvCxnSpPr>
          <p:spPr>
            <a:xfrm>
              <a:off x="4375768" y="2327308"/>
              <a:ext cx="0" cy="1458224"/>
            </a:xfrm>
            <a:prstGeom prst="straightConnector1">
              <a:avLst/>
            </a:prstGeom>
            <a:solidFill>
              <a:schemeClr val="bg1"/>
            </a:solidFill>
            <a:ln w="28575">
              <a:solidFill>
                <a:schemeClr val="tx1"/>
              </a:solidFill>
              <a:prstDash val="solid"/>
              <a:headEnd type="none"/>
              <a:tailEnd type="triangle" w="lg" len="lg"/>
            </a:ln>
          </p:spPr>
          <p:style>
            <a:lnRef idx="1">
              <a:schemeClr val="dk1"/>
            </a:lnRef>
            <a:fillRef idx="0">
              <a:schemeClr val="dk1"/>
            </a:fillRef>
            <a:effectRef idx="0">
              <a:schemeClr val="dk1"/>
            </a:effectRef>
            <a:fontRef idx="minor">
              <a:schemeClr val="tx1"/>
            </a:fontRef>
          </p:style>
        </p:cxnSp>
        <p:grpSp>
          <p:nvGrpSpPr>
            <p:cNvPr id="27" name="Group 26"/>
            <p:cNvGrpSpPr/>
            <p:nvPr/>
          </p:nvGrpSpPr>
          <p:grpSpPr>
            <a:xfrm>
              <a:off x="1594709" y="2603018"/>
              <a:ext cx="2898461" cy="338554"/>
              <a:chOff x="1479099" y="2603018"/>
              <a:chExt cx="2898461" cy="338554"/>
            </a:xfrm>
          </p:grpSpPr>
          <p:sp>
            <p:nvSpPr>
              <p:cNvPr id="42" name="Rectangle 41"/>
              <p:cNvSpPr/>
              <p:nvPr/>
            </p:nvSpPr>
            <p:spPr>
              <a:xfrm>
                <a:off x="1479099" y="2603018"/>
                <a:ext cx="640080" cy="338554"/>
              </a:xfrm>
              <a:prstGeom prst="rect">
                <a:avLst/>
              </a:prstGeom>
              <a:noFill/>
            </p:spPr>
            <p:txBody>
              <a:bodyPr wrap="square">
                <a:spAutoFit/>
              </a:bodyPr>
              <a:lstStyle/>
              <a:p>
                <a:pPr lvl="0" algn="ctr"/>
                <a:r>
                  <a:rPr lang="en-US" sz="1600" b="1" dirty="0">
                    <a:latin typeface="Cambria" pitchFamily="18" charset="0"/>
                  </a:rPr>
                  <a:t>(</a:t>
                </a:r>
                <a:r>
                  <a:rPr lang="en-US" sz="1600" dirty="0">
                    <a:latin typeface="Cambria"/>
                  </a:rPr>
                  <a:t>⎼</a:t>
                </a:r>
                <a:r>
                  <a:rPr lang="en-US" sz="1600" b="1" dirty="0">
                    <a:latin typeface="Cambria" pitchFamily="18" charset="0"/>
                  </a:rPr>
                  <a:t>)</a:t>
                </a:r>
              </a:p>
            </p:txBody>
          </p:sp>
          <p:sp>
            <p:nvSpPr>
              <p:cNvPr id="43" name="Rectangle 42"/>
              <p:cNvSpPr/>
              <p:nvPr/>
            </p:nvSpPr>
            <p:spPr>
              <a:xfrm>
                <a:off x="2611370" y="2603018"/>
                <a:ext cx="640080" cy="338554"/>
              </a:xfrm>
              <a:prstGeom prst="rect">
                <a:avLst/>
              </a:prstGeom>
              <a:noFill/>
            </p:spPr>
            <p:txBody>
              <a:bodyPr wrap="square">
                <a:spAutoFit/>
              </a:bodyPr>
              <a:lstStyle/>
              <a:p>
                <a:pPr lvl="0" algn="ctr"/>
                <a:r>
                  <a:rPr lang="en-US" sz="1600" b="1" dirty="0">
                    <a:latin typeface="Cambria" pitchFamily="18" charset="0"/>
                  </a:rPr>
                  <a:t>(</a:t>
                </a:r>
                <a:r>
                  <a:rPr lang="en-US" sz="1600" dirty="0">
                    <a:latin typeface="Cambria"/>
                  </a:rPr>
                  <a:t>⎼</a:t>
                </a:r>
                <a:r>
                  <a:rPr lang="en-US" sz="1600" b="1" dirty="0">
                    <a:latin typeface="Cambria" pitchFamily="18" charset="0"/>
                  </a:rPr>
                  <a:t>)</a:t>
                </a:r>
              </a:p>
            </p:txBody>
          </p:sp>
          <p:sp>
            <p:nvSpPr>
              <p:cNvPr id="44" name="Rectangle 43"/>
              <p:cNvSpPr/>
              <p:nvPr/>
            </p:nvSpPr>
            <p:spPr>
              <a:xfrm>
                <a:off x="3737480" y="2603018"/>
                <a:ext cx="640080" cy="338554"/>
              </a:xfrm>
              <a:prstGeom prst="rect">
                <a:avLst/>
              </a:prstGeom>
              <a:noFill/>
            </p:spPr>
            <p:txBody>
              <a:bodyPr wrap="square">
                <a:spAutoFit/>
              </a:bodyPr>
              <a:lstStyle/>
              <a:p>
                <a:pPr lvl="0" algn="ctr"/>
                <a:r>
                  <a:rPr lang="en-US" sz="1600" b="1" dirty="0">
                    <a:latin typeface="Cambria" pitchFamily="18" charset="0"/>
                  </a:rPr>
                  <a:t>(</a:t>
                </a:r>
                <a:r>
                  <a:rPr lang="en-US" sz="1600" dirty="0">
                    <a:latin typeface="Cambria"/>
                  </a:rPr>
                  <a:t>+</a:t>
                </a:r>
                <a:r>
                  <a:rPr lang="en-US" sz="1600" b="1" dirty="0">
                    <a:latin typeface="Cambria" pitchFamily="18" charset="0"/>
                  </a:rPr>
                  <a:t>)</a:t>
                </a:r>
              </a:p>
            </p:txBody>
          </p:sp>
        </p:grpSp>
      </p:grpSp>
      <p:grpSp>
        <p:nvGrpSpPr>
          <p:cNvPr id="47" name="Group 46"/>
          <p:cNvGrpSpPr/>
          <p:nvPr/>
        </p:nvGrpSpPr>
        <p:grpSpPr>
          <a:xfrm>
            <a:off x="1783048" y="3219076"/>
            <a:ext cx="5833968" cy="2724524"/>
            <a:chOff x="1752600" y="2788328"/>
            <a:chExt cx="5833968" cy="2724524"/>
          </a:xfrm>
        </p:grpSpPr>
        <p:grpSp>
          <p:nvGrpSpPr>
            <p:cNvPr id="38" name="Group 37"/>
            <p:cNvGrpSpPr/>
            <p:nvPr/>
          </p:nvGrpSpPr>
          <p:grpSpPr>
            <a:xfrm>
              <a:off x="1752600" y="2788328"/>
              <a:ext cx="5833968" cy="2724524"/>
              <a:chOff x="1750943" y="2533277"/>
              <a:chExt cx="5833968" cy="2724524"/>
            </a:xfrm>
          </p:grpSpPr>
          <p:cxnSp>
            <p:nvCxnSpPr>
              <p:cNvPr id="12" name="Straight Arrow Connector 11"/>
              <p:cNvCxnSpPr>
                <a:stCxn id="18" idx="3"/>
              </p:cNvCxnSpPr>
              <p:nvPr/>
            </p:nvCxnSpPr>
            <p:spPr>
              <a:xfrm>
                <a:off x="6694003" y="3519848"/>
                <a:ext cx="890908" cy="0"/>
              </a:xfrm>
              <a:prstGeom prst="straightConnector1">
                <a:avLst/>
              </a:prstGeom>
              <a:ln w="28575">
                <a:prstDash val="solid"/>
                <a:headEnd type="none"/>
                <a:tailEnd type="triangle" w="lg" len="lg"/>
              </a:ln>
            </p:spPr>
            <p:style>
              <a:lnRef idx="1">
                <a:schemeClr val="dk1"/>
              </a:lnRef>
              <a:fillRef idx="0">
                <a:schemeClr val="dk1"/>
              </a:fillRef>
              <a:effectRef idx="0">
                <a:schemeClr val="dk1"/>
              </a:effectRef>
              <a:fontRef idx="minor">
                <a:schemeClr val="tx1"/>
              </a:fontRef>
            </p:style>
          </p:cxnSp>
          <p:cxnSp>
            <p:nvCxnSpPr>
              <p:cNvPr id="14" name="Straight Arrow Connector 13"/>
              <p:cNvCxnSpPr>
                <a:endCxn id="19" idx="1"/>
              </p:cNvCxnSpPr>
              <p:nvPr/>
            </p:nvCxnSpPr>
            <p:spPr>
              <a:xfrm>
                <a:off x="1750943" y="4602165"/>
                <a:ext cx="3278546" cy="0"/>
              </a:xfrm>
              <a:prstGeom prst="straightConnector1">
                <a:avLst/>
              </a:prstGeom>
              <a:ln w="28575">
                <a:prstDash val="solid"/>
                <a:headEnd type="none"/>
                <a:tailEnd type="triangle" w="lg" len="lg"/>
              </a:ln>
            </p:spPr>
            <p:style>
              <a:lnRef idx="1">
                <a:schemeClr val="dk1"/>
              </a:lnRef>
              <a:fillRef idx="0">
                <a:schemeClr val="dk1"/>
              </a:fillRef>
              <a:effectRef idx="0">
                <a:schemeClr val="dk1"/>
              </a:effectRef>
              <a:fontRef idx="minor">
                <a:schemeClr val="tx1"/>
              </a:fontRef>
            </p:style>
          </p:cxnSp>
          <p:cxnSp>
            <p:nvCxnSpPr>
              <p:cNvPr id="15" name="Straight Arrow Connector 14"/>
              <p:cNvCxnSpPr>
                <a:endCxn id="18" idx="1"/>
              </p:cNvCxnSpPr>
              <p:nvPr/>
            </p:nvCxnSpPr>
            <p:spPr>
              <a:xfrm>
                <a:off x="1750943" y="3519848"/>
                <a:ext cx="3278546" cy="0"/>
              </a:xfrm>
              <a:prstGeom prst="straightConnector1">
                <a:avLst/>
              </a:prstGeom>
              <a:ln w="28575">
                <a:prstDash val="solid"/>
                <a:headEnd type="none"/>
                <a:tailEnd type="triangle" w="lg" len="lg"/>
              </a:ln>
            </p:spPr>
            <p:style>
              <a:lnRef idx="1">
                <a:schemeClr val="dk1"/>
              </a:lnRef>
              <a:fillRef idx="0">
                <a:schemeClr val="dk1"/>
              </a:fillRef>
              <a:effectRef idx="0">
                <a:schemeClr val="dk1"/>
              </a:effectRef>
              <a:fontRef idx="minor">
                <a:schemeClr val="tx1"/>
              </a:fontRef>
            </p:style>
          </p:cxnSp>
          <p:cxnSp>
            <p:nvCxnSpPr>
              <p:cNvPr id="16" name="Straight Arrow Connector 15"/>
              <p:cNvCxnSpPr>
                <a:stCxn id="19" idx="3"/>
              </p:cNvCxnSpPr>
              <p:nvPr/>
            </p:nvCxnSpPr>
            <p:spPr>
              <a:xfrm>
                <a:off x="6694003" y="4602165"/>
                <a:ext cx="890908" cy="0"/>
              </a:xfrm>
              <a:prstGeom prst="straightConnector1">
                <a:avLst/>
              </a:prstGeom>
              <a:ln w="28575">
                <a:prstDash val="solid"/>
                <a:headEnd type="none"/>
                <a:tailEnd type="triangle" w="lg" len="lg"/>
              </a:ln>
            </p:spPr>
            <p:style>
              <a:lnRef idx="1">
                <a:schemeClr val="dk1"/>
              </a:lnRef>
              <a:fillRef idx="0">
                <a:schemeClr val="dk1"/>
              </a:fillRef>
              <a:effectRef idx="0">
                <a:schemeClr val="dk1"/>
              </a:effectRef>
              <a:fontRef idx="minor">
                <a:schemeClr val="tx1"/>
              </a:fontRef>
            </p:style>
          </p:cxnSp>
          <p:sp>
            <p:nvSpPr>
              <p:cNvPr id="17" name="Rounded Rectangle 16"/>
              <p:cNvSpPr/>
              <p:nvPr/>
            </p:nvSpPr>
            <p:spPr>
              <a:xfrm>
                <a:off x="4914899" y="2894357"/>
                <a:ext cx="1893694" cy="2363444"/>
              </a:xfrm>
              <a:prstGeom prst="roundRect">
                <a:avLst>
                  <a:gd name="adj" fmla="val 8420"/>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Cambria" pitchFamily="18" charset="0"/>
                </a:endParaRPr>
              </a:p>
            </p:txBody>
          </p:sp>
          <p:sp>
            <p:nvSpPr>
              <p:cNvPr id="18" name="Rounded Rectangle 17"/>
              <p:cNvSpPr/>
              <p:nvPr/>
            </p:nvSpPr>
            <p:spPr>
              <a:xfrm>
                <a:off x="5029489" y="3016928"/>
                <a:ext cx="1664514" cy="1005840"/>
              </a:xfrm>
              <a:prstGeom prst="roundRect">
                <a:avLst>
                  <a:gd name="adj" fmla="val 12839"/>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rgbClr val="00863D"/>
                    </a:solidFill>
                    <a:latin typeface="Cambria" pitchFamily="18" charset="0"/>
                  </a:rPr>
                  <a:t>Customer Satisfaction</a:t>
                </a:r>
              </a:p>
            </p:txBody>
          </p:sp>
          <p:sp>
            <p:nvSpPr>
              <p:cNvPr id="19" name="Rounded Rectangle 18"/>
              <p:cNvSpPr/>
              <p:nvPr/>
            </p:nvSpPr>
            <p:spPr>
              <a:xfrm>
                <a:off x="5029489" y="4099245"/>
                <a:ext cx="1664514" cy="1005840"/>
              </a:xfrm>
              <a:prstGeom prst="roundRect">
                <a:avLst>
                  <a:gd name="adj" fmla="val 10548"/>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rgbClr val="FF0000"/>
                    </a:solidFill>
                    <a:latin typeface="Cambria" pitchFamily="18" charset="0"/>
                  </a:rPr>
                  <a:t>Coordinating Costs</a:t>
                </a:r>
              </a:p>
            </p:txBody>
          </p:sp>
          <p:sp>
            <p:nvSpPr>
              <p:cNvPr id="20" name="Rectangle 19"/>
              <p:cNvSpPr/>
              <p:nvPr/>
            </p:nvSpPr>
            <p:spPr>
              <a:xfrm>
                <a:off x="6935546" y="4697949"/>
                <a:ext cx="422672" cy="84534"/>
              </a:xfrm>
              <a:prstGeom prst="rect">
                <a:avLst/>
              </a:prstGeom>
              <a:gradFill>
                <a:gsLst>
                  <a:gs pos="0">
                    <a:schemeClr val="accent5">
                      <a:tint val="100000"/>
                      <a:shade val="100000"/>
                      <a:satMod val="130000"/>
                    </a:schemeClr>
                  </a:gs>
                  <a:gs pos="100000">
                    <a:srgbClr val="FF0000"/>
                  </a:gs>
                </a:gsLs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 name="Cross 23"/>
              <p:cNvSpPr/>
              <p:nvPr/>
            </p:nvSpPr>
            <p:spPr>
              <a:xfrm rot="5400000">
                <a:off x="6931649" y="3611052"/>
                <a:ext cx="415614" cy="407819"/>
              </a:xfrm>
              <a:prstGeom prst="plus">
                <a:avLst>
                  <a:gd name="adj" fmla="val 38654"/>
                </a:avLst>
              </a:prstGeom>
              <a:gradFill>
                <a:gsLst>
                  <a:gs pos="0">
                    <a:srgbClr val="009E47"/>
                  </a:gs>
                  <a:gs pos="100000">
                    <a:srgbClr val="00EE6C"/>
                  </a:gs>
                </a:gsLst>
              </a:gradFill>
              <a:ln>
                <a:solidFill>
                  <a:srgbClr val="00B05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1" name="Rectangle 30"/>
              <p:cNvSpPr/>
              <p:nvPr/>
            </p:nvSpPr>
            <p:spPr>
              <a:xfrm>
                <a:off x="4572000" y="2533277"/>
                <a:ext cx="2660527" cy="338554"/>
              </a:xfrm>
              <a:prstGeom prst="rect">
                <a:avLst/>
              </a:prstGeom>
            </p:spPr>
            <p:txBody>
              <a:bodyPr wrap="square">
                <a:spAutoFit/>
              </a:bodyPr>
              <a:lstStyle/>
              <a:p>
                <a:pPr algn="ctr"/>
                <a:r>
                  <a:rPr lang="en-US" sz="1600" b="1" dirty="0">
                    <a:latin typeface="Cambria" pitchFamily="18" charset="0"/>
                  </a:rPr>
                  <a:t>Mediating Mechanisms</a:t>
                </a:r>
              </a:p>
            </p:txBody>
          </p:sp>
        </p:grpSp>
        <p:sp>
          <p:nvSpPr>
            <p:cNvPr id="45" name="Rectangle 44"/>
            <p:cNvSpPr/>
            <p:nvPr/>
          </p:nvSpPr>
          <p:spPr>
            <a:xfrm>
              <a:off x="4421777" y="3835145"/>
              <a:ext cx="640080" cy="338554"/>
            </a:xfrm>
            <a:prstGeom prst="rect">
              <a:avLst/>
            </a:prstGeom>
            <a:noFill/>
          </p:spPr>
          <p:txBody>
            <a:bodyPr wrap="square">
              <a:spAutoFit/>
            </a:bodyPr>
            <a:lstStyle/>
            <a:p>
              <a:pPr lvl="0" algn="ctr"/>
              <a:r>
                <a:rPr lang="en-US" sz="1600" b="1" dirty="0">
                  <a:latin typeface="Cambria" pitchFamily="18" charset="0"/>
                </a:rPr>
                <a:t>(</a:t>
              </a:r>
              <a:r>
                <a:rPr lang="en-US" sz="1600" dirty="0">
                  <a:latin typeface="Cambria"/>
                </a:rPr>
                <a:t>+</a:t>
              </a:r>
              <a:r>
                <a:rPr lang="en-US" sz="1600" b="1" dirty="0">
                  <a:latin typeface="Cambria" pitchFamily="18" charset="0"/>
                </a:rPr>
                <a:t>)</a:t>
              </a:r>
            </a:p>
          </p:txBody>
        </p:sp>
        <p:sp>
          <p:nvSpPr>
            <p:cNvPr id="46" name="Rectangle 45"/>
            <p:cNvSpPr/>
            <p:nvPr/>
          </p:nvSpPr>
          <p:spPr>
            <a:xfrm>
              <a:off x="4405585" y="4890531"/>
              <a:ext cx="640080" cy="338554"/>
            </a:xfrm>
            <a:prstGeom prst="rect">
              <a:avLst/>
            </a:prstGeom>
            <a:noFill/>
          </p:spPr>
          <p:txBody>
            <a:bodyPr wrap="square">
              <a:spAutoFit/>
            </a:bodyPr>
            <a:lstStyle/>
            <a:p>
              <a:pPr lvl="0" algn="ctr"/>
              <a:r>
                <a:rPr lang="en-US" sz="1600" b="1" dirty="0">
                  <a:latin typeface="Cambria" pitchFamily="18" charset="0"/>
                </a:rPr>
                <a:t>(</a:t>
              </a:r>
              <a:r>
                <a:rPr lang="en-US" sz="1600" dirty="0">
                  <a:latin typeface="Cambria"/>
                </a:rPr>
                <a:t>+</a:t>
              </a:r>
              <a:r>
                <a:rPr lang="en-US" sz="1600" b="1" dirty="0">
                  <a:latin typeface="Cambria" pitchFamily="18" charset="0"/>
                </a:rPr>
                <a:t>)</a:t>
              </a:r>
            </a:p>
          </p:txBody>
        </p:sp>
      </p:grpSp>
      <p:sp>
        <p:nvSpPr>
          <p:cNvPr id="50" name="TextBox 49"/>
          <p:cNvSpPr txBox="1"/>
          <p:nvPr/>
        </p:nvSpPr>
        <p:spPr>
          <a:xfrm>
            <a:off x="4712662" y="6500382"/>
            <a:ext cx="4196788" cy="276999"/>
          </a:xfrm>
          <a:prstGeom prst="rect">
            <a:avLst/>
          </a:prstGeom>
          <a:noFill/>
        </p:spPr>
        <p:txBody>
          <a:bodyPr wrap="square" rtlCol="0">
            <a:spAutoFit/>
          </a:bodyPr>
          <a:lstStyle/>
          <a:p>
            <a:r>
              <a:rPr lang="en-US" sz="1200" dirty="0">
                <a:solidFill>
                  <a:schemeClr val="tx1">
                    <a:lumMod val="65000"/>
                    <a:lumOff val="35000"/>
                  </a:schemeClr>
                </a:solidFill>
              </a:rPr>
              <a:t>(Lee, Sridhar, Palmatier, and Henderson 2015)</a:t>
            </a:r>
          </a:p>
        </p:txBody>
      </p:sp>
      <p:sp>
        <p:nvSpPr>
          <p:cNvPr id="3" name="Footer Placeholder 2"/>
          <p:cNvSpPr>
            <a:spLocks noGrp="1"/>
          </p:cNvSpPr>
          <p:nvPr>
            <p:ph type="ftr" sz="quarter" idx="11"/>
          </p:nvPr>
        </p:nvSpPr>
        <p:spPr/>
        <p:txBody>
          <a:bodyPr/>
          <a:lstStyle/>
          <a:p>
            <a:r>
              <a:rPr lang="en-US"/>
              <a:t>© Palmatier</a:t>
            </a:r>
            <a:endParaRPr lang="en-US" dirty="0"/>
          </a:p>
        </p:txBody>
      </p:sp>
      <p:sp>
        <p:nvSpPr>
          <p:cNvPr id="5" name="Slide Number Placeholder 4"/>
          <p:cNvSpPr>
            <a:spLocks noGrp="1"/>
          </p:cNvSpPr>
          <p:nvPr>
            <p:ph type="sldNum" sz="quarter" idx="12"/>
          </p:nvPr>
        </p:nvSpPr>
        <p:spPr/>
        <p:txBody>
          <a:bodyPr/>
          <a:lstStyle/>
          <a:p>
            <a:fld id="{606C48AC-5425-9447-80A6-7CD23CC5D020}" type="slidenum">
              <a:rPr lang="en-US" smtClean="0"/>
              <a:pPr/>
              <a:t>47</a:t>
            </a:fld>
            <a:endParaRPr lang="en-US" dirty="0"/>
          </a:p>
        </p:txBody>
      </p:sp>
    </p:spTree>
    <p:extLst>
      <p:ext uri="{BB962C8B-B14F-4D97-AF65-F5344CB8AC3E}">
        <p14:creationId xmlns:p14="http://schemas.microsoft.com/office/powerpoint/2010/main" val="22819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2164"/>
            <a:ext cx="7300159" cy="762000"/>
          </a:xfrm>
        </p:spPr>
        <p:txBody>
          <a:bodyPr/>
          <a:lstStyle/>
          <a:p>
            <a:r>
              <a:rPr lang="en-US" b="1" dirty="0"/>
              <a:t>Dynamic Effects of Customer-Centric Restructuring on Firm Performance</a:t>
            </a:r>
          </a:p>
        </p:txBody>
      </p:sp>
      <p:sp>
        <p:nvSpPr>
          <p:cNvPr id="3" name="Content Placeholder 2"/>
          <p:cNvSpPr>
            <a:spLocks noGrp="1"/>
          </p:cNvSpPr>
          <p:nvPr>
            <p:ph idx="1"/>
          </p:nvPr>
        </p:nvSpPr>
        <p:spPr>
          <a:xfrm>
            <a:off x="609600" y="4038600"/>
            <a:ext cx="8001000" cy="2057400"/>
          </a:xfrm>
        </p:spPr>
        <p:txBody>
          <a:bodyPr>
            <a:normAutofit/>
          </a:bodyPr>
          <a:lstStyle/>
          <a:p>
            <a:pPr marL="0" indent="0">
              <a:buNone/>
            </a:pPr>
            <a:r>
              <a:rPr lang="en-US" sz="1800" dirty="0"/>
              <a:t>On average, firms that switched to a customer-centric structure initially perform worse than before the restructuring (</a:t>
            </a:r>
            <a:r>
              <a:rPr lang="en-US" sz="1800" dirty="0">
                <a:solidFill>
                  <a:srgbClr val="FF0000"/>
                </a:solidFill>
              </a:rPr>
              <a:t>customer-centric learning stage</a:t>
            </a:r>
            <a:r>
              <a:rPr lang="en-US" sz="1800" dirty="0"/>
              <a:t>), but after about 9 or 10 quarters, their performance exceeds pre-restructuring levels (</a:t>
            </a:r>
            <a:r>
              <a:rPr lang="en-US" sz="1800" dirty="0">
                <a:solidFill>
                  <a:srgbClr val="00863D"/>
                </a:solidFill>
              </a:rPr>
              <a:t>customer-centric pay-off stage</a:t>
            </a:r>
            <a:r>
              <a:rPr lang="en-US" sz="1800" dirty="0"/>
              <a:t>)</a:t>
            </a:r>
          </a:p>
        </p:txBody>
      </p:sp>
      <p:cxnSp>
        <p:nvCxnSpPr>
          <p:cNvPr id="5" name="Straight Arrow Connector 4"/>
          <p:cNvCxnSpPr/>
          <p:nvPr/>
        </p:nvCxnSpPr>
        <p:spPr>
          <a:xfrm>
            <a:off x="657225" y="2294184"/>
            <a:ext cx="7419975" cy="0"/>
          </a:xfrm>
          <a:prstGeom prst="straightConnector1">
            <a:avLst/>
          </a:prstGeom>
          <a:ln w="34925">
            <a:tailEnd type="triangle" w="med" len="lg"/>
          </a:ln>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2729166" y="2166882"/>
            <a:ext cx="0" cy="274320"/>
          </a:xfrm>
          <a:prstGeom prst="line">
            <a:avLst/>
          </a:prstGeom>
          <a:ln w="12700"/>
        </p:spPr>
        <p:style>
          <a:lnRef idx="1">
            <a:schemeClr val="dk1"/>
          </a:lnRef>
          <a:fillRef idx="0">
            <a:schemeClr val="dk1"/>
          </a:fillRef>
          <a:effectRef idx="0">
            <a:schemeClr val="dk1"/>
          </a:effectRef>
          <a:fontRef idx="minor">
            <a:schemeClr val="tx1"/>
          </a:fontRef>
        </p:style>
      </p:cxnSp>
      <p:sp>
        <p:nvSpPr>
          <p:cNvPr id="7" name="Freeform 6"/>
          <p:cNvSpPr/>
          <p:nvPr/>
        </p:nvSpPr>
        <p:spPr>
          <a:xfrm>
            <a:off x="800675" y="1664286"/>
            <a:ext cx="7133073" cy="1122222"/>
          </a:xfrm>
          <a:custGeom>
            <a:avLst/>
            <a:gdLst>
              <a:gd name="connsiteX0" fmla="*/ 0 w 4394719"/>
              <a:gd name="connsiteY0" fmla="*/ 424715 h 761491"/>
              <a:gd name="connsiteX1" fmla="*/ 363894 w 4394719"/>
              <a:gd name="connsiteY1" fmla="*/ 434046 h 761491"/>
              <a:gd name="connsiteX2" fmla="*/ 503853 w 4394719"/>
              <a:gd name="connsiteY2" fmla="*/ 434046 h 761491"/>
              <a:gd name="connsiteX3" fmla="*/ 699796 w 4394719"/>
              <a:gd name="connsiteY3" fmla="*/ 424715 h 761491"/>
              <a:gd name="connsiteX4" fmla="*/ 886409 w 4394719"/>
              <a:gd name="connsiteY4" fmla="*/ 434046 h 761491"/>
              <a:gd name="connsiteX5" fmla="*/ 961053 w 4394719"/>
              <a:gd name="connsiteY5" fmla="*/ 434046 h 761491"/>
              <a:gd name="connsiteX6" fmla="*/ 1119674 w 4394719"/>
              <a:gd name="connsiteY6" fmla="*/ 434046 h 761491"/>
              <a:gd name="connsiteX7" fmla="*/ 1259633 w 4394719"/>
              <a:gd name="connsiteY7" fmla="*/ 424715 h 761491"/>
              <a:gd name="connsiteX8" fmla="*/ 1408923 w 4394719"/>
              <a:gd name="connsiteY8" fmla="*/ 434046 h 761491"/>
              <a:gd name="connsiteX9" fmla="*/ 1567543 w 4394719"/>
              <a:gd name="connsiteY9" fmla="*/ 536683 h 761491"/>
              <a:gd name="connsiteX10" fmla="*/ 1763486 w 4394719"/>
              <a:gd name="connsiteY10" fmla="*/ 723295 h 761491"/>
              <a:gd name="connsiteX11" fmla="*/ 2099388 w 4394719"/>
              <a:gd name="connsiteY11" fmla="*/ 760617 h 761491"/>
              <a:gd name="connsiteX12" fmla="*/ 2379306 w 4394719"/>
              <a:gd name="connsiteY12" fmla="*/ 732626 h 761491"/>
              <a:gd name="connsiteX13" fmla="*/ 2500604 w 4394719"/>
              <a:gd name="connsiteY13" fmla="*/ 564674 h 761491"/>
              <a:gd name="connsiteX14" fmla="*/ 2603241 w 4394719"/>
              <a:gd name="connsiteY14" fmla="*/ 396723 h 761491"/>
              <a:gd name="connsiteX15" fmla="*/ 2827176 w 4394719"/>
              <a:gd name="connsiteY15" fmla="*/ 275426 h 761491"/>
              <a:gd name="connsiteX16" fmla="*/ 2901821 w 4394719"/>
              <a:gd name="connsiteY16" fmla="*/ 182119 h 761491"/>
              <a:gd name="connsiteX17" fmla="*/ 3088433 w 4394719"/>
              <a:gd name="connsiteY17" fmla="*/ 116805 h 761491"/>
              <a:gd name="connsiteX18" fmla="*/ 3293706 w 4394719"/>
              <a:gd name="connsiteY18" fmla="*/ 70152 h 761491"/>
              <a:gd name="connsiteX19" fmla="*/ 3694923 w 4394719"/>
              <a:gd name="connsiteY19" fmla="*/ 4838 h 761491"/>
              <a:gd name="connsiteX20" fmla="*/ 4133462 w 4394719"/>
              <a:gd name="connsiteY20" fmla="*/ 4838 h 761491"/>
              <a:gd name="connsiteX21" fmla="*/ 4394719 w 4394719"/>
              <a:gd name="connsiteY21" fmla="*/ 4838 h 761491"/>
              <a:gd name="connsiteX22" fmla="*/ 4394719 w 4394719"/>
              <a:gd name="connsiteY22" fmla="*/ 4838 h 761491"/>
              <a:gd name="connsiteX23" fmla="*/ 4394719 w 4394719"/>
              <a:gd name="connsiteY23" fmla="*/ 4838 h 761491"/>
              <a:gd name="connsiteX0" fmla="*/ 0 w 4394719"/>
              <a:gd name="connsiteY0" fmla="*/ 424715 h 763501"/>
              <a:gd name="connsiteX1" fmla="*/ 363894 w 4394719"/>
              <a:gd name="connsiteY1" fmla="*/ 434046 h 763501"/>
              <a:gd name="connsiteX2" fmla="*/ 503853 w 4394719"/>
              <a:gd name="connsiteY2" fmla="*/ 434046 h 763501"/>
              <a:gd name="connsiteX3" fmla="*/ 699796 w 4394719"/>
              <a:gd name="connsiteY3" fmla="*/ 424715 h 763501"/>
              <a:gd name="connsiteX4" fmla="*/ 886409 w 4394719"/>
              <a:gd name="connsiteY4" fmla="*/ 434046 h 763501"/>
              <a:gd name="connsiteX5" fmla="*/ 961053 w 4394719"/>
              <a:gd name="connsiteY5" fmla="*/ 434046 h 763501"/>
              <a:gd name="connsiteX6" fmla="*/ 1119674 w 4394719"/>
              <a:gd name="connsiteY6" fmla="*/ 434046 h 763501"/>
              <a:gd name="connsiteX7" fmla="*/ 1259633 w 4394719"/>
              <a:gd name="connsiteY7" fmla="*/ 424715 h 763501"/>
              <a:gd name="connsiteX8" fmla="*/ 1408923 w 4394719"/>
              <a:gd name="connsiteY8" fmla="*/ 434046 h 763501"/>
              <a:gd name="connsiteX9" fmla="*/ 1567543 w 4394719"/>
              <a:gd name="connsiteY9" fmla="*/ 536683 h 763501"/>
              <a:gd name="connsiteX10" fmla="*/ 1800809 w 4394719"/>
              <a:gd name="connsiteY10" fmla="*/ 695303 h 763501"/>
              <a:gd name="connsiteX11" fmla="*/ 2099388 w 4394719"/>
              <a:gd name="connsiteY11" fmla="*/ 760617 h 763501"/>
              <a:gd name="connsiteX12" fmla="*/ 2379306 w 4394719"/>
              <a:gd name="connsiteY12" fmla="*/ 732626 h 763501"/>
              <a:gd name="connsiteX13" fmla="*/ 2500604 w 4394719"/>
              <a:gd name="connsiteY13" fmla="*/ 564674 h 763501"/>
              <a:gd name="connsiteX14" fmla="*/ 2603241 w 4394719"/>
              <a:gd name="connsiteY14" fmla="*/ 396723 h 763501"/>
              <a:gd name="connsiteX15" fmla="*/ 2827176 w 4394719"/>
              <a:gd name="connsiteY15" fmla="*/ 275426 h 763501"/>
              <a:gd name="connsiteX16" fmla="*/ 2901821 w 4394719"/>
              <a:gd name="connsiteY16" fmla="*/ 182119 h 763501"/>
              <a:gd name="connsiteX17" fmla="*/ 3088433 w 4394719"/>
              <a:gd name="connsiteY17" fmla="*/ 116805 h 763501"/>
              <a:gd name="connsiteX18" fmla="*/ 3293706 w 4394719"/>
              <a:gd name="connsiteY18" fmla="*/ 70152 h 763501"/>
              <a:gd name="connsiteX19" fmla="*/ 3694923 w 4394719"/>
              <a:gd name="connsiteY19" fmla="*/ 4838 h 763501"/>
              <a:gd name="connsiteX20" fmla="*/ 4133462 w 4394719"/>
              <a:gd name="connsiteY20" fmla="*/ 4838 h 763501"/>
              <a:gd name="connsiteX21" fmla="*/ 4394719 w 4394719"/>
              <a:gd name="connsiteY21" fmla="*/ 4838 h 763501"/>
              <a:gd name="connsiteX22" fmla="*/ 4394719 w 4394719"/>
              <a:gd name="connsiteY22" fmla="*/ 4838 h 763501"/>
              <a:gd name="connsiteX23" fmla="*/ 4394719 w 4394719"/>
              <a:gd name="connsiteY23" fmla="*/ 4838 h 763501"/>
              <a:gd name="connsiteX0" fmla="*/ 0 w 4394719"/>
              <a:gd name="connsiteY0" fmla="*/ 424715 h 761062"/>
              <a:gd name="connsiteX1" fmla="*/ 363894 w 4394719"/>
              <a:gd name="connsiteY1" fmla="*/ 434046 h 761062"/>
              <a:gd name="connsiteX2" fmla="*/ 503853 w 4394719"/>
              <a:gd name="connsiteY2" fmla="*/ 434046 h 761062"/>
              <a:gd name="connsiteX3" fmla="*/ 699796 w 4394719"/>
              <a:gd name="connsiteY3" fmla="*/ 424715 h 761062"/>
              <a:gd name="connsiteX4" fmla="*/ 886409 w 4394719"/>
              <a:gd name="connsiteY4" fmla="*/ 434046 h 761062"/>
              <a:gd name="connsiteX5" fmla="*/ 961053 w 4394719"/>
              <a:gd name="connsiteY5" fmla="*/ 434046 h 761062"/>
              <a:gd name="connsiteX6" fmla="*/ 1119674 w 4394719"/>
              <a:gd name="connsiteY6" fmla="*/ 434046 h 761062"/>
              <a:gd name="connsiteX7" fmla="*/ 1259633 w 4394719"/>
              <a:gd name="connsiteY7" fmla="*/ 424715 h 761062"/>
              <a:gd name="connsiteX8" fmla="*/ 1408923 w 4394719"/>
              <a:gd name="connsiteY8" fmla="*/ 434046 h 761062"/>
              <a:gd name="connsiteX9" fmla="*/ 1567543 w 4394719"/>
              <a:gd name="connsiteY9" fmla="*/ 536683 h 761062"/>
              <a:gd name="connsiteX10" fmla="*/ 1800809 w 4394719"/>
              <a:gd name="connsiteY10" fmla="*/ 695303 h 761062"/>
              <a:gd name="connsiteX11" fmla="*/ 2099388 w 4394719"/>
              <a:gd name="connsiteY11" fmla="*/ 760617 h 761062"/>
              <a:gd name="connsiteX12" fmla="*/ 2341983 w 4394719"/>
              <a:gd name="connsiteY12" fmla="*/ 667312 h 761062"/>
              <a:gd name="connsiteX13" fmla="*/ 2500604 w 4394719"/>
              <a:gd name="connsiteY13" fmla="*/ 564674 h 761062"/>
              <a:gd name="connsiteX14" fmla="*/ 2603241 w 4394719"/>
              <a:gd name="connsiteY14" fmla="*/ 396723 h 761062"/>
              <a:gd name="connsiteX15" fmla="*/ 2827176 w 4394719"/>
              <a:gd name="connsiteY15" fmla="*/ 275426 h 761062"/>
              <a:gd name="connsiteX16" fmla="*/ 2901821 w 4394719"/>
              <a:gd name="connsiteY16" fmla="*/ 182119 h 761062"/>
              <a:gd name="connsiteX17" fmla="*/ 3088433 w 4394719"/>
              <a:gd name="connsiteY17" fmla="*/ 116805 h 761062"/>
              <a:gd name="connsiteX18" fmla="*/ 3293706 w 4394719"/>
              <a:gd name="connsiteY18" fmla="*/ 70152 h 761062"/>
              <a:gd name="connsiteX19" fmla="*/ 3694923 w 4394719"/>
              <a:gd name="connsiteY19" fmla="*/ 4838 h 761062"/>
              <a:gd name="connsiteX20" fmla="*/ 4133462 w 4394719"/>
              <a:gd name="connsiteY20" fmla="*/ 4838 h 761062"/>
              <a:gd name="connsiteX21" fmla="*/ 4394719 w 4394719"/>
              <a:gd name="connsiteY21" fmla="*/ 4838 h 761062"/>
              <a:gd name="connsiteX22" fmla="*/ 4394719 w 4394719"/>
              <a:gd name="connsiteY22" fmla="*/ 4838 h 761062"/>
              <a:gd name="connsiteX23" fmla="*/ 4394719 w 4394719"/>
              <a:gd name="connsiteY23" fmla="*/ 4838 h 761062"/>
              <a:gd name="connsiteX0" fmla="*/ 0 w 4394719"/>
              <a:gd name="connsiteY0" fmla="*/ 424715 h 761062"/>
              <a:gd name="connsiteX1" fmla="*/ 363894 w 4394719"/>
              <a:gd name="connsiteY1" fmla="*/ 434046 h 761062"/>
              <a:gd name="connsiteX2" fmla="*/ 503853 w 4394719"/>
              <a:gd name="connsiteY2" fmla="*/ 434046 h 761062"/>
              <a:gd name="connsiteX3" fmla="*/ 699796 w 4394719"/>
              <a:gd name="connsiteY3" fmla="*/ 424715 h 761062"/>
              <a:gd name="connsiteX4" fmla="*/ 886409 w 4394719"/>
              <a:gd name="connsiteY4" fmla="*/ 434046 h 761062"/>
              <a:gd name="connsiteX5" fmla="*/ 961053 w 4394719"/>
              <a:gd name="connsiteY5" fmla="*/ 434046 h 761062"/>
              <a:gd name="connsiteX6" fmla="*/ 1119674 w 4394719"/>
              <a:gd name="connsiteY6" fmla="*/ 434046 h 761062"/>
              <a:gd name="connsiteX7" fmla="*/ 1259633 w 4394719"/>
              <a:gd name="connsiteY7" fmla="*/ 424715 h 761062"/>
              <a:gd name="connsiteX8" fmla="*/ 1408923 w 4394719"/>
              <a:gd name="connsiteY8" fmla="*/ 434046 h 761062"/>
              <a:gd name="connsiteX9" fmla="*/ 1567543 w 4394719"/>
              <a:gd name="connsiteY9" fmla="*/ 536683 h 761062"/>
              <a:gd name="connsiteX10" fmla="*/ 1800809 w 4394719"/>
              <a:gd name="connsiteY10" fmla="*/ 695303 h 761062"/>
              <a:gd name="connsiteX11" fmla="*/ 2099388 w 4394719"/>
              <a:gd name="connsiteY11" fmla="*/ 760617 h 761062"/>
              <a:gd name="connsiteX12" fmla="*/ 2341983 w 4394719"/>
              <a:gd name="connsiteY12" fmla="*/ 667312 h 761062"/>
              <a:gd name="connsiteX13" fmla="*/ 2500604 w 4394719"/>
              <a:gd name="connsiteY13" fmla="*/ 564674 h 761062"/>
              <a:gd name="connsiteX14" fmla="*/ 2687216 w 4394719"/>
              <a:gd name="connsiteY14" fmla="*/ 396723 h 761062"/>
              <a:gd name="connsiteX15" fmla="*/ 2827176 w 4394719"/>
              <a:gd name="connsiteY15" fmla="*/ 275426 h 761062"/>
              <a:gd name="connsiteX16" fmla="*/ 2901821 w 4394719"/>
              <a:gd name="connsiteY16" fmla="*/ 182119 h 761062"/>
              <a:gd name="connsiteX17" fmla="*/ 3088433 w 4394719"/>
              <a:gd name="connsiteY17" fmla="*/ 116805 h 761062"/>
              <a:gd name="connsiteX18" fmla="*/ 3293706 w 4394719"/>
              <a:gd name="connsiteY18" fmla="*/ 70152 h 761062"/>
              <a:gd name="connsiteX19" fmla="*/ 3694923 w 4394719"/>
              <a:gd name="connsiteY19" fmla="*/ 4838 h 761062"/>
              <a:gd name="connsiteX20" fmla="*/ 4133462 w 4394719"/>
              <a:gd name="connsiteY20" fmla="*/ 4838 h 761062"/>
              <a:gd name="connsiteX21" fmla="*/ 4394719 w 4394719"/>
              <a:gd name="connsiteY21" fmla="*/ 4838 h 761062"/>
              <a:gd name="connsiteX22" fmla="*/ 4394719 w 4394719"/>
              <a:gd name="connsiteY22" fmla="*/ 4838 h 761062"/>
              <a:gd name="connsiteX23" fmla="*/ 4394719 w 4394719"/>
              <a:gd name="connsiteY23" fmla="*/ 4838 h 761062"/>
              <a:gd name="connsiteX0" fmla="*/ 0 w 4394719"/>
              <a:gd name="connsiteY0" fmla="*/ 424715 h 761062"/>
              <a:gd name="connsiteX1" fmla="*/ 363894 w 4394719"/>
              <a:gd name="connsiteY1" fmla="*/ 434046 h 761062"/>
              <a:gd name="connsiteX2" fmla="*/ 503853 w 4394719"/>
              <a:gd name="connsiteY2" fmla="*/ 434046 h 761062"/>
              <a:gd name="connsiteX3" fmla="*/ 699796 w 4394719"/>
              <a:gd name="connsiteY3" fmla="*/ 424715 h 761062"/>
              <a:gd name="connsiteX4" fmla="*/ 886409 w 4394719"/>
              <a:gd name="connsiteY4" fmla="*/ 434046 h 761062"/>
              <a:gd name="connsiteX5" fmla="*/ 961053 w 4394719"/>
              <a:gd name="connsiteY5" fmla="*/ 434046 h 761062"/>
              <a:gd name="connsiteX6" fmla="*/ 1119674 w 4394719"/>
              <a:gd name="connsiteY6" fmla="*/ 434046 h 761062"/>
              <a:gd name="connsiteX7" fmla="*/ 1259633 w 4394719"/>
              <a:gd name="connsiteY7" fmla="*/ 424715 h 761062"/>
              <a:gd name="connsiteX8" fmla="*/ 1408923 w 4394719"/>
              <a:gd name="connsiteY8" fmla="*/ 434046 h 761062"/>
              <a:gd name="connsiteX9" fmla="*/ 1567543 w 4394719"/>
              <a:gd name="connsiteY9" fmla="*/ 536683 h 761062"/>
              <a:gd name="connsiteX10" fmla="*/ 1800809 w 4394719"/>
              <a:gd name="connsiteY10" fmla="*/ 695303 h 761062"/>
              <a:gd name="connsiteX11" fmla="*/ 2099388 w 4394719"/>
              <a:gd name="connsiteY11" fmla="*/ 760617 h 761062"/>
              <a:gd name="connsiteX12" fmla="*/ 2341983 w 4394719"/>
              <a:gd name="connsiteY12" fmla="*/ 667312 h 761062"/>
              <a:gd name="connsiteX13" fmla="*/ 2500604 w 4394719"/>
              <a:gd name="connsiteY13" fmla="*/ 564674 h 761062"/>
              <a:gd name="connsiteX14" fmla="*/ 2687216 w 4394719"/>
              <a:gd name="connsiteY14" fmla="*/ 396723 h 761062"/>
              <a:gd name="connsiteX15" fmla="*/ 2827176 w 4394719"/>
              <a:gd name="connsiteY15" fmla="*/ 275426 h 761062"/>
              <a:gd name="connsiteX16" fmla="*/ 2995127 w 4394719"/>
              <a:gd name="connsiteY16" fmla="*/ 191449 h 761062"/>
              <a:gd name="connsiteX17" fmla="*/ 3088433 w 4394719"/>
              <a:gd name="connsiteY17" fmla="*/ 116805 h 761062"/>
              <a:gd name="connsiteX18" fmla="*/ 3293706 w 4394719"/>
              <a:gd name="connsiteY18" fmla="*/ 70152 h 761062"/>
              <a:gd name="connsiteX19" fmla="*/ 3694923 w 4394719"/>
              <a:gd name="connsiteY19" fmla="*/ 4838 h 761062"/>
              <a:gd name="connsiteX20" fmla="*/ 4133462 w 4394719"/>
              <a:gd name="connsiteY20" fmla="*/ 4838 h 761062"/>
              <a:gd name="connsiteX21" fmla="*/ 4394719 w 4394719"/>
              <a:gd name="connsiteY21" fmla="*/ 4838 h 761062"/>
              <a:gd name="connsiteX22" fmla="*/ 4394719 w 4394719"/>
              <a:gd name="connsiteY22" fmla="*/ 4838 h 761062"/>
              <a:gd name="connsiteX23" fmla="*/ 4394719 w 4394719"/>
              <a:gd name="connsiteY23" fmla="*/ 4838 h 761062"/>
              <a:gd name="connsiteX0" fmla="*/ 0 w 4394719"/>
              <a:gd name="connsiteY0" fmla="*/ 424715 h 761062"/>
              <a:gd name="connsiteX1" fmla="*/ 363894 w 4394719"/>
              <a:gd name="connsiteY1" fmla="*/ 434046 h 761062"/>
              <a:gd name="connsiteX2" fmla="*/ 503853 w 4394719"/>
              <a:gd name="connsiteY2" fmla="*/ 434046 h 761062"/>
              <a:gd name="connsiteX3" fmla="*/ 699796 w 4394719"/>
              <a:gd name="connsiteY3" fmla="*/ 424715 h 761062"/>
              <a:gd name="connsiteX4" fmla="*/ 886409 w 4394719"/>
              <a:gd name="connsiteY4" fmla="*/ 434046 h 761062"/>
              <a:gd name="connsiteX5" fmla="*/ 961053 w 4394719"/>
              <a:gd name="connsiteY5" fmla="*/ 434046 h 761062"/>
              <a:gd name="connsiteX6" fmla="*/ 1119674 w 4394719"/>
              <a:gd name="connsiteY6" fmla="*/ 434046 h 761062"/>
              <a:gd name="connsiteX7" fmla="*/ 1259633 w 4394719"/>
              <a:gd name="connsiteY7" fmla="*/ 424715 h 761062"/>
              <a:gd name="connsiteX8" fmla="*/ 1408923 w 4394719"/>
              <a:gd name="connsiteY8" fmla="*/ 434046 h 761062"/>
              <a:gd name="connsiteX9" fmla="*/ 1567543 w 4394719"/>
              <a:gd name="connsiteY9" fmla="*/ 536683 h 761062"/>
              <a:gd name="connsiteX10" fmla="*/ 1800809 w 4394719"/>
              <a:gd name="connsiteY10" fmla="*/ 695303 h 761062"/>
              <a:gd name="connsiteX11" fmla="*/ 2099388 w 4394719"/>
              <a:gd name="connsiteY11" fmla="*/ 760617 h 761062"/>
              <a:gd name="connsiteX12" fmla="*/ 2341983 w 4394719"/>
              <a:gd name="connsiteY12" fmla="*/ 667312 h 761062"/>
              <a:gd name="connsiteX13" fmla="*/ 2500604 w 4394719"/>
              <a:gd name="connsiteY13" fmla="*/ 564674 h 761062"/>
              <a:gd name="connsiteX14" fmla="*/ 2687216 w 4394719"/>
              <a:gd name="connsiteY14" fmla="*/ 396723 h 761062"/>
              <a:gd name="connsiteX15" fmla="*/ 2827176 w 4394719"/>
              <a:gd name="connsiteY15" fmla="*/ 275426 h 761062"/>
              <a:gd name="connsiteX16" fmla="*/ 2995127 w 4394719"/>
              <a:gd name="connsiteY16" fmla="*/ 191449 h 761062"/>
              <a:gd name="connsiteX17" fmla="*/ 3172409 w 4394719"/>
              <a:gd name="connsiteY17" fmla="*/ 135466 h 761062"/>
              <a:gd name="connsiteX18" fmla="*/ 3293706 w 4394719"/>
              <a:gd name="connsiteY18" fmla="*/ 70152 h 761062"/>
              <a:gd name="connsiteX19" fmla="*/ 3694923 w 4394719"/>
              <a:gd name="connsiteY19" fmla="*/ 4838 h 761062"/>
              <a:gd name="connsiteX20" fmla="*/ 4133462 w 4394719"/>
              <a:gd name="connsiteY20" fmla="*/ 4838 h 761062"/>
              <a:gd name="connsiteX21" fmla="*/ 4394719 w 4394719"/>
              <a:gd name="connsiteY21" fmla="*/ 4838 h 761062"/>
              <a:gd name="connsiteX22" fmla="*/ 4394719 w 4394719"/>
              <a:gd name="connsiteY22" fmla="*/ 4838 h 761062"/>
              <a:gd name="connsiteX23" fmla="*/ 4394719 w 4394719"/>
              <a:gd name="connsiteY23" fmla="*/ 4838 h 761062"/>
              <a:gd name="connsiteX0" fmla="*/ 0 w 4394719"/>
              <a:gd name="connsiteY0" fmla="*/ 424715 h 761062"/>
              <a:gd name="connsiteX1" fmla="*/ 363894 w 4394719"/>
              <a:gd name="connsiteY1" fmla="*/ 434046 h 761062"/>
              <a:gd name="connsiteX2" fmla="*/ 503853 w 4394719"/>
              <a:gd name="connsiteY2" fmla="*/ 434046 h 761062"/>
              <a:gd name="connsiteX3" fmla="*/ 699796 w 4394719"/>
              <a:gd name="connsiteY3" fmla="*/ 424715 h 761062"/>
              <a:gd name="connsiteX4" fmla="*/ 886409 w 4394719"/>
              <a:gd name="connsiteY4" fmla="*/ 434046 h 761062"/>
              <a:gd name="connsiteX5" fmla="*/ 961053 w 4394719"/>
              <a:gd name="connsiteY5" fmla="*/ 434046 h 761062"/>
              <a:gd name="connsiteX6" fmla="*/ 1119674 w 4394719"/>
              <a:gd name="connsiteY6" fmla="*/ 434046 h 761062"/>
              <a:gd name="connsiteX7" fmla="*/ 1259633 w 4394719"/>
              <a:gd name="connsiteY7" fmla="*/ 424715 h 761062"/>
              <a:gd name="connsiteX8" fmla="*/ 1408923 w 4394719"/>
              <a:gd name="connsiteY8" fmla="*/ 434046 h 761062"/>
              <a:gd name="connsiteX9" fmla="*/ 1567543 w 4394719"/>
              <a:gd name="connsiteY9" fmla="*/ 536683 h 761062"/>
              <a:gd name="connsiteX10" fmla="*/ 1800809 w 4394719"/>
              <a:gd name="connsiteY10" fmla="*/ 695303 h 761062"/>
              <a:gd name="connsiteX11" fmla="*/ 2099388 w 4394719"/>
              <a:gd name="connsiteY11" fmla="*/ 760617 h 761062"/>
              <a:gd name="connsiteX12" fmla="*/ 2341983 w 4394719"/>
              <a:gd name="connsiteY12" fmla="*/ 667312 h 761062"/>
              <a:gd name="connsiteX13" fmla="*/ 2500604 w 4394719"/>
              <a:gd name="connsiteY13" fmla="*/ 564674 h 761062"/>
              <a:gd name="connsiteX14" fmla="*/ 2687216 w 4394719"/>
              <a:gd name="connsiteY14" fmla="*/ 396723 h 761062"/>
              <a:gd name="connsiteX15" fmla="*/ 2827176 w 4394719"/>
              <a:gd name="connsiteY15" fmla="*/ 275426 h 761062"/>
              <a:gd name="connsiteX16" fmla="*/ 2995127 w 4394719"/>
              <a:gd name="connsiteY16" fmla="*/ 191449 h 761062"/>
              <a:gd name="connsiteX17" fmla="*/ 3172409 w 4394719"/>
              <a:gd name="connsiteY17" fmla="*/ 135466 h 761062"/>
              <a:gd name="connsiteX18" fmla="*/ 3433665 w 4394719"/>
              <a:gd name="connsiteY18" fmla="*/ 70152 h 761062"/>
              <a:gd name="connsiteX19" fmla="*/ 3694923 w 4394719"/>
              <a:gd name="connsiteY19" fmla="*/ 4838 h 761062"/>
              <a:gd name="connsiteX20" fmla="*/ 4133462 w 4394719"/>
              <a:gd name="connsiteY20" fmla="*/ 4838 h 761062"/>
              <a:gd name="connsiteX21" fmla="*/ 4394719 w 4394719"/>
              <a:gd name="connsiteY21" fmla="*/ 4838 h 761062"/>
              <a:gd name="connsiteX22" fmla="*/ 4394719 w 4394719"/>
              <a:gd name="connsiteY22" fmla="*/ 4838 h 761062"/>
              <a:gd name="connsiteX23" fmla="*/ 4394719 w 4394719"/>
              <a:gd name="connsiteY23" fmla="*/ 4838 h 761062"/>
              <a:gd name="connsiteX0" fmla="*/ 0 w 4394719"/>
              <a:gd name="connsiteY0" fmla="*/ 424715 h 761062"/>
              <a:gd name="connsiteX1" fmla="*/ 363894 w 4394719"/>
              <a:gd name="connsiteY1" fmla="*/ 434046 h 761062"/>
              <a:gd name="connsiteX2" fmla="*/ 503853 w 4394719"/>
              <a:gd name="connsiteY2" fmla="*/ 434046 h 761062"/>
              <a:gd name="connsiteX3" fmla="*/ 699796 w 4394719"/>
              <a:gd name="connsiteY3" fmla="*/ 424715 h 761062"/>
              <a:gd name="connsiteX4" fmla="*/ 886409 w 4394719"/>
              <a:gd name="connsiteY4" fmla="*/ 434046 h 761062"/>
              <a:gd name="connsiteX5" fmla="*/ 961053 w 4394719"/>
              <a:gd name="connsiteY5" fmla="*/ 434046 h 761062"/>
              <a:gd name="connsiteX6" fmla="*/ 1119674 w 4394719"/>
              <a:gd name="connsiteY6" fmla="*/ 434046 h 761062"/>
              <a:gd name="connsiteX7" fmla="*/ 1222310 w 4394719"/>
              <a:gd name="connsiteY7" fmla="*/ 490030 h 761062"/>
              <a:gd name="connsiteX8" fmla="*/ 1408923 w 4394719"/>
              <a:gd name="connsiteY8" fmla="*/ 434046 h 761062"/>
              <a:gd name="connsiteX9" fmla="*/ 1567543 w 4394719"/>
              <a:gd name="connsiteY9" fmla="*/ 536683 h 761062"/>
              <a:gd name="connsiteX10" fmla="*/ 1800809 w 4394719"/>
              <a:gd name="connsiteY10" fmla="*/ 695303 h 761062"/>
              <a:gd name="connsiteX11" fmla="*/ 2099388 w 4394719"/>
              <a:gd name="connsiteY11" fmla="*/ 760617 h 761062"/>
              <a:gd name="connsiteX12" fmla="*/ 2341983 w 4394719"/>
              <a:gd name="connsiteY12" fmla="*/ 667312 h 761062"/>
              <a:gd name="connsiteX13" fmla="*/ 2500604 w 4394719"/>
              <a:gd name="connsiteY13" fmla="*/ 564674 h 761062"/>
              <a:gd name="connsiteX14" fmla="*/ 2687216 w 4394719"/>
              <a:gd name="connsiteY14" fmla="*/ 396723 h 761062"/>
              <a:gd name="connsiteX15" fmla="*/ 2827176 w 4394719"/>
              <a:gd name="connsiteY15" fmla="*/ 275426 h 761062"/>
              <a:gd name="connsiteX16" fmla="*/ 2995127 w 4394719"/>
              <a:gd name="connsiteY16" fmla="*/ 191449 h 761062"/>
              <a:gd name="connsiteX17" fmla="*/ 3172409 w 4394719"/>
              <a:gd name="connsiteY17" fmla="*/ 135466 h 761062"/>
              <a:gd name="connsiteX18" fmla="*/ 3433665 w 4394719"/>
              <a:gd name="connsiteY18" fmla="*/ 70152 h 761062"/>
              <a:gd name="connsiteX19" fmla="*/ 3694923 w 4394719"/>
              <a:gd name="connsiteY19" fmla="*/ 4838 h 761062"/>
              <a:gd name="connsiteX20" fmla="*/ 4133462 w 4394719"/>
              <a:gd name="connsiteY20" fmla="*/ 4838 h 761062"/>
              <a:gd name="connsiteX21" fmla="*/ 4394719 w 4394719"/>
              <a:gd name="connsiteY21" fmla="*/ 4838 h 761062"/>
              <a:gd name="connsiteX22" fmla="*/ 4394719 w 4394719"/>
              <a:gd name="connsiteY22" fmla="*/ 4838 h 761062"/>
              <a:gd name="connsiteX23" fmla="*/ 4394719 w 4394719"/>
              <a:gd name="connsiteY23" fmla="*/ 4838 h 761062"/>
              <a:gd name="connsiteX0" fmla="*/ 0 w 4394719"/>
              <a:gd name="connsiteY0" fmla="*/ 424715 h 761062"/>
              <a:gd name="connsiteX1" fmla="*/ 363894 w 4394719"/>
              <a:gd name="connsiteY1" fmla="*/ 434046 h 761062"/>
              <a:gd name="connsiteX2" fmla="*/ 503853 w 4394719"/>
              <a:gd name="connsiteY2" fmla="*/ 434046 h 761062"/>
              <a:gd name="connsiteX3" fmla="*/ 699796 w 4394719"/>
              <a:gd name="connsiteY3" fmla="*/ 424715 h 761062"/>
              <a:gd name="connsiteX4" fmla="*/ 886409 w 4394719"/>
              <a:gd name="connsiteY4" fmla="*/ 434046 h 761062"/>
              <a:gd name="connsiteX5" fmla="*/ 961053 w 4394719"/>
              <a:gd name="connsiteY5" fmla="*/ 434046 h 761062"/>
              <a:gd name="connsiteX6" fmla="*/ 1073021 w 4394719"/>
              <a:gd name="connsiteY6" fmla="*/ 350070 h 761062"/>
              <a:gd name="connsiteX7" fmla="*/ 1222310 w 4394719"/>
              <a:gd name="connsiteY7" fmla="*/ 490030 h 761062"/>
              <a:gd name="connsiteX8" fmla="*/ 1408923 w 4394719"/>
              <a:gd name="connsiteY8" fmla="*/ 434046 h 761062"/>
              <a:gd name="connsiteX9" fmla="*/ 1567543 w 4394719"/>
              <a:gd name="connsiteY9" fmla="*/ 536683 h 761062"/>
              <a:gd name="connsiteX10" fmla="*/ 1800809 w 4394719"/>
              <a:gd name="connsiteY10" fmla="*/ 695303 h 761062"/>
              <a:gd name="connsiteX11" fmla="*/ 2099388 w 4394719"/>
              <a:gd name="connsiteY11" fmla="*/ 760617 h 761062"/>
              <a:gd name="connsiteX12" fmla="*/ 2341983 w 4394719"/>
              <a:gd name="connsiteY12" fmla="*/ 667312 h 761062"/>
              <a:gd name="connsiteX13" fmla="*/ 2500604 w 4394719"/>
              <a:gd name="connsiteY13" fmla="*/ 564674 h 761062"/>
              <a:gd name="connsiteX14" fmla="*/ 2687216 w 4394719"/>
              <a:gd name="connsiteY14" fmla="*/ 396723 h 761062"/>
              <a:gd name="connsiteX15" fmla="*/ 2827176 w 4394719"/>
              <a:gd name="connsiteY15" fmla="*/ 275426 h 761062"/>
              <a:gd name="connsiteX16" fmla="*/ 2995127 w 4394719"/>
              <a:gd name="connsiteY16" fmla="*/ 191449 h 761062"/>
              <a:gd name="connsiteX17" fmla="*/ 3172409 w 4394719"/>
              <a:gd name="connsiteY17" fmla="*/ 135466 h 761062"/>
              <a:gd name="connsiteX18" fmla="*/ 3433665 w 4394719"/>
              <a:gd name="connsiteY18" fmla="*/ 70152 h 761062"/>
              <a:gd name="connsiteX19" fmla="*/ 3694923 w 4394719"/>
              <a:gd name="connsiteY19" fmla="*/ 4838 h 761062"/>
              <a:gd name="connsiteX20" fmla="*/ 4133462 w 4394719"/>
              <a:gd name="connsiteY20" fmla="*/ 4838 h 761062"/>
              <a:gd name="connsiteX21" fmla="*/ 4394719 w 4394719"/>
              <a:gd name="connsiteY21" fmla="*/ 4838 h 761062"/>
              <a:gd name="connsiteX22" fmla="*/ 4394719 w 4394719"/>
              <a:gd name="connsiteY22" fmla="*/ 4838 h 761062"/>
              <a:gd name="connsiteX23" fmla="*/ 4394719 w 4394719"/>
              <a:gd name="connsiteY23" fmla="*/ 4838 h 761062"/>
              <a:gd name="connsiteX0" fmla="*/ 0 w 4394719"/>
              <a:gd name="connsiteY0" fmla="*/ 424715 h 761062"/>
              <a:gd name="connsiteX1" fmla="*/ 363894 w 4394719"/>
              <a:gd name="connsiteY1" fmla="*/ 434046 h 761062"/>
              <a:gd name="connsiteX2" fmla="*/ 503853 w 4394719"/>
              <a:gd name="connsiteY2" fmla="*/ 434046 h 761062"/>
              <a:gd name="connsiteX3" fmla="*/ 699796 w 4394719"/>
              <a:gd name="connsiteY3" fmla="*/ 424715 h 761062"/>
              <a:gd name="connsiteX4" fmla="*/ 886409 w 4394719"/>
              <a:gd name="connsiteY4" fmla="*/ 434046 h 761062"/>
              <a:gd name="connsiteX5" fmla="*/ 961053 w 4394719"/>
              <a:gd name="connsiteY5" fmla="*/ 434046 h 761062"/>
              <a:gd name="connsiteX6" fmla="*/ 1082352 w 4394719"/>
              <a:gd name="connsiteY6" fmla="*/ 471368 h 761062"/>
              <a:gd name="connsiteX7" fmla="*/ 1222310 w 4394719"/>
              <a:gd name="connsiteY7" fmla="*/ 490030 h 761062"/>
              <a:gd name="connsiteX8" fmla="*/ 1408923 w 4394719"/>
              <a:gd name="connsiteY8" fmla="*/ 434046 h 761062"/>
              <a:gd name="connsiteX9" fmla="*/ 1567543 w 4394719"/>
              <a:gd name="connsiteY9" fmla="*/ 536683 h 761062"/>
              <a:gd name="connsiteX10" fmla="*/ 1800809 w 4394719"/>
              <a:gd name="connsiteY10" fmla="*/ 695303 h 761062"/>
              <a:gd name="connsiteX11" fmla="*/ 2099388 w 4394719"/>
              <a:gd name="connsiteY11" fmla="*/ 760617 h 761062"/>
              <a:gd name="connsiteX12" fmla="*/ 2341983 w 4394719"/>
              <a:gd name="connsiteY12" fmla="*/ 667312 h 761062"/>
              <a:gd name="connsiteX13" fmla="*/ 2500604 w 4394719"/>
              <a:gd name="connsiteY13" fmla="*/ 564674 h 761062"/>
              <a:gd name="connsiteX14" fmla="*/ 2687216 w 4394719"/>
              <a:gd name="connsiteY14" fmla="*/ 396723 h 761062"/>
              <a:gd name="connsiteX15" fmla="*/ 2827176 w 4394719"/>
              <a:gd name="connsiteY15" fmla="*/ 275426 h 761062"/>
              <a:gd name="connsiteX16" fmla="*/ 2995127 w 4394719"/>
              <a:gd name="connsiteY16" fmla="*/ 191449 h 761062"/>
              <a:gd name="connsiteX17" fmla="*/ 3172409 w 4394719"/>
              <a:gd name="connsiteY17" fmla="*/ 135466 h 761062"/>
              <a:gd name="connsiteX18" fmla="*/ 3433665 w 4394719"/>
              <a:gd name="connsiteY18" fmla="*/ 70152 h 761062"/>
              <a:gd name="connsiteX19" fmla="*/ 3694923 w 4394719"/>
              <a:gd name="connsiteY19" fmla="*/ 4838 h 761062"/>
              <a:gd name="connsiteX20" fmla="*/ 4133462 w 4394719"/>
              <a:gd name="connsiteY20" fmla="*/ 4838 h 761062"/>
              <a:gd name="connsiteX21" fmla="*/ 4394719 w 4394719"/>
              <a:gd name="connsiteY21" fmla="*/ 4838 h 761062"/>
              <a:gd name="connsiteX22" fmla="*/ 4394719 w 4394719"/>
              <a:gd name="connsiteY22" fmla="*/ 4838 h 761062"/>
              <a:gd name="connsiteX23" fmla="*/ 4394719 w 4394719"/>
              <a:gd name="connsiteY23" fmla="*/ 4838 h 761062"/>
              <a:gd name="connsiteX0" fmla="*/ 0 w 4394719"/>
              <a:gd name="connsiteY0" fmla="*/ 424715 h 761062"/>
              <a:gd name="connsiteX1" fmla="*/ 363894 w 4394719"/>
              <a:gd name="connsiteY1" fmla="*/ 434046 h 761062"/>
              <a:gd name="connsiteX2" fmla="*/ 503853 w 4394719"/>
              <a:gd name="connsiteY2" fmla="*/ 434046 h 761062"/>
              <a:gd name="connsiteX3" fmla="*/ 699796 w 4394719"/>
              <a:gd name="connsiteY3" fmla="*/ 424715 h 761062"/>
              <a:gd name="connsiteX4" fmla="*/ 886409 w 4394719"/>
              <a:gd name="connsiteY4" fmla="*/ 434046 h 761062"/>
              <a:gd name="connsiteX5" fmla="*/ 961053 w 4394719"/>
              <a:gd name="connsiteY5" fmla="*/ 434046 h 761062"/>
              <a:gd name="connsiteX6" fmla="*/ 1082352 w 4394719"/>
              <a:gd name="connsiteY6" fmla="*/ 471368 h 761062"/>
              <a:gd name="connsiteX7" fmla="*/ 1222310 w 4394719"/>
              <a:gd name="connsiteY7" fmla="*/ 490030 h 761062"/>
              <a:gd name="connsiteX8" fmla="*/ 1418253 w 4394719"/>
              <a:gd name="connsiteY8" fmla="*/ 434046 h 761062"/>
              <a:gd name="connsiteX9" fmla="*/ 1567543 w 4394719"/>
              <a:gd name="connsiteY9" fmla="*/ 536683 h 761062"/>
              <a:gd name="connsiteX10" fmla="*/ 1800809 w 4394719"/>
              <a:gd name="connsiteY10" fmla="*/ 695303 h 761062"/>
              <a:gd name="connsiteX11" fmla="*/ 2099388 w 4394719"/>
              <a:gd name="connsiteY11" fmla="*/ 760617 h 761062"/>
              <a:gd name="connsiteX12" fmla="*/ 2341983 w 4394719"/>
              <a:gd name="connsiteY12" fmla="*/ 667312 h 761062"/>
              <a:gd name="connsiteX13" fmla="*/ 2500604 w 4394719"/>
              <a:gd name="connsiteY13" fmla="*/ 564674 h 761062"/>
              <a:gd name="connsiteX14" fmla="*/ 2687216 w 4394719"/>
              <a:gd name="connsiteY14" fmla="*/ 396723 h 761062"/>
              <a:gd name="connsiteX15" fmla="*/ 2827176 w 4394719"/>
              <a:gd name="connsiteY15" fmla="*/ 275426 h 761062"/>
              <a:gd name="connsiteX16" fmla="*/ 2995127 w 4394719"/>
              <a:gd name="connsiteY16" fmla="*/ 191449 h 761062"/>
              <a:gd name="connsiteX17" fmla="*/ 3172409 w 4394719"/>
              <a:gd name="connsiteY17" fmla="*/ 135466 h 761062"/>
              <a:gd name="connsiteX18" fmla="*/ 3433665 w 4394719"/>
              <a:gd name="connsiteY18" fmla="*/ 70152 h 761062"/>
              <a:gd name="connsiteX19" fmla="*/ 3694923 w 4394719"/>
              <a:gd name="connsiteY19" fmla="*/ 4838 h 761062"/>
              <a:gd name="connsiteX20" fmla="*/ 4133462 w 4394719"/>
              <a:gd name="connsiteY20" fmla="*/ 4838 h 761062"/>
              <a:gd name="connsiteX21" fmla="*/ 4394719 w 4394719"/>
              <a:gd name="connsiteY21" fmla="*/ 4838 h 761062"/>
              <a:gd name="connsiteX22" fmla="*/ 4394719 w 4394719"/>
              <a:gd name="connsiteY22" fmla="*/ 4838 h 761062"/>
              <a:gd name="connsiteX23" fmla="*/ 4394719 w 4394719"/>
              <a:gd name="connsiteY23" fmla="*/ 4838 h 761062"/>
              <a:gd name="connsiteX0" fmla="*/ 0 w 4394719"/>
              <a:gd name="connsiteY0" fmla="*/ 424715 h 761062"/>
              <a:gd name="connsiteX1" fmla="*/ 363894 w 4394719"/>
              <a:gd name="connsiteY1" fmla="*/ 434046 h 761062"/>
              <a:gd name="connsiteX2" fmla="*/ 503853 w 4394719"/>
              <a:gd name="connsiteY2" fmla="*/ 434046 h 761062"/>
              <a:gd name="connsiteX3" fmla="*/ 699796 w 4394719"/>
              <a:gd name="connsiteY3" fmla="*/ 424715 h 761062"/>
              <a:gd name="connsiteX4" fmla="*/ 886409 w 4394719"/>
              <a:gd name="connsiteY4" fmla="*/ 434046 h 761062"/>
              <a:gd name="connsiteX5" fmla="*/ 961053 w 4394719"/>
              <a:gd name="connsiteY5" fmla="*/ 434046 h 761062"/>
              <a:gd name="connsiteX6" fmla="*/ 1119675 w 4394719"/>
              <a:gd name="connsiteY6" fmla="*/ 396723 h 761062"/>
              <a:gd name="connsiteX7" fmla="*/ 1222310 w 4394719"/>
              <a:gd name="connsiteY7" fmla="*/ 490030 h 761062"/>
              <a:gd name="connsiteX8" fmla="*/ 1418253 w 4394719"/>
              <a:gd name="connsiteY8" fmla="*/ 434046 h 761062"/>
              <a:gd name="connsiteX9" fmla="*/ 1567543 w 4394719"/>
              <a:gd name="connsiteY9" fmla="*/ 536683 h 761062"/>
              <a:gd name="connsiteX10" fmla="*/ 1800809 w 4394719"/>
              <a:gd name="connsiteY10" fmla="*/ 695303 h 761062"/>
              <a:gd name="connsiteX11" fmla="*/ 2099388 w 4394719"/>
              <a:gd name="connsiteY11" fmla="*/ 760617 h 761062"/>
              <a:gd name="connsiteX12" fmla="*/ 2341983 w 4394719"/>
              <a:gd name="connsiteY12" fmla="*/ 667312 h 761062"/>
              <a:gd name="connsiteX13" fmla="*/ 2500604 w 4394719"/>
              <a:gd name="connsiteY13" fmla="*/ 564674 h 761062"/>
              <a:gd name="connsiteX14" fmla="*/ 2687216 w 4394719"/>
              <a:gd name="connsiteY14" fmla="*/ 396723 h 761062"/>
              <a:gd name="connsiteX15" fmla="*/ 2827176 w 4394719"/>
              <a:gd name="connsiteY15" fmla="*/ 275426 h 761062"/>
              <a:gd name="connsiteX16" fmla="*/ 2995127 w 4394719"/>
              <a:gd name="connsiteY16" fmla="*/ 191449 h 761062"/>
              <a:gd name="connsiteX17" fmla="*/ 3172409 w 4394719"/>
              <a:gd name="connsiteY17" fmla="*/ 135466 h 761062"/>
              <a:gd name="connsiteX18" fmla="*/ 3433665 w 4394719"/>
              <a:gd name="connsiteY18" fmla="*/ 70152 h 761062"/>
              <a:gd name="connsiteX19" fmla="*/ 3694923 w 4394719"/>
              <a:gd name="connsiteY19" fmla="*/ 4838 h 761062"/>
              <a:gd name="connsiteX20" fmla="*/ 4133462 w 4394719"/>
              <a:gd name="connsiteY20" fmla="*/ 4838 h 761062"/>
              <a:gd name="connsiteX21" fmla="*/ 4394719 w 4394719"/>
              <a:gd name="connsiteY21" fmla="*/ 4838 h 761062"/>
              <a:gd name="connsiteX22" fmla="*/ 4394719 w 4394719"/>
              <a:gd name="connsiteY22" fmla="*/ 4838 h 761062"/>
              <a:gd name="connsiteX23" fmla="*/ 4394719 w 4394719"/>
              <a:gd name="connsiteY23" fmla="*/ 4838 h 761062"/>
              <a:gd name="connsiteX0" fmla="*/ 0 w 4394719"/>
              <a:gd name="connsiteY0" fmla="*/ 424715 h 761062"/>
              <a:gd name="connsiteX1" fmla="*/ 363894 w 4394719"/>
              <a:gd name="connsiteY1" fmla="*/ 434046 h 761062"/>
              <a:gd name="connsiteX2" fmla="*/ 503853 w 4394719"/>
              <a:gd name="connsiteY2" fmla="*/ 434046 h 761062"/>
              <a:gd name="connsiteX3" fmla="*/ 699796 w 4394719"/>
              <a:gd name="connsiteY3" fmla="*/ 424715 h 761062"/>
              <a:gd name="connsiteX4" fmla="*/ 886409 w 4394719"/>
              <a:gd name="connsiteY4" fmla="*/ 434046 h 761062"/>
              <a:gd name="connsiteX5" fmla="*/ 961053 w 4394719"/>
              <a:gd name="connsiteY5" fmla="*/ 434046 h 761062"/>
              <a:gd name="connsiteX6" fmla="*/ 1119675 w 4394719"/>
              <a:gd name="connsiteY6" fmla="*/ 396723 h 761062"/>
              <a:gd name="connsiteX7" fmla="*/ 1268963 w 4394719"/>
              <a:gd name="connsiteY7" fmla="*/ 471368 h 761062"/>
              <a:gd name="connsiteX8" fmla="*/ 1418253 w 4394719"/>
              <a:gd name="connsiteY8" fmla="*/ 434046 h 761062"/>
              <a:gd name="connsiteX9" fmla="*/ 1567543 w 4394719"/>
              <a:gd name="connsiteY9" fmla="*/ 536683 h 761062"/>
              <a:gd name="connsiteX10" fmla="*/ 1800809 w 4394719"/>
              <a:gd name="connsiteY10" fmla="*/ 695303 h 761062"/>
              <a:gd name="connsiteX11" fmla="*/ 2099388 w 4394719"/>
              <a:gd name="connsiteY11" fmla="*/ 760617 h 761062"/>
              <a:gd name="connsiteX12" fmla="*/ 2341983 w 4394719"/>
              <a:gd name="connsiteY12" fmla="*/ 667312 h 761062"/>
              <a:gd name="connsiteX13" fmla="*/ 2500604 w 4394719"/>
              <a:gd name="connsiteY13" fmla="*/ 564674 h 761062"/>
              <a:gd name="connsiteX14" fmla="*/ 2687216 w 4394719"/>
              <a:gd name="connsiteY14" fmla="*/ 396723 h 761062"/>
              <a:gd name="connsiteX15" fmla="*/ 2827176 w 4394719"/>
              <a:gd name="connsiteY15" fmla="*/ 275426 h 761062"/>
              <a:gd name="connsiteX16" fmla="*/ 2995127 w 4394719"/>
              <a:gd name="connsiteY16" fmla="*/ 191449 h 761062"/>
              <a:gd name="connsiteX17" fmla="*/ 3172409 w 4394719"/>
              <a:gd name="connsiteY17" fmla="*/ 135466 h 761062"/>
              <a:gd name="connsiteX18" fmla="*/ 3433665 w 4394719"/>
              <a:gd name="connsiteY18" fmla="*/ 70152 h 761062"/>
              <a:gd name="connsiteX19" fmla="*/ 3694923 w 4394719"/>
              <a:gd name="connsiteY19" fmla="*/ 4838 h 761062"/>
              <a:gd name="connsiteX20" fmla="*/ 4133462 w 4394719"/>
              <a:gd name="connsiteY20" fmla="*/ 4838 h 761062"/>
              <a:gd name="connsiteX21" fmla="*/ 4394719 w 4394719"/>
              <a:gd name="connsiteY21" fmla="*/ 4838 h 761062"/>
              <a:gd name="connsiteX22" fmla="*/ 4394719 w 4394719"/>
              <a:gd name="connsiteY22" fmla="*/ 4838 h 761062"/>
              <a:gd name="connsiteX23" fmla="*/ 4394719 w 4394719"/>
              <a:gd name="connsiteY23" fmla="*/ 4838 h 761062"/>
              <a:gd name="connsiteX0" fmla="*/ 0 w 4394719"/>
              <a:gd name="connsiteY0" fmla="*/ 424715 h 761062"/>
              <a:gd name="connsiteX1" fmla="*/ 363894 w 4394719"/>
              <a:gd name="connsiteY1" fmla="*/ 434046 h 761062"/>
              <a:gd name="connsiteX2" fmla="*/ 503853 w 4394719"/>
              <a:gd name="connsiteY2" fmla="*/ 434046 h 761062"/>
              <a:gd name="connsiteX3" fmla="*/ 699796 w 4394719"/>
              <a:gd name="connsiteY3" fmla="*/ 424715 h 761062"/>
              <a:gd name="connsiteX4" fmla="*/ 886409 w 4394719"/>
              <a:gd name="connsiteY4" fmla="*/ 434046 h 761062"/>
              <a:gd name="connsiteX5" fmla="*/ 961053 w 4394719"/>
              <a:gd name="connsiteY5" fmla="*/ 434046 h 761062"/>
              <a:gd name="connsiteX6" fmla="*/ 1110344 w 4394719"/>
              <a:gd name="connsiteY6" fmla="*/ 462037 h 761062"/>
              <a:gd name="connsiteX7" fmla="*/ 1268963 w 4394719"/>
              <a:gd name="connsiteY7" fmla="*/ 471368 h 761062"/>
              <a:gd name="connsiteX8" fmla="*/ 1418253 w 4394719"/>
              <a:gd name="connsiteY8" fmla="*/ 434046 h 761062"/>
              <a:gd name="connsiteX9" fmla="*/ 1567543 w 4394719"/>
              <a:gd name="connsiteY9" fmla="*/ 536683 h 761062"/>
              <a:gd name="connsiteX10" fmla="*/ 1800809 w 4394719"/>
              <a:gd name="connsiteY10" fmla="*/ 695303 h 761062"/>
              <a:gd name="connsiteX11" fmla="*/ 2099388 w 4394719"/>
              <a:gd name="connsiteY11" fmla="*/ 760617 h 761062"/>
              <a:gd name="connsiteX12" fmla="*/ 2341983 w 4394719"/>
              <a:gd name="connsiteY12" fmla="*/ 667312 h 761062"/>
              <a:gd name="connsiteX13" fmla="*/ 2500604 w 4394719"/>
              <a:gd name="connsiteY13" fmla="*/ 564674 h 761062"/>
              <a:gd name="connsiteX14" fmla="*/ 2687216 w 4394719"/>
              <a:gd name="connsiteY14" fmla="*/ 396723 h 761062"/>
              <a:gd name="connsiteX15" fmla="*/ 2827176 w 4394719"/>
              <a:gd name="connsiteY15" fmla="*/ 275426 h 761062"/>
              <a:gd name="connsiteX16" fmla="*/ 2995127 w 4394719"/>
              <a:gd name="connsiteY16" fmla="*/ 191449 h 761062"/>
              <a:gd name="connsiteX17" fmla="*/ 3172409 w 4394719"/>
              <a:gd name="connsiteY17" fmla="*/ 135466 h 761062"/>
              <a:gd name="connsiteX18" fmla="*/ 3433665 w 4394719"/>
              <a:gd name="connsiteY18" fmla="*/ 70152 h 761062"/>
              <a:gd name="connsiteX19" fmla="*/ 3694923 w 4394719"/>
              <a:gd name="connsiteY19" fmla="*/ 4838 h 761062"/>
              <a:gd name="connsiteX20" fmla="*/ 4133462 w 4394719"/>
              <a:gd name="connsiteY20" fmla="*/ 4838 h 761062"/>
              <a:gd name="connsiteX21" fmla="*/ 4394719 w 4394719"/>
              <a:gd name="connsiteY21" fmla="*/ 4838 h 761062"/>
              <a:gd name="connsiteX22" fmla="*/ 4394719 w 4394719"/>
              <a:gd name="connsiteY22" fmla="*/ 4838 h 761062"/>
              <a:gd name="connsiteX23" fmla="*/ 4394719 w 4394719"/>
              <a:gd name="connsiteY23" fmla="*/ 4838 h 761062"/>
              <a:gd name="connsiteX0" fmla="*/ 0 w 4394719"/>
              <a:gd name="connsiteY0" fmla="*/ 424715 h 761062"/>
              <a:gd name="connsiteX1" fmla="*/ 363894 w 4394719"/>
              <a:gd name="connsiteY1" fmla="*/ 434046 h 761062"/>
              <a:gd name="connsiteX2" fmla="*/ 503853 w 4394719"/>
              <a:gd name="connsiteY2" fmla="*/ 434046 h 761062"/>
              <a:gd name="connsiteX3" fmla="*/ 699796 w 4394719"/>
              <a:gd name="connsiteY3" fmla="*/ 424715 h 761062"/>
              <a:gd name="connsiteX4" fmla="*/ 886409 w 4394719"/>
              <a:gd name="connsiteY4" fmla="*/ 434046 h 761062"/>
              <a:gd name="connsiteX5" fmla="*/ 961053 w 4394719"/>
              <a:gd name="connsiteY5" fmla="*/ 434046 h 761062"/>
              <a:gd name="connsiteX6" fmla="*/ 1110344 w 4394719"/>
              <a:gd name="connsiteY6" fmla="*/ 462037 h 761062"/>
              <a:gd name="connsiteX7" fmla="*/ 1268963 w 4394719"/>
              <a:gd name="connsiteY7" fmla="*/ 471368 h 761062"/>
              <a:gd name="connsiteX8" fmla="*/ 1418253 w 4394719"/>
              <a:gd name="connsiteY8" fmla="*/ 480699 h 761062"/>
              <a:gd name="connsiteX9" fmla="*/ 1567543 w 4394719"/>
              <a:gd name="connsiteY9" fmla="*/ 536683 h 761062"/>
              <a:gd name="connsiteX10" fmla="*/ 1800809 w 4394719"/>
              <a:gd name="connsiteY10" fmla="*/ 695303 h 761062"/>
              <a:gd name="connsiteX11" fmla="*/ 2099388 w 4394719"/>
              <a:gd name="connsiteY11" fmla="*/ 760617 h 761062"/>
              <a:gd name="connsiteX12" fmla="*/ 2341983 w 4394719"/>
              <a:gd name="connsiteY12" fmla="*/ 667312 h 761062"/>
              <a:gd name="connsiteX13" fmla="*/ 2500604 w 4394719"/>
              <a:gd name="connsiteY13" fmla="*/ 564674 h 761062"/>
              <a:gd name="connsiteX14" fmla="*/ 2687216 w 4394719"/>
              <a:gd name="connsiteY14" fmla="*/ 396723 h 761062"/>
              <a:gd name="connsiteX15" fmla="*/ 2827176 w 4394719"/>
              <a:gd name="connsiteY15" fmla="*/ 275426 h 761062"/>
              <a:gd name="connsiteX16" fmla="*/ 2995127 w 4394719"/>
              <a:gd name="connsiteY16" fmla="*/ 191449 h 761062"/>
              <a:gd name="connsiteX17" fmla="*/ 3172409 w 4394719"/>
              <a:gd name="connsiteY17" fmla="*/ 135466 h 761062"/>
              <a:gd name="connsiteX18" fmla="*/ 3433665 w 4394719"/>
              <a:gd name="connsiteY18" fmla="*/ 70152 h 761062"/>
              <a:gd name="connsiteX19" fmla="*/ 3694923 w 4394719"/>
              <a:gd name="connsiteY19" fmla="*/ 4838 h 761062"/>
              <a:gd name="connsiteX20" fmla="*/ 4133462 w 4394719"/>
              <a:gd name="connsiteY20" fmla="*/ 4838 h 761062"/>
              <a:gd name="connsiteX21" fmla="*/ 4394719 w 4394719"/>
              <a:gd name="connsiteY21" fmla="*/ 4838 h 761062"/>
              <a:gd name="connsiteX22" fmla="*/ 4394719 w 4394719"/>
              <a:gd name="connsiteY22" fmla="*/ 4838 h 761062"/>
              <a:gd name="connsiteX23" fmla="*/ 4394719 w 4394719"/>
              <a:gd name="connsiteY23" fmla="*/ 4838 h 761062"/>
              <a:gd name="connsiteX0" fmla="*/ 0 w 4665307"/>
              <a:gd name="connsiteY0" fmla="*/ 424715 h 761062"/>
              <a:gd name="connsiteX1" fmla="*/ 634482 w 4665307"/>
              <a:gd name="connsiteY1" fmla="*/ 434046 h 761062"/>
              <a:gd name="connsiteX2" fmla="*/ 774441 w 4665307"/>
              <a:gd name="connsiteY2" fmla="*/ 434046 h 761062"/>
              <a:gd name="connsiteX3" fmla="*/ 970384 w 4665307"/>
              <a:gd name="connsiteY3" fmla="*/ 424715 h 761062"/>
              <a:gd name="connsiteX4" fmla="*/ 1156997 w 4665307"/>
              <a:gd name="connsiteY4" fmla="*/ 434046 h 761062"/>
              <a:gd name="connsiteX5" fmla="*/ 1231641 w 4665307"/>
              <a:gd name="connsiteY5" fmla="*/ 434046 h 761062"/>
              <a:gd name="connsiteX6" fmla="*/ 1380932 w 4665307"/>
              <a:gd name="connsiteY6" fmla="*/ 462037 h 761062"/>
              <a:gd name="connsiteX7" fmla="*/ 1539551 w 4665307"/>
              <a:gd name="connsiteY7" fmla="*/ 471368 h 761062"/>
              <a:gd name="connsiteX8" fmla="*/ 1688841 w 4665307"/>
              <a:gd name="connsiteY8" fmla="*/ 480699 h 761062"/>
              <a:gd name="connsiteX9" fmla="*/ 1838131 w 4665307"/>
              <a:gd name="connsiteY9" fmla="*/ 536683 h 761062"/>
              <a:gd name="connsiteX10" fmla="*/ 2071397 w 4665307"/>
              <a:gd name="connsiteY10" fmla="*/ 695303 h 761062"/>
              <a:gd name="connsiteX11" fmla="*/ 2369976 w 4665307"/>
              <a:gd name="connsiteY11" fmla="*/ 760617 h 761062"/>
              <a:gd name="connsiteX12" fmla="*/ 2612571 w 4665307"/>
              <a:gd name="connsiteY12" fmla="*/ 667312 h 761062"/>
              <a:gd name="connsiteX13" fmla="*/ 2771192 w 4665307"/>
              <a:gd name="connsiteY13" fmla="*/ 564674 h 761062"/>
              <a:gd name="connsiteX14" fmla="*/ 2957804 w 4665307"/>
              <a:gd name="connsiteY14" fmla="*/ 396723 h 761062"/>
              <a:gd name="connsiteX15" fmla="*/ 3097764 w 4665307"/>
              <a:gd name="connsiteY15" fmla="*/ 275426 h 761062"/>
              <a:gd name="connsiteX16" fmla="*/ 3265715 w 4665307"/>
              <a:gd name="connsiteY16" fmla="*/ 191449 h 761062"/>
              <a:gd name="connsiteX17" fmla="*/ 3442997 w 4665307"/>
              <a:gd name="connsiteY17" fmla="*/ 135466 h 761062"/>
              <a:gd name="connsiteX18" fmla="*/ 3704253 w 4665307"/>
              <a:gd name="connsiteY18" fmla="*/ 70152 h 761062"/>
              <a:gd name="connsiteX19" fmla="*/ 3965511 w 4665307"/>
              <a:gd name="connsiteY19" fmla="*/ 4838 h 761062"/>
              <a:gd name="connsiteX20" fmla="*/ 4404050 w 4665307"/>
              <a:gd name="connsiteY20" fmla="*/ 4838 h 761062"/>
              <a:gd name="connsiteX21" fmla="*/ 4665307 w 4665307"/>
              <a:gd name="connsiteY21" fmla="*/ 4838 h 761062"/>
              <a:gd name="connsiteX22" fmla="*/ 4665307 w 4665307"/>
              <a:gd name="connsiteY22" fmla="*/ 4838 h 761062"/>
              <a:gd name="connsiteX23" fmla="*/ 4665307 w 4665307"/>
              <a:gd name="connsiteY23" fmla="*/ 4838 h 761062"/>
              <a:gd name="connsiteX0" fmla="*/ 0 w 4665307"/>
              <a:gd name="connsiteY0" fmla="*/ 424715 h 761062"/>
              <a:gd name="connsiteX1" fmla="*/ 634482 w 4665307"/>
              <a:gd name="connsiteY1" fmla="*/ 434046 h 761062"/>
              <a:gd name="connsiteX2" fmla="*/ 774441 w 4665307"/>
              <a:gd name="connsiteY2" fmla="*/ 434046 h 761062"/>
              <a:gd name="connsiteX3" fmla="*/ 970384 w 4665307"/>
              <a:gd name="connsiteY3" fmla="*/ 424715 h 761062"/>
              <a:gd name="connsiteX4" fmla="*/ 1129005 w 4665307"/>
              <a:gd name="connsiteY4" fmla="*/ 471368 h 761062"/>
              <a:gd name="connsiteX5" fmla="*/ 1231641 w 4665307"/>
              <a:gd name="connsiteY5" fmla="*/ 434046 h 761062"/>
              <a:gd name="connsiteX6" fmla="*/ 1380932 w 4665307"/>
              <a:gd name="connsiteY6" fmla="*/ 462037 h 761062"/>
              <a:gd name="connsiteX7" fmla="*/ 1539551 w 4665307"/>
              <a:gd name="connsiteY7" fmla="*/ 471368 h 761062"/>
              <a:gd name="connsiteX8" fmla="*/ 1688841 w 4665307"/>
              <a:gd name="connsiteY8" fmla="*/ 480699 h 761062"/>
              <a:gd name="connsiteX9" fmla="*/ 1838131 w 4665307"/>
              <a:gd name="connsiteY9" fmla="*/ 536683 h 761062"/>
              <a:gd name="connsiteX10" fmla="*/ 2071397 w 4665307"/>
              <a:gd name="connsiteY10" fmla="*/ 695303 h 761062"/>
              <a:gd name="connsiteX11" fmla="*/ 2369976 w 4665307"/>
              <a:gd name="connsiteY11" fmla="*/ 760617 h 761062"/>
              <a:gd name="connsiteX12" fmla="*/ 2612571 w 4665307"/>
              <a:gd name="connsiteY12" fmla="*/ 667312 h 761062"/>
              <a:gd name="connsiteX13" fmla="*/ 2771192 w 4665307"/>
              <a:gd name="connsiteY13" fmla="*/ 564674 h 761062"/>
              <a:gd name="connsiteX14" fmla="*/ 2957804 w 4665307"/>
              <a:gd name="connsiteY14" fmla="*/ 396723 h 761062"/>
              <a:gd name="connsiteX15" fmla="*/ 3097764 w 4665307"/>
              <a:gd name="connsiteY15" fmla="*/ 275426 h 761062"/>
              <a:gd name="connsiteX16" fmla="*/ 3265715 w 4665307"/>
              <a:gd name="connsiteY16" fmla="*/ 191449 h 761062"/>
              <a:gd name="connsiteX17" fmla="*/ 3442997 w 4665307"/>
              <a:gd name="connsiteY17" fmla="*/ 135466 h 761062"/>
              <a:gd name="connsiteX18" fmla="*/ 3704253 w 4665307"/>
              <a:gd name="connsiteY18" fmla="*/ 70152 h 761062"/>
              <a:gd name="connsiteX19" fmla="*/ 3965511 w 4665307"/>
              <a:gd name="connsiteY19" fmla="*/ 4838 h 761062"/>
              <a:gd name="connsiteX20" fmla="*/ 4404050 w 4665307"/>
              <a:gd name="connsiteY20" fmla="*/ 4838 h 761062"/>
              <a:gd name="connsiteX21" fmla="*/ 4665307 w 4665307"/>
              <a:gd name="connsiteY21" fmla="*/ 4838 h 761062"/>
              <a:gd name="connsiteX22" fmla="*/ 4665307 w 4665307"/>
              <a:gd name="connsiteY22" fmla="*/ 4838 h 761062"/>
              <a:gd name="connsiteX23" fmla="*/ 4665307 w 4665307"/>
              <a:gd name="connsiteY23" fmla="*/ 4838 h 761062"/>
              <a:gd name="connsiteX0" fmla="*/ 0 w 4665307"/>
              <a:gd name="connsiteY0" fmla="*/ 424715 h 761062"/>
              <a:gd name="connsiteX1" fmla="*/ 634482 w 4665307"/>
              <a:gd name="connsiteY1" fmla="*/ 434046 h 761062"/>
              <a:gd name="connsiteX2" fmla="*/ 774441 w 4665307"/>
              <a:gd name="connsiteY2" fmla="*/ 434046 h 761062"/>
              <a:gd name="connsiteX3" fmla="*/ 970384 w 4665307"/>
              <a:gd name="connsiteY3" fmla="*/ 424715 h 761062"/>
              <a:gd name="connsiteX4" fmla="*/ 1129005 w 4665307"/>
              <a:gd name="connsiteY4" fmla="*/ 471368 h 761062"/>
              <a:gd name="connsiteX5" fmla="*/ 1268963 w 4665307"/>
              <a:gd name="connsiteY5" fmla="*/ 471369 h 761062"/>
              <a:gd name="connsiteX6" fmla="*/ 1380932 w 4665307"/>
              <a:gd name="connsiteY6" fmla="*/ 462037 h 761062"/>
              <a:gd name="connsiteX7" fmla="*/ 1539551 w 4665307"/>
              <a:gd name="connsiteY7" fmla="*/ 471368 h 761062"/>
              <a:gd name="connsiteX8" fmla="*/ 1688841 w 4665307"/>
              <a:gd name="connsiteY8" fmla="*/ 480699 h 761062"/>
              <a:gd name="connsiteX9" fmla="*/ 1838131 w 4665307"/>
              <a:gd name="connsiteY9" fmla="*/ 536683 h 761062"/>
              <a:gd name="connsiteX10" fmla="*/ 2071397 w 4665307"/>
              <a:gd name="connsiteY10" fmla="*/ 695303 h 761062"/>
              <a:gd name="connsiteX11" fmla="*/ 2369976 w 4665307"/>
              <a:gd name="connsiteY11" fmla="*/ 760617 h 761062"/>
              <a:gd name="connsiteX12" fmla="*/ 2612571 w 4665307"/>
              <a:gd name="connsiteY12" fmla="*/ 667312 h 761062"/>
              <a:gd name="connsiteX13" fmla="*/ 2771192 w 4665307"/>
              <a:gd name="connsiteY13" fmla="*/ 564674 h 761062"/>
              <a:gd name="connsiteX14" fmla="*/ 2957804 w 4665307"/>
              <a:gd name="connsiteY14" fmla="*/ 396723 h 761062"/>
              <a:gd name="connsiteX15" fmla="*/ 3097764 w 4665307"/>
              <a:gd name="connsiteY15" fmla="*/ 275426 h 761062"/>
              <a:gd name="connsiteX16" fmla="*/ 3265715 w 4665307"/>
              <a:gd name="connsiteY16" fmla="*/ 191449 h 761062"/>
              <a:gd name="connsiteX17" fmla="*/ 3442997 w 4665307"/>
              <a:gd name="connsiteY17" fmla="*/ 135466 h 761062"/>
              <a:gd name="connsiteX18" fmla="*/ 3704253 w 4665307"/>
              <a:gd name="connsiteY18" fmla="*/ 70152 h 761062"/>
              <a:gd name="connsiteX19" fmla="*/ 3965511 w 4665307"/>
              <a:gd name="connsiteY19" fmla="*/ 4838 h 761062"/>
              <a:gd name="connsiteX20" fmla="*/ 4404050 w 4665307"/>
              <a:gd name="connsiteY20" fmla="*/ 4838 h 761062"/>
              <a:gd name="connsiteX21" fmla="*/ 4665307 w 4665307"/>
              <a:gd name="connsiteY21" fmla="*/ 4838 h 761062"/>
              <a:gd name="connsiteX22" fmla="*/ 4665307 w 4665307"/>
              <a:gd name="connsiteY22" fmla="*/ 4838 h 761062"/>
              <a:gd name="connsiteX23" fmla="*/ 4665307 w 4665307"/>
              <a:gd name="connsiteY23" fmla="*/ 4838 h 761062"/>
              <a:gd name="connsiteX0" fmla="*/ 0 w 4665307"/>
              <a:gd name="connsiteY0" fmla="*/ 424715 h 761062"/>
              <a:gd name="connsiteX1" fmla="*/ 634482 w 4665307"/>
              <a:gd name="connsiteY1" fmla="*/ 434046 h 761062"/>
              <a:gd name="connsiteX2" fmla="*/ 774441 w 4665307"/>
              <a:gd name="connsiteY2" fmla="*/ 434046 h 761062"/>
              <a:gd name="connsiteX3" fmla="*/ 970384 w 4665307"/>
              <a:gd name="connsiteY3" fmla="*/ 424715 h 761062"/>
              <a:gd name="connsiteX4" fmla="*/ 1129005 w 4665307"/>
              <a:gd name="connsiteY4" fmla="*/ 471368 h 761062"/>
              <a:gd name="connsiteX5" fmla="*/ 1268963 w 4665307"/>
              <a:gd name="connsiteY5" fmla="*/ 471369 h 761062"/>
              <a:gd name="connsiteX6" fmla="*/ 1390263 w 4665307"/>
              <a:gd name="connsiteY6" fmla="*/ 490028 h 761062"/>
              <a:gd name="connsiteX7" fmla="*/ 1539551 w 4665307"/>
              <a:gd name="connsiteY7" fmla="*/ 471368 h 761062"/>
              <a:gd name="connsiteX8" fmla="*/ 1688841 w 4665307"/>
              <a:gd name="connsiteY8" fmla="*/ 480699 h 761062"/>
              <a:gd name="connsiteX9" fmla="*/ 1838131 w 4665307"/>
              <a:gd name="connsiteY9" fmla="*/ 536683 h 761062"/>
              <a:gd name="connsiteX10" fmla="*/ 2071397 w 4665307"/>
              <a:gd name="connsiteY10" fmla="*/ 695303 h 761062"/>
              <a:gd name="connsiteX11" fmla="*/ 2369976 w 4665307"/>
              <a:gd name="connsiteY11" fmla="*/ 760617 h 761062"/>
              <a:gd name="connsiteX12" fmla="*/ 2612571 w 4665307"/>
              <a:gd name="connsiteY12" fmla="*/ 667312 h 761062"/>
              <a:gd name="connsiteX13" fmla="*/ 2771192 w 4665307"/>
              <a:gd name="connsiteY13" fmla="*/ 564674 h 761062"/>
              <a:gd name="connsiteX14" fmla="*/ 2957804 w 4665307"/>
              <a:gd name="connsiteY14" fmla="*/ 396723 h 761062"/>
              <a:gd name="connsiteX15" fmla="*/ 3097764 w 4665307"/>
              <a:gd name="connsiteY15" fmla="*/ 275426 h 761062"/>
              <a:gd name="connsiteX16" fmla="*/ 3265715 w 4665307"/>
              <a:gd name="connsiteY16" fmla="*/ 191449 h 761062"/>
              <a:gd name="connsiteX17" fmla="*/ 3442997 w 4665307"/>
              <a:gd name="connsiteY17" fmla="*/ 135466 h 761062"/>
              <a:gd name="connsiteX18" fmla="*/ 3704253 w 4665307"/>
              <a:gd name="connsiteY18" fmla="*/ 70152 h 761062"/>
              <a:gd name="connsiteX19" fmla="*/ 3965511 w 4665307"/>
              <a:gd name="connsiteY19" fmla="*/ 4838 h 761062"/>
              <a:gd name="connsiteX20" fmla="*/ 4404050 w 4665307"/>
              <a:gd name="connsiteY20" fmla="*/ 4838 h 761062"/>
              <a:gd name="connsiteX21" fmla="*/ 4665307 w 4665307"/>
              <a:gd name="connsiteY21" fmla="*/ 4838 h 761062"/>
              <a:gd name="connsiteX22" fmla="*/ 4665307 w 4665307"/>
              <a:gd name="connsiteY22" fmla="*/ 4838 h 761062"/>
              <a:gd name="connsiteX23" fmla="*/ 4665307 w 4665307"/>
              <a:gd name="connsiteY23" fmla="*/ 4838 h 761062"/>
              <a:gd name="connsiteX0" fmla="*/ 0 w 4665307"/>
              <a:gd name="connsiteY0" fmla="*/ 424715 h 761062"/>
              <a:gd name="connsiteX1" fmla="*/ 634482 w 4665307"/>
              <a:gd name="connsiteY1" fmla="*/ 434046 h 761062"/>
              <a:gd name="connsiteX2" fmla="*/ 774441 w 4665307"/>
              <a:gd name="connsiteY2" fmla="*/ 434046 h 761062"/>
              <a:gd name="connsiteX3" fmla="*/ 970384 w 4665307"/>
              <a:gd name="connsiteY3" fmla="*/ 424715 h 761062"/>
              <a:gd name="connsiteX4" fmla="*/ 1129005 w 4665307"/>
              <a:gd name="connsiteY4" fmla="*/ 471368 h 761062"/>
              <a:gd name="connsiteX5" fmla="*/ 1268963 w 4665307"/>
              <a:gd name="connsiteY5" fmla="*/ 471369 h 761062"/>
              <a:gd name="connsiteX6" fmla="*/ 1390263 w 4665307"/>
              <a:gd name="connsiteY6" fmla="*/ 490028 h 761062"/>
              <a:gd name="connsiteX7" fmla="*/ 1567543 w 4665307"/>
              <a:gd name="connsiteY7" fmla="*/ 499360 h 761062"/>
              <a:gd name="connsiteX8" fmla="*/ 1688841 w 4665307"/>
              <a:gd name="connsiteY8" fmla="*/ 480699 h 761062"/>
              <a:gd name="connsiteX9" fmla="*/ 1838131 w 4665307"/>
              <a:gd name="connsiteY9" fmla="*/ 536683 h 761062"/>
              <a:gd name="connsiteX10" fmla="*/ 2071397 w 4665307"/>
              <a:gd name="connsiteY10" fmla="*/ 695303 h 761062"/>
              <a:gd name="connsiteX11" fmla="*/ 2369976 w 4665307"/>
              <a:gd name="connsiteY11" fmla="*/ 760617 h 761062"/>
              <a:gd name="connsiteX12" fmla="*/ 2612571 w 4665307"/>
              <a:gd name="connsiteY12" fmla="*/ 667312 h 761062"/>
              <a:gd name="connsiteX13" fmla="*/ 2771192 w 4665307"/>
              <a:gd name="connsiteY13" fmla="*/ 564674 h 761062"/>
              <a:gd name="connsiteX14" fmla="*/ 2957804 w 4665307"/>
              <a:gd name="connsiteY14" fmla="*/ 396723 h 761062"/>
              <a:gd name="connsiteX15" fmla="*/ 3097764 w 4665307"/>
              <a:gd name="connsiteY15" fmla="*/ 275426 h 761062"/>
              <a:gd name="connsiteX16" fmla="*/ 3265715 w 4665307"/>
              <a:gd name="connsiteY16" fmla="*/ 191449 h 761062"/>
              <a:gd name="connsiteX17" fmla="*/ 3442997 w 4665307"/>
              <a:gd name="connsiteY17" fmla="*/ 135466 h 761062"/>
              <a:gd name="connsiteX18" fmla="*/ 3704253 w 4665307"/>
              <a:gd name="connsiteY18" fmla="*/ 70152 h 761062"/>
              <a:gd name="connsiteX19" fmla="*/ 3965511 w 4665307"/>
              <a:gd name="connsiteY19" fmla="*/ 4838 h 761062"/>
              <a:gd name="connsiteX20" fmla="*/ 4404050 w 4665307"/>
              <a:gd name="connsiteY20" fmla="*/ 4838 h 761062"/>
              <a:gd name="connsiteX21" fmla="*/ 4665307 w 4665307"/>
              <a:gd name="connsiteY21" fmla="*/ 4838 h 761062"/>
              <a:gd name="connsiteX22" fmla="*/ 4665307 w 4665307"/>
              <a:gd name="connsiteY22" fmla="*/ 4838 h 761062"/>
              <a:gd name="connsiteX23" fmla="*/ 4665307 w 4665307"/>
              <a:gd name="connsiteY23" fmla="*/ 4838 h 761062"/>
              <a:gd name="connsiteX0" fmla="*/ 0 w 4665307"/>
              <a:gd name="connsiteY0" fmla="*/ 424715 h 761062"/>
              <a:gd name="connsiteX1" fmla="*/ 634482 w 4665307"/>
              <a:gd name="connsiteY1" fmla="*/ 434046 h 761062"/>
              <a:gd name="connsiteX2" fmla="*/ 774441 w 4665307"/>
              <a:gd name="connsiteY2" fmla="*/ 434046 h 761062"/>
              <a:gd name="connsiteX3" fmla="*/ 970384 w 4665307"/>
              <a:gd name="connsiteY3" fmla="*/ 424715 h 761062"/>
              <a:gd name="connsiteX4" fmla="*/ 1129005 w 4665307"/>
              <a:gd name="connsiteY4" fmla="*/ 471368 h 761062"/>
              <a:gd name="connsiteX5" fmla="*/ 1268963 w 4665307"/>
              <a:gd name="connsiteY5" fmla="*/ 471369 h 761062"/>
              <a:gd name="connsiteX6" fmla="*/ 1390263 w 4665307"/>
              <a:gd name="connsiteY6" fmla="*/ 490028 h 761062"/>
              <a:gd name="connsiteX7" fmla="*/ 1567543 w 4665307"/>
              <a:gd name="connsiteY7" fmla="*/ 499360 h 761062"/>
              <a:gd name="connsiteX8" fmla="*/ 1688841 w 4665307"/>
              <a:gd name="connsiteY8" fmla="*/ 527353 h 761062"/>
              <a:gd name="connsiteX9" fmla="*/ 1838131 w 4665307"/>
              <a:gd name="connsiteY9" fmla="*/ 536683 h 761062"/>
              <a:gd name="connsiteX10" fmla="*/ 2071397 w 4665307"/>
              <a:gd name="connsiteY10" fmla="*/ 695303 h 761062"/>
              <a:gd name="connsiteX11" fmla="*/ 2369976 w 4665307"/>
              <a:gd name="connsiteY11" fmla="*/ 760617 h 761062"/>
              <a:gd name="connsiteX12" fmla="*/ 2612571 w 4665307"/>
              <a:gd name="connsiteY12" fmla="*/ 667312 h 761062"/>
              <a:gd name="connsiteX13" fmla="*/ 2771192 w 4665307"/>
              <a:gd name="connsiteY13" fmla="*/ 564674 h 761062"/>
              <a:gd name="connsiteX14" fmla="*/ 2957804 w 4665307"/>
              <a:gd name="connsiteY14" fmla="*/ 396723 h 761062"/>
              <a:gd name="connsiteX15" fmla="*/ 3097764 w 4665307"/>
              <a:gd name="connsiteY15" fmla="*/ 275426 h 761062"/>
              <a:gd name="connsiteX16" fmla="*/ 3265715 w 4665307"/>
              <a:gd name="connsiteY16" fmla="*/ 191449 h 761062"/>
              <a:gd name="connsiteX17" fmla="*/ 3442997 w 4665307"/>
              <a:gd name="connsiteY17" fmla="*/ 135466 h 761062"/>
              <a:gd name="connsiteX18" fmla="*/ 3704253 w 4665307"/>
              <a:gd name="connsiteY18" fmla="*/ 70152 h 761062"/>
              <a:gd name="connsiteX19" fmla="*/ 3965511 w 4665307"/>
              <a:gd name="connsiteY19" fmla="*/ 4838 h 761062"/>
              <a:gd name="connsiteX20" fmla="*/ 4404050 w 4665307"/>
              <a:gd name="connsiteY20" fmla="*/ 4838 h 761062"/>
              <a:gd name="connsiteX21" fmla="*/ 4665307 w 4665307"/>
              <a:gd name="connsiteY21" fmla="*/ 4838 h 761062"/>
              <a:gd name="connsiteX22" fmla="*/ 4665307 w 4665307"/>
              <a:gd name="connsiteY22" fmla="*/ 4838 h 761062"/>
              <a:gd name="connsiteX23" fmla="*/ 4665307 w 4665307"/>
              <a:gd name="connsiteY23" fmla="*/ 4838 h 761062"/>
              <a:gd name="connsiteX0" fmla="*/ 0 w 4665307"/>
              <a:gd name="connsiteY0" fmla="*/ 424715 h 761000"/>
              <a:gd name="connsiteX1" fmla="*/ 634482 w 4665307"/>
              <a:gd name="connsiteY1" fmla="*/ 434046 h 761000"/>
              <a:gd name="connsiteX2" fmla="*/ 774441 w 4665307"/>
              <a:gd name="connsiteY2" fmla="*/ 434046 h 761000"/>
              <a:gd name="connsiteX3" fmla="*/ 970384 w 4665307"/>
              <a:gd name="connsiteY3" fmla="*/ 424715 h 761000"/>
              <a:gd name="connsiteX4" fmla="*/ 1129005 w 4665307"/>
              <a:gd name="connsiteY4" fmla="*/ 471368 h 761000"/>
              <a:gd name="connsiteX5" fmla="*/ 1268963 w 4665307"/>
              <a:gd name="connsiteY5" fmla="*/ 471369 h 761000"/>
              <a:gd name="connsiteX6" fmla="*/ 1390263 w 4665307"/>
              <a:gd name="connsiteY6" fmla="*/ 490028 h 761000"/>
              <a:gd name="connsiteX7" fmla="*/ 1567543 w 4665307"/>
              <a:gd name="connsiteY7" fmla="*/ 499360 h 761000"/>
              <a:gd name="connsiteX8" fmla="*/ 1688841 w 4665307"/>
              <a:gd name="connsiteY8" fmla="*/ 527353 h 761000"/>
              <a:gd name="connsiteX9" fmla="*/ 1828800 w 4665307"/>
              <a:gd name="connsiteY9" fmla="*/ 574005 h 761000"/>
              <a:gd name="connsiteX10" fmla="*/ 2071397 w 4665307"/>
              <a:gd name="connsiteY10" fmla="*/ 695303 h 761000"/>
              <a:gd name="connsiteX11" fmla="*/ 2369976 w 4665307"/>
              <a:gd name="connsiteY11" fmla="*/ 760617 h 761000"/>
              <a:gd name="connsiteX12" fmla="*/ 2612571 w 4665307"/>
              <a:gd name="connsiteY12" fmla="*/ 667312 h 761000"/>
              <a:gd name="connsiteX13" fmla="*/ 2771192 w 4665307"/>
              <a:gd name="connsiteY13" fmla="*/ 564674 h 761000"/>
              <a:gd name="connsiteX14" fmla="*/ 2957804 w 4665307"/>
              <a:gd name="connsiteY14" fmla="*/ 396723 h 761000"/>
              <a:gd name="connsiteX15" fmla="*/ 3097764 w 4665307"/>
              <a:gd name="connsiteY15" fmla="*/ 275426 h 761000"/>
              <a:gd name="connsiteX16" fmla="*/ 3265715 w 4665307"/>
              <a:gd name="connsiteY16" fmla="*/ 191449 h 761000"/>
              <a:gd name="connsiteX17" fmla="*/ 3442997 w 4665307"/>
              <a:gd name="connsiteY17" fmla="*/ 135466 h 761000"/>
              <a:gd name="connsiteX18" fmla="*/ 3704253 w 4665307"/>
              <a:gd name="connsiteY18" fmla="*/ 70152 h 761000"/>
              <a:gd name="connsiteX19" fmla="*/ 3965511 w 4665307"/>
              <a:gd name="connsiteY19" fmla="*/ 4838 h 761000"/>
              <a:gd name="connsiteX20" fmla="*/ 4404050 w 4665307"/>
              <a:gd name="connsiteY20" fmla="*/ 4838 h 761000"/>
              <a:gd name="connsiteX21" fmla="*/ 4665307 w 4665307"/>
              <a:gd name="connsiteY21" fmla="*/ 4838 h 761000"/>
              <a:gd name="connsiteX22" fmla="*/ 4665307 w 4665307"/>
              <a:gd name="connsiteY22" fmla="*/ 4838 h 761000"/>
              <a:gd name="connsiteX23" fmla="*/ 4665307 w 4665307"/>
              <a:gd name="connsiteY23" fmla="*/ 4838 h 761000"/>
              <a:gd name="connsiteX0" fmla="*/ 0 w 4970107"/>
              <a:gd name="connsiteY0" fmla="*/ 424715 h 761000"/>
              <a:gd name="connsiteX1" fmla="*/ 939282 w 4970107"/>
              <a:gd name="connsiteY1" fmla="*/ 434046 h 761000"/>
              <a:gd name="connsiteX2" fmla="*/ 1079241 w 4970107"/>
              <a:gd name="connsiteY2" fmla="*/ 434046 h 761000"/>
              <a:gd name="connsiteX3" fmla="*/ 1275184 w 4970107"/>
              <a:gd name="connsiteY3" fmla="*/ 424715 h 761000"/>
              <a:gd name="connsiteX4" fmla="*/ 1433805 w 4970107"/>
              <a:gd name="connsiteY4" fmla="*/ 471368 h 761000"/>
              <a:gd name="connsiteX5" fmla="*/ 1573763 w 4970107"/>
              <a:gd name="connsiteY5" fmla="*/ 471369 h 761000"/>
              <a:gd name="connsiteX6" fmla="*/ 1695063 w 4970107"/>
              <a:gd name="connsiteY6" fmla="*/ 490028 h 761000"/>
              <a:gd name="connsiteX7" fmla="*/ 1872343 w 4970107"/>
              <a:gd name="connsiteY7" fmla="*/ 499360 h 761000"/>
              <a:gd name="connsiteX8" fmla="*/ 1993641 w 4970107"/>
              <a:gd name="connsiteY8" fmla="*/ 527353 h 761000"/>
              <a:gd name="connsiteX9" fmla="*/ 2133600 w 4970107"/>
              <a:gd name="connsiteY9" fmla="*/ 574005 h 761000"/>
              <a:gd name="connsiteX10" fmla="*/ 2376197 w 4970107"/>
              <a:gd name="connsiteY10" fmla="*/ 695303 h 761000"/>
              <a:gd name="connsiteX11" fmla="*/ 2674776 w 4970107"/>
              <a:gd name="connsiteY11" fmla="*/ 760617 h 761000"/>
              <a:gd name="connsiteX12" fmla="*/ 2917371 w 4970107"/>
              <a:gd name="connsiteY12" fmla="*/ 667312 h 761000"/>
              <a:gd name="connsiteX13" fmla="*/ 3075992 w 4970107"/>
              <a:gd name="connsiteY13" fmla="*/ 564674 h 761000"/>
              <a:gd name="connsiteX14" fmla="*/ 3262604 w 4970107"/>
              <a:gd name="connsiteY14" fmla="*/ 396723 h 761000"/>
              <a:gd name="connsiteX15" fmla="*/ 3402564 w 4970107"/>
              <a:gd name="connsiteY15" fmla="*/ 275426 h 761000"/>
              <a:gd name="connsiteX16" fmla="*/ 3570515 w 4970107"/>
              <a:gd name="connsiteY16" fmla="*/ 191449 h 761000"/>
              <a:gd name="connsiteX17" fmla="*/ 3747797 w 4970107"/>
              <a:gd name="connsiteY17" fmla="*/ 135466 h 761000"/>
              <a:gd name="connsiteX18" fmla="*/ 4009053 w 4970107"/>
              <a:gd name="connsiteY18" fmla="*/ 70152 h 761000"/>
              <a:gd name="connsiteX19" fmla="*/ 4270311 w 4970107"/>
              <a:gd name="connsiteY19" fmla="*/ 4838 h 761000"/>
              <a:gd name="connsiteX20" fmla="*/ 4708850 w 4970107"/>
              <a:gd name="connsiteY20" fmla="*/ 4838 h 761000"/>
              <a:gd name="connsiteX21" fmla="*/ 4970107 w 4970107"/>
              <a:gd name="connsiteY21" fmla="*/ 4838 h 761000"/>
              <a:gd name="connsiteX22" fmla="*/ 4970107 w 4970107"/>
              <a:gd name="connsiteY22" fmla="*/ 4838 h 761000"/>
              <a:gd name="connsiteX23" fmla="*/ 4970107 w 4970107"/>
              <a:gd name="connsiteY23" fmla="*/ 4838 h 76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70107" h="761000">
                <a:moveTo>
                  <a:pt x="0" y="424715"/>
                </a:moveTo>
                <a:lnTo>
                  <a:pt x="939282" y="434046"/>
                </a:lnTo>
                <a:cubicBezTo>
                  <a:pt x="1068355" y="435601"/>
                  <a:pt x="1023257" y="435601"/>
                  <a:pt x="1079241" y="434046"/>
                </a:cubicBezTo>
                <a:cubicBezTo>
                  <a:pt x="1135225" y="432491"/>
                  <a:pt x="1216090" y="418495"/>
                  <a:pt x="1275184" y="424715"/>
                </a:cubicBezTo>
                <a:cubicBezTo>
                  <a:pt x="1334278" y="430935"/>
                  <a:pt x="1384042" y="463592"/>
                  <a:pt x="1433805" y="471368"/>
                </a:cubicBezTo>
                <a:cubicBezTo>
                  <a:pt x="1483568" y="479144"/>
                  <a:pt x="1530220" y="468259"/>
                  <a:pt x="1573763" y="471369"/>
                </a:cubicBezTo>
                <a:cubicBezTo>
                  <a:pt x="1617306" y="474479"/>
                  <a:pt x="1645300" y="485363"/>
                  <a:pt x="1695063" y="490028"/>
                </a:cubicBezTo>
                <a:cubicBezTo>
                  <a:pt x="1744826" y="494693"/>
                  <a:pt x="1822580" y="493139"/>
                  <a:pt x="1872343" y="499360"/>
                </a:cubicBezTo>
                <a:cubicBezTo>
                  <a:pt x="1922106" y="505581"/>
                  <a:pt x="1950098" y="514912"/>
                  <a:pt x="1993641" y="527353"/>
                </a:cubicBezTo>
                <a:cubicBezTo>
                  <a:pt x="2037184" y="539794"/>
                  <a:pt x="2069841" y="546013"/>
                  <a:pt x="2133600" y="574005"/>
                </a:cubicBezTo>
                <a:cubicBezTo>
                  <a:pt x="2197359" y="601997"/>
                  <a:pt x="2286001" y="664201"/>
                  <a:pt x="2376197" y="695303"/>
                </a:cubicBezTo>
                <a:cubicBezTo>
                  <a:pt x="2466393" y="726405"/>
                  <a:pt x="2584580" y="765282"/>
                  <a:pt x="2674776" y="760617"/>
                </a:cubicBezTo>
                <a:cubicBezTo>
                  <a:pt x="2764972" y="755952"/>
                  <a:pt x="2850502" y="699969"/>
                  <a:pt x="2917371" y="667312"/>
                </a:cubicBezTo>
                <a:cubicBezTo>
                  <a:pt x="2984240" y="634655"/>
                  <a:pt x="3018453" y="609772"/>
                  <a:pt x="3075992" y="564674"/>
                </a:cubicBezTo>
                <a:cubicBezTo>
                  <a:pt x="3133531" y="519576"/>
                  <a:pt x="3208175" y="444931"/>
                  <a:pt x="3262604" y="396723"/>
                </a:cubicBezTo>
                <a:cubicBezTo>
                  <a:pt x="3317033" y="348515"/>
                  <a:pt x="3351245" y="309638"/>
                  <a:pt x="3402564" y="275426"/>
                </a:cubicBezTo>
                <a:cubicBezTo>
                  <a:pt x="3453883" y="241214"/>
                  <a:pt x="3512976" y="214776"/>
                  <a:pt x="3570515" y="191449"/>
                </a:cubicBezTo>
                <a:cubicBezTo>
                  <a:pt x="3628054" y="168122"/>
                  <a:pt x="3674707" y="155682"/>
                  <a:pt x="3747797" y="135466"/>
                </a:cubicBezTo>
                <a:cubicBezTo>
                  <a:pt x="3820887" y="115250"/>
                  <a:pt x="3921967" y="91923"/>
                  <a:pt x="4009053" y="70152"/>
                </a:cubicBezTo>
                <a:cubicBezTo>
                  <a:pt x="4096139" y="48381"/>
                  <a:pt x="4153678" y="15724"/>
                  <a:pt x="4270311" y="4838"/>
                </a:cubicBezTo>
                <a:cubicBezTo>
                  <a:pt x="4386944" y="-6048"/>
                  <a:pt x="4708850" y="4838"/>
                  <a:pt x="4708850" y="4838"/>
                </a:cubicBezTo>
                <a:lnTo>
                  <a:pt x="4970107" y="4838"/>
                </a:lnTo>
                <a:lnTo>
                  <a:pt x="4970107" y="4838"/>
                </a:lnTo>
                <a:lnTo>
                  <a:pt x="4970107" y="4838"/>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Cambria" pitchFamily="18" charset="0"/>
            </a:endParaRPr>
          </a:p>
        </p:txBody>
      </p:sp>
      <p:cxnSp>
        <p:nvCxnSpPr>
          <p:cNvPr id="8" name="Straight Connector 7"/>
          <p:cNvCxnSpPr/>
          <p:nvPr/>
        </p:nvCxnSpPr>
        <p:spPr>
          <a:xfrm>
            <a:off x="5486400" y="2166882"/>
            <a:ext cx="0" cy="274320"/>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4294623" y="2362821"/>
            <a:ext cx="0" cy="274320"/>
          </a:xfrm>
          <a:prstGeom prst="straightConnector1">
            <a:avLst/>
          </a:prstGeom>
          <a:ln w="47625">
            <a:solidFill>
              <a:srgbClr val="FF0000"/>
            </a:solidFill>
            <a:headEnd type="none" w="med" len="med"/>
            <a:tailEnd type="stealth" w="med" len="med"/>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V="1">
            <a:off x="6400800" y="1907908"/>
            <a:ext cx="0" cy="274320"/>
          </a:xfrm>
          <a:prstGeom prst="straightConnector1">
            <a:avLst/>
          </a:prstGeom>
          <a:ln w="47625">
            <a:solidFill>
              <a:srgbClr val="00863D"/>
            </a:solidFill>
            <a:headEnd type="none" w="med" len="med"/>
            <a:tailEnd type="stealth" w="med" len="med"/>
          </a:ln>
        </p:spPr>
        <p:style>
          <a:lnRef idx="1">
            <a:schemeClr val="dk1"/>
          </a:lnRef>
          <a:fillRef idx="0">
            <a:schemeClr val="dk1"/>
          </a:fillRef>
          <a:effectRef idx="0">
            <a:schemeClr val="dk1"/>
          </a:effectRef>
          <a:fontRef idx="minor">
            <a:schemeClr val="tx1"/>
          </a:fontRef>
        </p:style>
      </p:cxnSp>
      <p:sp>
        <p:nvSpPr>
          <p:cNvPr id="11" name="Rectangle 10"/>
          <p:cNvSpPr/>
          <p:nvPr/>
        </p:nvSpPr>
        <p:spPr>
          <a:xfrm>
            <a:off x="6421772" y="1886843"/>
            <a:ext cx="1487987" cy="338554"/>
          </a:xfrm>
          <a:prstGeom prst="rect">
            <a:avLst/>
          </a:prstGeom>
        </p:spPr>
        <p:txBody>
          <a:bodyPr wrap="none">
            <a:spAutoFit/>
          </a:bodyPr>
          <a:lstStyle/>
          <a:p>
            <a:pPr algn="ctr"/>
            <a:r>
              <a:rPr lang="en-US" sz="1600" b="1" i="1" dirty="0">
                <a:solidFill>
                  <a:srgbClr val="00863D"/>
                </a:solidFill>
                <a:latin typeface="Cambria" pitchFamily="18" charset="0"/>
              </a:rPr>
              <a:t>Improvement</a:t>
            </a:r>
          </a:p>
        </p:txBody>
      </p:sp>
      <p:sp>
        <p:nvSpPr>
          <p:cNvPr id="12" name="Rectangle 11"/>
          <p:cNvSpPr/>
          <p:nvPr/>
        </p:nvSpPr>
        <p:spPr>
          <a:xfrm>
            <a:off x="4311247" y="2316371"/>
            <a:ext cx="662361" cy="338554"/>
          </a:xfrm>
          <a:prstGeom prst="rect">
            <a:avLst/>
          </a:prstGeom>
        </p:spPr>
        <p:txBody>
          <a:bodyPr wrap="none">
            <a:spAutoFit/>
          </a:bodyPr>
          <a:lstStyle/>
          <a:p>
            <a:pPr algn="ctr"/>
            <a:r>
              <a:rPr lang="en-US" sz="1600" b="1" i="1" dirty="0">
                <a:solidFill>
                  <a:srgbClr val="FF0000"/>
                </a:solidFill>
                <a:latin typeface="Cambria" pitchFamily="18" charset="0"/>
              </a:rPr>
              <a:t>Drop</a:t>
            </a:r>
          </a:p>
        </p:txBody>
      </p:sp>
      <p:sp>
        <p:nvSpPr>
          <p:cNvPr id="13" name="Rectangle 12"/>
          <p:cNvSpPr/>
          <p:nvPr/>
        </p:nvSpPr>
        <p:spPr>
          <a:xfrm>
            <a:off x="7996994" y="2350825"/>
            <a:ext cx="671980" cy="338554"/>
          </a:xfrm>
          <a:prstGeom prst="rect">
            <a:avLst/>
          </a:prstGeom>
        </p:spPr>
        <p:txBody>
          <a:bodyPr wrap="none">
            <a:spAutoFit/>
          </a:bodyPr>
          <a:lstStyle/>
          <a:p>
            <a:pPr algn="ctr"/>
            <a:r>
              <a:rPr lang="en-US" sz="1600" b="1" dirty="0">
                <a:latin typeface="Cambria" pitchFamily="18" charset="0"/>
              </a:rPr>
              <a:t>Time</a:t>
            </a:r>
          </a:p>
        </p:txBody>
      </p:sp>
      <p:sp>
        <p:nvSpPr>
          <p:cNvPr id="14" name="Rectangle 13"/>
          <p:cNvSpPr/>
          <p:nvPr/>
        </p:nvSpPr>
        <p:spPr>
          <a:xfrm>
            <a:off x="6954021" y="1222668"/>
            <a:ext cx="1941557" cy="338554"/>
          </a:xfrm>
          <a:prstGeom prst="rect">
            <a:avLst/>
          </a:prstGeom>
        </p:spPr>
        <p:txBody>
          <a:bodyPr wrap="none">
            <a:spAutoFit/>
          </a:bodyPr>
          <a:lstStyle/>
          <a:p>
            <a:pPr algn="ctr"/>
            <a:r>
              <a:rPr lang="en-US" sz="1600" b="1" dirty="0">
                <a:latin typeface="Cambria" pitchFamily="18" charset="0"/>
              </a:rPr>
              <a:t>Firm Performance</a:t>
            </a:r>
          </a:p>
        </p:txBody>
      </p:sp>
      <p:sp>
        <p:nvSpPr>
          <p:cNvPr id="15" name="Rectangle 14"/>
          <p:cNvSpPr/>
          <p:nvPr/>
        </p:nvSpPr>
        <p:spPr>
          <a:xfrm>
            <a:off x="2663850" y="2795752"/>
            <a:ext cx="341760" cy="338554"/>
          </a:xfrm>
          <a:prstGeom prst="rect">
            <a:avLst/>
          </a:prstGeom>
        </p:spPr>
        <p:txBody>
          <a:bodyPr wrap="none">
            <a:spAutoFit/>
          </a:bodyPr>
          <a:lstStyle/>
          <a:p>
            <a:r>
              <a:rPr lang="en-US" sz="1600" b="1" dirty="0">
                <a:latin typeface="Cambria" pitchFamily="18" charset="0"/>
              </a:rPr>
              <a:t>t</a:t>
            </a:r>
            <a:r>
              <a:rPr lang="en-US" sz="1600" b="1" baseline="-25000" dirty="0">
                <a:latin typeface="Cambria" pitchFamily="18" charset="0"/>
              </a:rPr>
              <a:t>0</a:t>
            </a:r>
            <a:endParaRPr lang="en-US" sz="1600" baseline="-25000" dirty="0">
              <a:latin typeface="Cambria" pitchFamily="18" charset="0"/>
            </a:endParaRPr>
          </a:p>
        </p:txBody>
      </p:sp>
      <p:sp>
        <p:nvSpPr>
          <p:cNvPr id="16" name="Rectangle 15"/>
          <p:cNvSpPr/>
          <p:nvPr/>
        </p:nvSpPr>
        <p:spPr>
          <a:xfrm>
            <a:off x="5500777" y="2795752"/>
            <a:ext cx="341760" cy="338554"/>
          </a:xfrm>
          <a:prstGeom prst="rect">
            <a:avLst/>
          </a:prstGeom>
        </p:spPr>
        <p:txBody>
          <a:bodyPr wrap="none">
            <a:spAutoFit/>
          </a:bodyPr>
          <a:lstStyle/>
          <a:p>
            <a:r>
              <a:rPr lang="en-US" sz="1600" b="1" dirty="0">
                <a:latin typeface="Cambria" pitchFamily="18" charset="0"/>
              </a:rPr>
              <a:t>t</a:t>
            </a:r>
            <a:r>
              <a:rPr lang="en-US" sz="1600" b="1" baseline="-25000" dirty="0">
                <a:latin typeface="Cambria" pitchFamily="18" charset="0"/>
              </a:rPr>
              <a:t>4</a:t>
            </a:r>
            <a:endParaRPr lang="en-US" sz="1600" baseline="-25000" dirty="0">
              <a:latin typeface="Cambria" pitchFamily="18" charset="0"/>
            </a:endParaRPr>
          </a:p>
        </p:txBody>
      </p:sp>
      <p:sp>
        <p:nvSpPr>
          <p:cNvPr id="17" name="Rectangle 16"/>
          <p:cNvSpPr/>
          <p:nvPr/>
        </p:nvSpPr>
        <p:spPr>
          <a:xfrm>
            <a:off x="3555291" y="2795752"/>
            <a:ext cx="341760" cy="338554"/>
          </a:xfrm>
          <a:prstGeom prst="rect">
            <a:avLst/>
          </a:prstGeom>
        </p:spPr>
        <p:txBody>
          <a:bodyPr wrap="none">
            <a:spAutoFit/>
          </a:bodyPr>
          <a:lstStyle/>
          <a:p>
            <a:r>
              <a:rPr lang="en-US" sz="1600" b="1" dirty="0">
                <a:latin typeface="Cambria" pitchFamily="18" charset="0"/>
              </a:rPr>
              <a:t>t</a:t>
            </a:r>
            <a:r>
              <a:rPr lang="en-US" sz="1600" b="1" baseline="-25000" dirty="0">
                <a:latin typeface="Cambria" pitchFamily="18" charset="0"/>
              </a:rPr>
              <a:t>2</a:t>
            </a:r>
            <a:endParaRPr lang="en-US" sz="1600" baseline="-25000" dirty="0">
              <a:latin typeface="Cambria" pitchFamily="18" charset="0"/>
            </a:endParaRPr>
          </a:p>
        </p:txBody>
      </p:sp>
      <p:sp>
        <p:nvSpPr>
          <p:cNvPr id="18" name="Rectangle 17"/>
          <p:cNvSpPr/>
          <p:nvPr/>
        </p:nvSpPr>
        <p:spPr>
          <a:xfrm>
            <a:off x="5154680" y="2795752"/>
            <a:ext cx="341760" cy="338554"/>
          </a:xfrm>
          <a:prstGeom prst="rect">
            <a:avLst/>
          </a:prstGeom>
        </p:spPr>
        <p:txBody>
          <a:bodyPr wrap="none">
            <a:spAutoFit/>
          </a:bodyPr>
          <a:lstStyle/>
          <a:p>
            <a:r>
              <a:rPr lang="en-US" sz="1600" b="1" dirty="0">
                <a:latin typeface="Cambria" pitchFamily="18" charset="0"/>
              </a:rPr>
              <a:t>t</a:t>
            </a:r>
            <a:r>
              <a:rPr lang="en-US" sz="1600" b="1" baseline="-25000" dirty="0">
                <a:latin typeface="Cambria" pitchFamily="18" charset="0"/>
              </a:rPr>
              <a:t>3</a:t>
            </a:r>
            <a:endParaRPr lang="en-US" sz="1600" baseline="-25000" dirty="0">
              <a:latin typeface="Cambria" pitchFamily="18" charset="0"/>
            </a:endParaRPr>
          </a:p>
        </p:txBody>
      </p:sp>
      <p:sp>
        <p:nvSpPr>
          <p:cNvPr id="19" name="Rectangle 18"/>
          <p:cNvSpPr/>
          <p:nvPr/>
        </p:nvSpPr>
        <p:spPr>
          <a:xfrm>
            <a:off x="3213531" y="2795752"/>
            <a:ext cx="341760" cy="338554"/>
          </a:xfrm>
          <a:prstGeom prst="rect">
            <a:avLst/>
          </a:prstGeom>
        </p:spPr>
        <p:txBody>
          <a:bodyPr wrap="none">
            <a:spAutoFit/>
          </a:bodyPr>
          <a:lstStyle/>
          <a:p>
            <a:r>
              <a:rPr lang="en-US" sz="1600" b="1" dirty="0">
                <a:latin typeface="Cambria" pitchFamily="18" charset="0"/>
              </a:rPr>
              <a:t>t</a:t>
            </a:r>
            <a:r>
              <a:rPr lang="en-US" sz="1600" b="1" baseline="-25000" dirty="0">
                <a:latin typeface="Cambria" pitchFamily="18" charset="0"/>
              </a:rPr>
              <a:t>1</a:t>
            </a:r>
            <a:endParaRPr lang="en-US" sz="1600" baseline="-25000" dirty="0">
              <a:latin typeface="Cambria" pitchFamily="18" charset="0"/>
            </a:endParaRPr>
          </a:p>
        </p:txBody>
      </p:sp>
      <p:cxnSp>
        <p:nvCxnSpPr>
          <p:cNvPr id="20" name="Straight Connector 19"/>
          <p:cNvCxnSpPr/>
          <p:nvPr/>
        </p:nvCxnSpPr>
        <p:spPr>
          <a:xfrm>
            <a:off x="2946451" y="2996512"/>
            <a:ext cx="298610" cy="0"/>
          </a:xfrm>
          <a:prstGeom prst="line">
            <a:avLst/>
          </a:prstGeom>
          <a:ln w="19050">
            <a:headEnd type="none" w="sm" len="sm"/>
            <a:tailEnd type="triangle" w="lg" len="med"/>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4010702" y="2996512"/>
            <a:ext cx="1143978" cy="0"/>
          </a:xfrm>
          <a:prstGeom prst="line">
            <a:avLst/>
          </a:prstGeom>
          <a:ln w="19050">
            <a:headEnd type="none" w="sm" len="sm"/>
            <a:tailEnd type="triangle" w="lg" len="med"/>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5880111" y="2996512"/>
            <a:ext cx="1122212" cy="0"/>
          </a:xfrm>
          <a:prstGeom prst="line">
            <a:avLst/>
          </a:prstGeom>
          <a:ln w="19050">
            <a:headEnd type="none" w="sm" len="sm"/>
            <a:tailEnd type="triangle" w="lg" len="med"/>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3506989" y="2166882"/>
            <a:ext cx="0" cy="274320"/>
          </a:xfrm>
          <a:prstGeom prst="line">
            <a:avLst/>
          </a:prstGeom>
          <a:ln w="12700"/>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313178" y="3188390"/>
            <a:ext cx="1948244" cy="584775"/>
          </a:xfrm>
          <a:prstGeom prst="rect">
            <a:avLst/>
          </a:prstGeom>
          <a:noFill/>
          <a:ln>
            <a:noFill/>
          </a:ln>
        </p:spPr>
        <p:txBody>
          <a:bodyPr wrap="square" rtlCol="0">
            <a:spAutoFit/>
          </a:bodyPr>
          <a:lstStyle/>
          <a:p>
            <a:pPr algn="ctr"/>
            <a:r>
              <a:rPr lang="en-US" sz="1600" b="1" dirty="0">
                <a:latin typeface="Cambria" pitchFamily="18" charset="0"/>
              </a:rPr>
              <a:t>Pre-restructuring Period</a:t>
            </a:r>
          </a:p>
        </p:txBody>
      </p:sp>
      <p:sp>
        <p:nvSpPr>
          <p:cNvPr id="25" name="TextBox 24"/>
          <p:cNvSpPr txBox="1"/>
          <p:nvPr/>
        </p:nvSpPr>
        <p:spPr>
          <a:xfrm>
            <a:off x="2261422" y="3188390"/>
            <a:ext cx="1597920" cy="584775"/>
          </a:xfrm>
          <a:prstGeom prst="rect">
            <a:avLst/>
          </a:prstGeom>
          <a:noFill/>
          <a:ln>
            <a:noFill/>
          </a:ln>
        </p:spPr>
        <p:txBody>
          <a:bodyPr wrap="square" rtlCol="0">
            <a:spAutoFit/>
          </a:bodyPr>
          <a:lstStyle/>
          <a:p>
            <a:pPr algn="ctr"/>
            <a:r>
              <a:rPr lang="en-US" sz="1600" b="1" dirty="0">
                <a:latin typeface="Cambria" pitchFamily="18" charset="0"/>
              </a:rPr>
              <a:t>Restructuring Period</a:t>
            </a:r>
          </a:p>
        </p:txBody>
      </p:sp>
      <p:sp>
        <p:nvSpPr>
          <p:cNvPr id="26" name="TextBox 25"/>
          <p:cNvSpPr txBox="1"/>
          <p:nvPr/>
        </p:nvSpPr>
        <p:spPr>
          <a:xfrm>
            <a:off x="3817047" y="3188390"/>
            <a:ext cx="2020769" cy="584775"/>
          </a:xfrm>
          <a:prstGeom prst="rect">
            <a:avLst/>
          </a:prstGeom>
          <a:noFill/>
          <a:ln>
            <a:noFill/>
          </a:ln>
        </p:spPr>
        <p:txBody>
          <a:bodyPr wrap="square" rtlCol="0">
            <a:spAutoFit/>
          </a:bodyPr>
          <a:lstStyle/>
          <a:p>
            <a:pPr algn="ctr"/>
            <a:r>
              <a:rPr lang="en-US" sz="1600" b="1" dirty="0">
                <a:solidFill>
                  <a:srgbClr val="FF0000"/>
                </a:solidFill>
                <a:latin typeface="Cambria" pitchFamily="18" charset="0"/>
              </a:rPr>
              <a:t>Customer-Centric Learning Stage (H</a:t>
            </a:r>
            <a:r>
              <a:rPr lang="en-US" sz="1600" b="1" baseline="-25000" dirty="0">
                <a:solidFill>
                  <a:srgbClr val="FF0000"/>
                </a:solidFill>
                <a:latin typeface="Cambria" pitchFamily="18" charset="0"/>
              </a:rPr>
              <a:t>6</a:t>
            </a:r>
            <a:r>
              <a:rPr lang="en-US" sz="1600" b="1" dirty="0">
                <a:solidFill>
                  <a:srgbClr val="FF0000"/>
                </a:solidFill>
                <a:latin typeface="Cambria" pitchFamily="18" charset="0"/>
              </a:rPr>
              <a:t>)</a:t>
            </a:r>
          </a:p>
        </p:txBody>
      </p:sp>
      <p:sp>
        <p:nvSpPr>
          <p:cNvPr id="27" name="TextBox 26"/>
          <p:cNvSpPr txBox="1"/>
          <p:nvPr/>
        </p:nvSpPr>
        <p:spPr>
          <a:xfrm>
            <a:off x="5781512" y="3188390"/>
            <a:ext cx="2197089" cy="584775"/>
          </a:xfrm>
          <a:prstGeom prst="rect">
            <a:avLst/>
          </a:prstGeom>
          <a:noFill/>
          <a:ln>
            <a:noFill/>
          </a:ln>
        </p:spPr>
        <p:txBody>
          <a:bodyPr wrap="square" rtlCol="0">
            <a:spAutoFit/>
          </a:bodyPr>
          <a:lstStyle/>
          <a:p>
            <a:pPr algn="ctr"/>
            <a:r>
              <a:rPr lang="en-US" sz="1600" b="1" dirty="0">
                <a:solidFill>
                  <a:srgbClr val="00863D"/>
                </a:solidFill>
                <a:latin typeface="Cambria" pitchFamily="18" charset="0"/>
              </a:rPr>
              <a:t>Customer-Centric </a:t>
            </a:r>
          </a:p>
          <a:p>
            <a:pPr algn="ctr"/>
            <a:r>
              <a:rPr lang="en-US" sz="1600" b="1" dirty="0">
                <a:solidFill>
                  <a:srgbClr val="00863D"/>
                </a:solidFill>
                <a:latin typeface="Cambria" pitchFamily="18" charset="0"/>
              </a:rPr>
              <a:t>Pay-Off Stage (H</a:t>
            </a:r>
            <a:r>
              <a:rPr lang="en-US" sz="1600" b="1" baseline="-25000" dirty="0">
                <a:solidFill>
                  <a:srgbClr val="00863D"/>
                </a:solidFill>
                <a:latin typeface="Cambria" pitchFamily="18" charset="0"/>
              </a:rPr>
              <a:t>7</a:t>
            </a:r>
            <a:r>
              <a:rPr lang="en-US" sz="1600" b="1" dirty="0">
                <a:solidFill>
                  <a:srgbClr val="00863D"/>
                </a:solidFill>
                <a:latin typeface="Cambria" pitchFamily="18" charset="0"/>
              </a:rPr>
              <a:t>)</a:t>
            </a:r>
            <a:endParaRPr lang="en-US" sz="1600" b="1" baseline="-25000" dirty="0">
              <a:solidFill>
                <a:srgbClr val="00863D"/>
              </a:solidFill>
              <a:latin typeface="Cambria" pitchFamily="18" charset="0"/>
            </a:endParaRPr>
          </a:p>
        </p:txBody>
      </p:sp>
      <p:cxnSp>
        <p:nvCxnSpPr>
          <p:cNvPr id="28" name="Straight Connector 27"/>
          <p:cNvCxnSpPr/>
          <p:nvPr/>
        </p:nvCxnSpPr>
        <p:spPr>
          <a:xfrm flipH="1">
            <a:off x="657225" y="2996512"/>
            <a:ext cx="1418951" cy="0"/>
          </a:xfrm>
          <a:prstGeom prst="line">
            <a:avLst/>
          </a:prstGeom>
          <a:ln w="19050">
            <a:headEnd type="none" w="sm" len="sm"/>
            <a:tailEnd type="triangle" w="lg" len="med"/>
          </a:ln>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4827431" y="6423585"/>
            <a:ext cx="4196788" cy="276999"/>
          </a:xfrm>
          <a:prstGeom prst="rect">
            <a:avLst/>
          </a:prstGeom>
          <a:noFill/>
        </p:spPr>
        <p:txBody>
          <a:bodyPr wrap="square" rtlCol="0">
            <a:spAutoFit/>
          </a:bodyPr>
          <a:lstStyle/>
          <a:p>
            <a:r>
              <a:rPr lang="en-US" sz="1200" dirty="0">
                <a:solidFill>
                  <a:srgbClr val="595959"/>
                </a:solidFill>
              </a:rPr>
              <a:t>(Lee, Sridhar, and Palmatier 2015)</a:t>
            </a:r>
          </a:p>
        </p:txBody>
      </p:sp>
      <p:sp>
        <p:nvSpPr>
          <p:cNvPr id="32" name="Footer Placeholder 31"/>
          <p:cNvSpPr>
            <a:spLocks noGrp="1"/>
          </p:cNvSpPr>
          <p:nvPr>
            <p:ph type="ftr" sz="quarter" idx="11"/>
          </p:nvPr>
        </p:nvSpPr>
        <p:spPr/>
        <p:txBody>
          <a:bodyPr/>
          <a:lstStyle/>
          <a:p>
            <a:r>
              <a:rPr lang="en-US"/>
              <a:t>© Palmatier</a:t>
            </a:r>
            <a:endParaRPr lang="en-US" dirty="0"/>
          </a:p>
        </p:txBody>
      </p:sp>
      <p:sp>
        <p:nvSpPr>
          <p:cNvPr id="33" name="Slide Number Placeholder 32"/>
          <p:cNvSpPr>
            <a:spLocks noGrp="1"/>
          </p:cNvSpPr>
          <p:nvPr>
            <p:ph type="sldNum" sz="quarter" idx="12"/>
          </p:nvPr>
        </p:nvSpPr>
        <p:spPr/>
        <p:txBody>
          <a:bodyPr/>
          <a:lstStyle/>
          <a:p>
            <a:fld id="{606C48AC-5425-9447-80A6-7CD23CC5D020}" type="slidenum">
              <a:rPr lang="en-US" smtClean="0"/>
              <a:pPr/>
              <a:t>48</a:t>
            </a:fld>
            <a:endParaRPr lang="en-US" dirty="0"/>
          </a:p>
        </p:txBody>
      </p:sp>
    </p:spTree>
    <p:extLst>
      <p:ext uri="{BB962C8B-B14F-4D97-AF65-F5344CB8AC3E}">
        <p14:creationId xmlns:p14="http://schemas.microsoft.com/office/powerpoint/2010/main" val="117374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58164"/>
            <a:ext cx="7556313" cy="803691"/>
          </a:xfrm>
        </p:spPr>
        <p:txBody>
          <a:bodyPr/>
          <a:lstStyle/>
          <a:p>
            <a:r>
              <a:rPr lang="en-US" b="1" dirty="0"/>
              <a:t>Agenda</a:t>
            </a:r>
          </a:p>
        </p:txBody>
      </p:sp>
      <p:sp>
        <p:nvSpPr>
          <p:cNvPr id="3" name="Content Placeholder 2"/>
          <p:cNvSpPr>
            <a:spLocks noGrp="1"/>
          </p:cNvSpPr>
          <p:nvPr>
            <p:ph idx="1"/>
          </p:nvPr>
        </p:nvSpPr>
        <p:spPr/>
        <p:txBody>
          <a:bodyPr>
            <a:normAutofit/>
          </a:bodyPr>
          <a:lstStyle/>
          <a:p>
            <a:r>
              <a:rPr lang="en-US" sz="1800" dirty="0">
                <a:solidFill>
                  <a:schemeClr val="tx1"/>
                </a:solidFill>
              </a:rPr>
              <a:t>Introduction</a:t>
            </a:r>
          </a:p>
          <a:p>
            <a:r>
              <a:rPr lang="en-US" sz="1800" dirty="0">
                <a:solidFill>
                  <a:schemeClr val="tx1"/>
                </a:solidFill>
              </a:rPr>
              <a:t>Approaches for Managing Customer Heterogeneity</a:t>
            </a:r>
          </a:p>
          <a:p>
            <a:pPr lvl="1"/>
            <a:r>
              <a:rPr lang="en-US" sz="1600" dirty="0"/>
              <a:t>Evolution of Approaches for Managing Customer Heterogeneity</a:t>
            </a:r>
          </a:p>
          <a:p>
            <a:pPr lvl="1"/>
            <a:r>
              <a:rPr lang="en-US" sz="1600" dirty="0"/>
              <a:t>Segmenting, Targeting, and Positioning (STP) Approach</a:t>
            </a:r>
          </a:p>
          <a:p>
            <a:pPr lvl="1"/>
            <a:r>
              <a:rPr lang="en-US" sz="1600" dirty="0"/>
              <a:t>Customer-Centric Approach</a:t>
            </a:r>
          </a:p>
          <a:p>
            <a:r>
              <a:rPr lang="en-US" sz="1800" b="1" dirty="0">
                <a:solidFill>
                  <a:schemeClr val="tx2"/>
                </a:solidFill>
              </a:rPr>
              <a:t>Framework for Managing Customer Heterogeneity</a:t>
            </a:r>
          </a:p>
          <a:p>
            <a:pPr lvl="1"/>
            <a:r>
              <a:rPr lang="en-US" sz="1600" dirty="0"/>
              <a:t>Inputs to Managing Customer Heterogeneity Framework</a:t>
            </a:r>
          </a:p>
          <a:p>
            <a:pPr lvl="1"/>
            <a:r>
              <a:rPr lang="en-US" sz="1600" dirty="0"/>
              <a:t>Outputs of Managing Customer Heterogeneity Framework</a:t>
            </a:r>
          </a:p>
          <a:p>
            <a:pPr lvl="1"/>
            <a:r>
              <a:rPr lang="en-US" sz="1600" dirty="0"/>
              <a:t>Process for Managing Customer Heterogeneity </a:t>
            </a:r>
          </a:p>
          <a:p>
            <a:r>
              <a:rPr lang="en-US" sz="1800" dirty="0"/>
              <a:t>Takeaways</a:t>
            </a:r>
          </a:p>
          <a:p>
            <a:r>
              <a:rPr lang="en-US" sz="1800" dirty="0"/>
              <a:t>Examples/Case</a:t>
            </a:r>
          </a:p>
        </p:txBody>
      </p:sp>
      <p:sp>
        <p:nvSpPr>
          <p:cNvPr id="4" name="Footer Placeholder 3"/>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49</a:t>
            </a:fld>
            <a:endParaRPr lang="en-US" dirty="0"/>
          </a:p>
        </p:txBody>
      </p:sp>
    </p:spTree>
    <p:extLst>
      <p:ext uri="{BB962C8B-B14F-4D97-AF65-F5344CB8AC3E}">
        <p14:creationId xmlns:p14="http://schemas.microsoft.com/office/powerpoint/2010/main" val="2717295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547" y="375386"/>
            <a:ext cx="8516470" cy="762000"/>
          </a:xfrm>
        </p:spPr>
        <p:txBody>
          <a:bodyPr/>
          <a:lstStyle/>
          <a:p>
            <a:r>
              <a:rPr lang="en-US" b="1" dirty="0"/>
              <a:t>In Class Exercise on Customer Heterogeneity</a:t>
            </a:r>
          </a:p>
        </p:txBody>
      </p:sp>
      <p:sp>
        <p:nvSpPr>
          <p:cNvPr id="3" name="Content Placeholder 2"/>
          <p:cNvSpPr>
            <a:spLocks noGrp="1"/>
          </p:cNvSpPr>
          <p:nvPr>
            <p:ph idx="1"/>
          </p:nvPr>
        </p:nvSpPr>
        <p:spPr>
          <a:xfrm>
            <a:off x="533400" y="1674158"/>
            <a:ext cx="8153400" cy="4341605"/>
          </a:xfrm>
        </p:spPr>
        <p:txBody>
          <a:bodyPr>
            <a:noAutofit/>
          </a:bodyPr>
          <a:lstStyle/>
          <a:p>
            <a:r>
              <a:rPr lang="en-US" sz="2400" dirty="0"/>
              <a:t>Everyone take 2 minutes to list your favorite retailer, and why  _____________________</a:t>
            </a:r>
          </a:p>
          <a:p>
            <a:pPr lvl="1"/>
            <a:r>
              <a:rPr lang="en-US" sz="2000" dirty="0"/>
              <a:t>First reason _______________</a:t>
            </a:r>
          </a:p>
          <a:p>
            <a:pPr lvl="1"/>
            <a:r>
              <a:rPr lang="en-US" sz="2000" dirty="0"/>
              <a:t>Second reason ____________</a:t>
            </a:r>
          </a:p>
          <a:p>
            <a:r>
              <a:rPr lang="en-US" sz="2400" dirty="0"/>
              <a:t>How could one retailer be the best at satisfying all of you?</a:t>
            </a:r>
          </a:p>
          <a:p>
            <a:r>
              <a:rPr lang="en-US" sz="2400" dirty="0"/>
              <a:t>What segment is each retailer targeting?</a:t>
            </a:r>
          </a:p>
          <a:p>
            <a:r>
              <a:rPr lang="en-US" sz="2400" dirty="0"/>
              <a:t>What are Walmart’s and Nordstrom’s target segments?</a:t>
            </a:r>
          </a:p>
          <a:p>
            <a:r>
              <a:rPr lang="en-US" sz="2400" dirty="0"/>
              <a:t>What happened to JC Penny and Gap?</a:t>
            </a:r>
          </a:p>
        </p:txBody>
      </p:sp>
      <p:pic>
        <p:nvPicPr>
          <p:cNvPr id="5" name="Picture 4" descr="Guy-Laroche-Store-by-Square-Design-Interiors-Athens-Greece-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4842" y="2166129"/>
            <a:ext cx="1994198" cy="1329465"/>
          </a:xfrm>
          <a:prstGeom prst="rect">
            <a:avLst/>
          </a:prstGeom>
        </p:spPr>
      </p:pic>
      <p:sp>
        <p:nvSpPr>
          <p:cNvPr id="8" name="Footer Placeholder 7"/>
          <p:cNvSpPr>
            <a:spLocks noGrp="1"/>
          </p:cNvSpPr>
          <p:nvPr>
            <p:ph type="ftr" sz="quarter" idx="11"/>
          </p:nvPr>
        </p:nvSpPr>
        <p:spPr/>
        <p:txBody>
          <a:bodyPr/>
          <a:lstStyle/>
          <a:p>
            <a:r>
              <a:rPr lang="en-US"/>
              <a:t>© Palmatier</a:t>
            </a:r>
            <a:endParaRPr lang="en-US" dirty="0"/>
          </a:p>
        </p:txBody>
      </p:sp>
      <p:sp>
        <p:nvSpPr>
          <p:cNvPr id="9" name="Slide Number Placeholder 8"/>
          <p:cNvSpPr>
            <a:spLocks noGrp="1"/>
          </p:cNvSpPr>
          <p:nvPr>
            <p:ph type="sldNum" sz="quarter" idx="12"/>
          </p:nvPr>
        </p:nvSpPr>
        <p:spPr/>
        <p:txBody>
          <a:bodyPr/>
          <a:lstStyle/>
          <a:p>
            <a:fld id="{606C48AC-5425-9447-80A6-7CD23CC5D020}" type="slidenum">
              <a:rPr lang="en-US" smtClean="0"/>
              <a:pPr/>
              <a:t>5</a:t>
            </a:fld>
            <a:endParaRPr lang="en-US" dirty="0"/>
          </a:p>
        </p:txBody>
      </p:sp>
    </p:spTree>
    <p:extLst>
      <p:ext uri="{BB962C8B-B14F-4D97-AF65-F5344CB8AC3E}">
        <p14:creationId xmlns:p14="http://schemas.microsoft.com/office/powerpoint/2010/main" val="59066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76748"/>
            <a:ext cx="7556313" cy="803691"/>
          </a:xfrm>
        </p:spPr>
        <p:txBody>
          <a:bodyPr/>
          <a:lstStyle/>
          <a:p>
            <a:r>
              <a:rPr lang="en-US" b="1" dirty="0">
                <a:cs typeface="Cambria"/>
              </a:rPr>
              <a:t>Marketing Principle #1: All Customers Differ </a:t>
            </a:r>
            <a:r>
              <a:rPr lang="en-US" b="1" dirty="0">
                <a:ea typeface="Wingdings"/>
                <a:cs typeface="Cambria"/>
                <a:sym typeface="Wingdings"/>
              </a:rPr>
              <a:t></a:t>
            </a:r>
            <a:r>
              <a:rPr lang="en-US" b="1" dirty="0">
                <a:cs typeface="Cambria"/>
              </a:rPr>
              <a:t> Managing Customer Heterogeneity</a:t>
            </a:r>
          </a:p>
        </p:txBody>
      </p:sp>
      <p:sp>
        <p:nvSpPr>
          <p:cNvPr id="8" name="TextBox 7"/>
          <p:cNvSpPr txBox="1"/>
          <p:nvPr/>
        </p:nvSpPr>
        <p:spPr>
          <a:xfrm>
            <a:off x="2948773" y="1641762"/>
            <a:ext cx="3276601" cy="308028"/>
          </a:xfrm>
          <a:prstGeom prst="rect">
            <a:avLst/>
          </a:prstGeom>
          <a:noFill/>
        </p:spPr>
        <p:txBody>
          <a:bodyPr wrap="square" lIns="91418" tIns="45709" rIns="91418" bIns="45709" rtlCol="0">
            <a:spAutoFit/>
          </a:bodyPr>
          <a:lstStyle/>
          <a:p>
            <a:pPr algn="ctr"/>
            <a:r>
              <a:rPr lang="en-US" sz="1400" b="1" dirty="0">
                <a:latin typeface="Cambria"/>
                <a:cs typeface="Cambria"/>
              </a:rPr>
              <a:t>Managing Customer Heterogeneity</a:t>
            </a:r>
          </a:p>
        </p:txBody>
      </p:sp>
      <p:sp>
        <p:nvSpPr>
          <p:cNvPr id="9" name="Rounded Rectangle 8"/>
          <p:cNvSpPr/>
          <p:nvPr/>
        </p:nvSpPr>
        <p:spPr>
          <a:xfrm>
            <a:off x="3051195" y="1959950"/>
            <a:ext cx="2983365" cy="3355501"/>
          </a:xfrm>
          <a:prstGeom prst="roundRect">
            <a:avLst>
              <a:gd name="adj" fmla="val 7207"/>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r>
              <a:rPr lang="en-US" sz="1400" b="1" dirty="0">
                <a:solidFill>
                  <a:srgbClr val="000000"/>
                </a:solidFill>
                <a:latin typeface="Cambria"/>
                <a:cs typeface="Cambria"/>
              </a:rPr>
              <a:t>Approaches &amp; Processes</a:t>
            </a:r>
          </a:p>
          <a:p>
            <a:pPr algn="ctr"/>
            <a:r>
              <a:rPr lang="en-US" sz="1200" dirty="0">
                <a:solidFill>
                  <a:srgbClr val="000000"/>
                </a:solidFill>
                <a:latin typeface="Cambria"/>
                <a:cs typeface="Cambria"/>
              </a:rPr>
              <a:t>Segmenting, targeting, and positioning (STP) </a:t>
            </a:r>
          </a:p>
          <a:p>
            <a:pPr algn="ctr"/>
            <a:r>
              <a:rPr lang="en-US" sz="1200" dirty="0">
                <a:solidFill>
                  <a:srgbClr val="000000"/>
                </a:solidFill>
                <a:latin typeface="Cambria"/>
                <a:cs typeface="Cambria"/>
              </a:rPr>
              <a:t>Perceptual/positional maps</a:t>
            </a:r>
          </a:p>
          <a:p>
            <a:pPr algn="ctr"/>
            <a:r>
              <a:rPr lang="en-US" sz="1200" dirty="0">
                <a:solidFill>
                  <a:srgbClr val="000000"/>
                </a:solidFill>
                <a:latin typeface="Cambria"/>
                <a:cs typeface="Cambria"/>
              </a:rPr>
              <a:t>Customer-centric view</a:t>
            </a:r>
          </a:p>
          <a:p>
            <a:pPr algn="ctr"/>
            <a:endParaRPr lang="en-US" sz="1200" b="1" dirty="0">
              <a:latin typeface="Cambria"/>
              <a:cs typeface="Cambria"/>
            </a:endParaRPr>
          </a:p>
          <a:p>
            <a:pPr algn="ctr"/>
            <a:endParaRPr lang="en-US" sz="1200" b="1" dirty="0">
              <a:latin typeface="Cambria"/>
              <a:cs typeface="Cambria"/>
            </a:endParaRPr>
          </a:p>
          <a:p>
            <a:pPr algn="ctr"/>
            <a:r>
              <a:rPr lang="en-US" sz="1400" b="1" dirty="0">
                <a:solidFill>
                  <a:srgbClr val="000000"/>
                </a:solidFill>
                <a:latin typeface="Cambria"/>
                <a:cs typeface="Cambria"/>
              </a:rPr>
              <a:t>Analyses</a:t>
            </a:r>
          </a:p>
          <a:p>
            <a:pPr algn="ctr"/>
            <a:r>
              <a:rPr lang="en-US" sz="1200" dirty="0">
                <a:solidFill>
                  <a:srgbClr val="000000"/>
                </a:solidFill>
                <a:latin typeface="Cambria"/>
                <a:cs typeface="Cambria"/>
              </a:rPr>
              <a:t>Factor analysis</a:t>
            </a:r>
          </a:p>
          <a:p>
            <a:pPr algn="ctr"/>
            <a:r>
              <a:rPr lang="en-US" sz="1200" dirty="0">
                <a:solidFill>
                  <a:srgbClr val="000000"/>
                </a:solidFill>
                <a:latin typeface="Cambria"/>
                <a:cs typeface="Cambria"/>
              </a:rPr>
              <a:t>Cluster analysis</a:t>
            </a:r>
          </a:p>
          <a:p>
            <a:pPr algn="ctr"/>
            <a:r>
              <a:rPr lang="en-US" sz="1200" dirty="0">
                <a:solidFill>
                  <a:srgbClr val="000000"/>
                </a:solidFill>
                <a:latin typeface="Cambria"/>
                <a:cs typeface="Cambria"/>
              </a:rPr>
              <a:t>GE matrix</a:t>
            </a:r>
          </a:p>
          <a:p>
            <a:pPr algn="ctr"/>
            <a:r>
              <a:rPr lang="en-US" sz="1200" dirty="0">
                <a:solidFill>
                  <a:srgbClr val="000000"/>
                </a:solidFill>
                <a:latin typeface="Cambria"/>
                <a:cs typeface="Cambria"/>
              </a:rPr>
              <a:t>Discriminant analysis</a:t>
            </a:r>
          </a:p>
          <a:p>
            <a:pPr algn="ctr"/>
            <a:r>
              <a:rPr lang="en-US" sz="1200" dirty="0">
                <a:solidFill>
                  <a:srgbClr val="000000"/>
                </a:solidFill>
                <a:latin typeface="Cambria"/>
                <a:cs typeface="Cambria"/>
              </a:rPr>
              <a:t>Classification</a:t>
            </a:r>
          </a:p>
        </p:txBody>
      </p:sp>
      <p:sp>
        <p:nvSpPr>
          <p:cNvPr id="10" name="TextBox 9"/>
          <p:cNvSpPr txBox="1"/>
          <p:nvPr/>
        </p:nvSpPr>
        <p:spPr>
          <a:xfrm>
            <a:off x="113358" y="1656967"/>
            <a:ext cx="2485316" cy="308028"/>
          </a:xfrm>
          <a:prstGeom prst="rect">
            <a:avLst/>
          </a:prstGeom>
          <a:noFill/>
        </p:spPr>
        <p:txBody>
          <a:bodyPr wrap="square" lIns="91418" tIns="45709" rIns="91418" bIns="45709" rtlCol="0">
            <a:spAutoFit/>
          </a:bodyPr>
          <a:lstStyle/>
          <a:p>
            <a:pPr algn="ctr"/>
            <a:r>
              <a:rPr lang="en-US" sz="1400" b="1" dirty="0">
                <a:latin typeface="Cambria"/>
                <a:cs typeface="Cambria"/>
              </a:rPr>
              <a:t>Inputs (3Cs)</a:t>
            </a:r>
          </a:p>
        </p:txBody>
      </p:sp>
      <p:sp>
        <p:nvSpPr>
          <p:cNvPr id="11" name="TextBox 10"/>
          <p:cNvSpPr txBox="1"/>
          <p:nvPr/>
        </p:nvSpPr>
        <p:spPr>
          <a:xfrm>
            <a:off x="6540952" y="1625606"/>
            <a:ext cx="2516631" cy="308028"/>
          </a:xfrm>
          <a:prstGeom prst="rect">
            <a:avLst/>
          </a:prstGeom>
          <a:noFill/>
        </p:spPr>
        <p:txBody>
          <a:bodyPr wrap="square" lIns="91418" tIns="45709" rIns="91418" bIns="45709" rtlCol="0">
            <a:spAutoFit/>
          </a:bodyPr>
          <a:lstStyle/>
          <a:p>
            <a:pPr algn="ctr"/>
            <a:r>
              <a:rPr lang="en-US" sz="1400" b="1" dirty="0">
                <a:latin typeface="Cambria"/>
                <a:cs typeface="Cambria"/>
              </a:rPr>
              <a:t>Outputs (STP)</a:t>
            </a:r>
          </a:p>
        </p:txBody>
      </p:sp>
      <p:sp>
        <p:nvSpPr>
          <p:cNvPr id="12" name="Right Arrow 11"/>
          <p:cNvSpPr/>
          <p:nvPr/>
        </p:nvSpPr>
        <p:spPr>
          <a:xfrm>
            <a:off x="2661391" y="2367628"/>
            <a:ext cx="346523" cy="203839"/>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dirty="0">
              <a:latin typeface="Cambria"/>
              <a:cs typeface="Cambria"/>
            </a:endParaRPr>
          </a:p>
        </p:txBody>
      </p:sp>
      <p:sp>
        <p:nvSpPr>
          <p:cNvPr id="13" name="Rounded Rectangle 12"/>
          <p:cNvSpPr/>
          <p:nvPr/>
        </p:nvSpPr>
        <p:spPr>
          <a:xfrm>
            <a:off x="74411" y="1959950"/>
            <a:ext cx="2524265" cy="1019192"/>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r>
              <a:rPr lang="en-US" sz="1400" b="1" dirty="0">
                <a:solidFill>
                  <a:schemeClr val="tx1"/>
                </a:solidFill>
                <a:latin typeface="Cambria"/>
                <a:cs typeface="Cambria"/>
              </a:rPr>
              <a:t>All Potential Customers</a:t>
            </a:r>
          </a:p>
          <a:p>
            <a:pPr algn="ctr"/>
            <a:endParaRPr lang="en-US" sz="400" dirty="0">
              <a:solidFill>
                <a:srgbClr val="000000"/>
              </a:solidFill>
              <a:latin typeface="Cambria"/>
              <a:cs typeface="Cambria"/>
            </a:endParaRPr>
          </a:p>
          <a:p>
            <a:pPr marL="100561" indent="-100561">
              <a:buFont typeface="Arial"/>
              <a:buChar char="•"/>
            </a:pPr>
            <a:r>
              <a:rPr lang="en-US" sz="1200" dirty="0">
                <a:solidFill>
                  <a:schemeClr val="tx1"/>
                </a:solidFill>
                <a:latin typeface="Cambria"/>
                <a:cs typeface="Cambria"/>
              </a:rPr>
              <a:t>Needs</a:t>
            </a:r>
          </a:p>
          <a:p>
            <a:pPr marL="100561" indent="-100561">
              <a:buFont typeface="Arial"/>
              <a:buChar char="•"/>
            </a:pPr>
            <a:r>
              <a:rPr lang="en-US" sz="1200" dirty="0">
                <a:solidFill>
                  <a:schemeClr val="tx1"/>
                </a:solidFill>
                <a:latin typeface="Cambria"/>
                <a:cs typeface="Cambria"/>
              </a:rPr>
              <a:t>Demographics</a:t>
            </a:r>
          </a:p>
          <a:p>
            <a:pPr marL="100561" indent="-100561">
              <a:buFont typeface="Arial"/>
              <a:buChar char="•"/>
            </a:pPr>
            <a:r>
              <a:rPr lang="en-US" sz="1200" dirty="0">
                <a:solidFill>
                  <a:schemeClr val="tx1"/>
                </a:solidFill>
                <a:latin typeface="Cambria"/>
                <a:cs typeface="Cambria"/>
              </a:rPr>
              <a:t>Size, growth, perceptions</a:t>
            </a:r>
          </a:p>
        </p:txBody>
      </p:sp>
      <p:sp>
        <p:nvSpPr>
          <p:cNvPr id="14" name="Rounded Rectangle 13"/>
          <p:cNvSpPr/>
          <p:nvPr/>
        </p:nvSpPr>
        <p:spPr>
          <a:xfrm>
            <a:off x="74411" y="3135943"/>
            <a:ext cx="2524265" cy="1019192"/>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r>
              <a:rPr lang="en-US" sz="1400" b="1" dirty="0">
                <a:solidFill>
                  <a:srgbClr val="000000"/>
                </a:solidFill>
                <a:latin typeface="Cambria"/>
                <a:cs typeface="Cambria"/>
              </a:rPr>
              <a:t>Your Company</a:t>
            </a:r>
          </a:p>
          <a:p>
            <a:pPr algn="ctr"/>
            <a:endParaRPr lang="en-US" sz="400" dirty="0">
              <a:solidFill>
                <a:srgbClr val="000000"/>
              </a:solidFill>
              <a:latin typeface="Cambria"/>
              <a:cs typeface="Cambria"/>
            </a:endParaRPr>
          </a:p>
          <a:p>
            <a:pPr marL="100561" indent="-100561">
              <a:buFont typeface="Arial"/>
              <a:buChar char="•"/>
            </a:pPr>
            <a:r>
              <a:rPr lang="en-US" sz="1200" dirty="0">
                <a:solidFill>
                  <a:schemeClr val="tx1"/>
                </a:solidFill>
                <a:latin typeface="Cambria"/>
                <a:cs typeface="Cambria"/>
              </a:rPr>
              <a:t>Strengths and weaknesses</a:t>
            </a:r>
          </a:p>
          <a:p>
            <a:pPr marL="100561" indent="-100561">
              <a:buFont typeface="Arial"/>
              <a:buChar char="•"/>
            </a:pPr>
            <a:r>
              <a:rPr lang="en-US" sz="1200" dirty="0">
                <a:solidFill>
                  <a:schemeClr val="tx1"/>
                </a:solidFill>
                <a:latin typeface="Cambria"/>
                <a:cs typeface="Cambria"/>
              </a:rPr>
              <a:t>Opportunities and threats</a:t>
            </a:r>
          </a:p>
        </p:txBody>
      </p:sp>
      <p:sp>
        <p:nvSpPr>
          <p:cNvPr id="15" name="Rounded Rectangle 14"/>
          <p:cNvSpPr/>
          <p:nvPr/>
        </p:nvSpPr>
        <p:spPr>
          <a:xfrm>
            <a:off x="74411" y="4296257"/>
            <a:ext cx="2524265" cy="1019192"/>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r>
              <a:rPr lang="en-US" sz="1400" b="1" dirty="0">
                <a:solidFill>
                  <a:srgbClr val="000000"/>
                </a:solidFill>
                <a:latin typeface="Cambria"/>
                <a:cs typeface="Cambria"/>
              </a:rPr>
              <a:t>Your Competitors</a:t>
            </a:r>
          </a:p>
          <a:p>
            <a:pPr algn="ctr"/>
            <a:endParaRPr lang="en-US" sz="400" dirty="0">
              <a:solidFill>
                <a:srgbClr val="000000"/>
              </a:solidFill>
              <a:latin typeface="Cambria"/>
              <a:cs typeface="Cambria"/>
            </a:endParaRPr>
          </a:p>
          <a:p>
            <a:pPr marL="100561" indent="-100561">
              <a:buFont typeface="Arial"/>
              <a:buChar char="•"/>
            </a:pPr>
            <a:r>
              <a:rPr lang="en-US" sz="1200" dirty="0">
                <a:solidFill>
                  <a:schemeClr val="tx1"/>
                </a:solidFill>
                <a:latin typeface="Cambria"/>
                <a:cs typeface="Cambria"/>
              </a:rPr>
              <a:t>Strengths and weaknesses</a:t>
            </a:r>
          </a:p>
          <a:p>
            <a:pPr marL="100561" indent="-100561">
              <a:buFont typeface="Arial"/>
              <a:buChar char="•"/>
            </a:pPr>
            <a:r>
              <a:rPr lang="en-US" sz="1200" dirty="0">
                <a:solidFill>
                  <a:schemeClr val="tx1"/>
                </a:solidFill>
                <a:latin typeface="Cambria"/>
                <a:cs typeface="Cambria"/>
              </a:rPr>
              <a:t>Opportunities and threats</a:t>
            </a:r>
          </a:p>
        </p:txBody>
      </p:sp>
      <p:sp>
        <p:nvSpPr>
          <p:cNvPr id="16" name="Rounded Rectangle 15"/>
          <p:cNvSpPr/>
          <p:nvPr/>
        </p:nvSpPr>
        <p:spPr>
          <a:xfrm>
            <a:off x="6533318" y="1959950"/>
            <a:ext cx="2524265" cy="1019192"/>
          </a:xfrm>
          <a:prstGeom prst="round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r>
              <a:rPr lang="en-US" sz="1400" b="1" dirty="0">
                <a:solidFill>
                  <a:srgbClr val="000000"/>
                </a:solidFill>
                <a:latin typeface="Cambria"/>
                <a:cs typeface="Cambria"/>
              </a:rPr>
              <a:t>Industry Segmentation</a:t>
            </a:r>
          </a:p>
          <a:p>
            <a:pPr algn="ctr"/>
            <a:endParaRPr lang="en-US" sz="400" dirty="0">
              <a:solidFill>
                <a:srgbClr val="000000"/>
              </a:solidFill>
              <a:latin typeface="Cambria"/>
              <a:cs typeface="Cambria"/>
            </a:endParaRPr>
          </a:p>
          <a:p>
            <a:pPr marL="100561" indent="-100561">
              <a:buFont typeface="Arial"/>
              <a:buChar char="•"/>
            </a:pPr>
            <a:r>
              <a:rPr lang="en-US" sz="1200" dirty="0">
                <a:solidFill>
                  <a:schemeClr val="tx1"/>
                </a:solidFill>
                <a:latin typeface="Cambria"/>
                <a:cs typeface="Cambria"/>
              </a:rPr>
              <a:t>Customer segments</a:t>
            </a:r>
          </a:p>
          <a:p>
            <a:pPr marL="100561" indent="-100561">
              <a:buFont typeface="Arial"/>
              <a:buChar char="•"/>
            </a:pPr>
            <a:r>
              <a:rPr lang="en-US" sz="1200" dirty="0">
                <a:solidFill>
                  <a:schemeClr val="tx1"/>
                </a:solidFill>
                <a:latin typeface="Cambria"/>
                <a:cs typeface="Cambria"/>
              </a:rPr>
              <a:t>Needs, demographics, and opportunity of each segment</a:t>
            </a:r>
          </a:p>
        </p:txBody>
      </p:sp>
      <p:sp>
        <p:nvSpPr>
          <p:cNvPr id="17" name="Rounded Rectangle 16"/>
          <p:cNvSpPr/>
          <p:nvPr/>
        </p:nvSpPr>
        <p:spPr>
          <a:xfrm>
            <a:off x="6533318" y="3135943"/>
            <a:ext cx="2524265" cy="1019192"/>
          </a:xfrm>
          <a:prstGeom prst="round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r>
              <a:rPr lang="en-US" sz="1400" b="1" dirty="0">
                <a:solidFill>
                  <a:srgbClr val="000000"/>
                </a:solidFill>
                <a:latin typeface="Cambria"/>
                <a:cs typeface="Cambria"/>
              </a:rPr>
              <a:t>Target Segment</a:t>
            </a:r>
          </a:p>
          <a:p>
            <a:pPr algn="ctr"/>
            <a:endParaRPr lang="en-US" sz="400" dirty="0">
              <a:solidFill>
                <a:srgbClr val="000000"/>
              </a:solidFill>
              <a:latin typeface="Cambria"/>
              <a:cs typeface="Cambria"/>
            </a:endParaRPr>
          </a:p>
          <a:p>
            <a:pPr marL="100561" indent="-100561">
              <a:buFont typeface="Arial"/>
              <a:buChar char="•"/>
            </a:pPr>
            <a:r>
              <a:rPr lang="en-US" sz="1200" dirty="0">
                <a:solidFill>
                  <a:schemeClr val="tx1"/>
                </a:solidFill>
                <a:latin typeface="Cambria"/>
                <a:cs typeface="Cambria"/>
              </a:rPr>
              <a:t>Detailed needs, demographics, and value of target segment(s)</a:t>
            </a:r>
          </a:p>
          <a:p>
            <a:pPr marL="100561" indent="-100561">
              <a:buFont typeface="Arial"/>
              <a:buChar char="•"/>
            </a:pPr>
            <a:r>
              <a:rPr lang="en-US" sz="1200" dirty="0">
                <a:solidFill>
                  <a:schemeClr val="tx1"/>
                </a:solidFill>
                <a:latin typeface="Cambria"/>
                <a:cs typeface="Cambria"/>
              </a:rPr>
              <a:t>Discriminant function </a:t>
            </a:r>
          </a:p>
          <a:p>
            <a:pPr marL="100561" indent="-100561">
              <a:buFont typeface="Arial"/>
              <a:buChar char="•"/>
            </a:pPr>
            <a:r>
              <a:rPr lang="en-US" sz="1200" dirty="0">
                <a:solidFill>
                  <a:schemeClr val="tx1"/>
                </a:solidFill>
                <a:latin typeface="Cambria"/>
                <a:cs typeface="Cambria"/>
              </a:rPr>
              <a:t>Relative perceptions</a:t>
            </a:r>
          </a:p>
        </p:txBody>
      </p:sp>
      <p:sp>
        <p:nvSpPr>
          <p:cNvPr id="18" name="Rounded Rectangle 17"/>
          <p:cNvSpPr/>
          <p:nvPr/>
        </p:nvSpPr>
        <p:spPr>
          <a:xfrm>
            <a:off x="6533318" y="4296257"/>
            <a:ext cx="2524265" cy="1019192"/>
          </a:xfrm>
          <a:prstGeom prst="round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r>
              <a:rPr lang="en-US" sz="1400" b="1" dirty="0">
                <a:solidFill>
                  <a:srgbClr val="000000"/>
                </a:solidFill>
                <a:latin typeface="Cambria"/>
                <a:cs typeface="Cambria"/>
              </a:rPr>
              <a:t>Positioning  Statement</a:t>
            </a:r>
          </a:p>
          <a:p>
            <a:pPr algn="ctr"/>
            <a:endParaRPr lang="en-US" sz="400" dirty="0">
              <a:solidFill>
                <a:srgbClr val="000000"/>
              </a:solidFill>
              <a:latin typeface="Cambria"/>
              <a:cs typeface="Cambria"/>
            </a:endParaRPr>
          </a:p>
          <a:p>
            <a:pPr marL="100561" indent="-100561">
              <a:buFont typeface="Arial"/>
              <a:buChar char="•"/>
            </a:pPr>
            <a:r>
              <a:rPr lang="en-US" sz="1200" dirty="0">
                <a:solidFill>
                  <a:schemeClr val="tx1"/>
                </a:solidFill>
                <a:latin typeface="Cambria"/>
                <a:cs typeface="Cambria"/>
              </a:rPr>
              <a:t>Who (target segments)</a:t>
            </a:r>
          </a:p>
          <a:p>
            <a:pPr marL="100561" indent="-100561">
              <a:buFont typeface="Arial"/>
              <a:buChar char="•"/>
            </a:pPr>
            <a:r>
              <a:rPr lang="en-US" sz="1200" dirty="0">
                <a:solidFill>
                  <a:schemeClr val="tx1"/>
                </a:solidFill>
                <a:latin typeface="Cambria"/>
                <a:cs typeface="Cambria"/>
              </a:rPr>
              <a:t>What needs/benefits</a:t>
            </a:r>
          </a:p>
          <a:p>
            <a:pPr marL="100561" indent="-100561">
              <a:buFont typeface="Arial"/>
              <a:buChar char="•"/>
            </a:pPr>
            <a:r>
              <a:rPr lang="en-US" sz="1200" dirty="0">
                <a:solidFill>
                  <a:schemeClr val="tx1"/>
                </a:solidFill>
                <a:latin typeface="Cambria"/>
                <a:cs typeface="Cambria"/>
              </a:rPr>
              <a:t>Why (relative advantage &amp; support)</a:t>
            </a:r>
          </a:p>
        </p:txBody>
      </p:sp>
      <p:sp>
        <p:nvSpPr>
          <p:cNvPr id="19" name="Right Arrow 18"/>
          <p:cNvSpPr/>
          <p:nvPr/>
        </p:nvSpPr>
        <p:spPr>
          <a:xfrm>
            <a:off x="2661391" y="3543621"/>
            <a:ext cx="346523" cy="203839"/>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dirty="0">
              <a:latin typeface="Cambria"/>
              <a:cs typeface="Cambria"/>
            </a:endParaRPr>
          </a:p>
        </p:txBody>
      </p:sp>
      <p:sp>
        <p:nvSpPr>
          <p:cNvPr id="20" name="Right Arrow 19"/>
          <p:cNvSpPr/>
          <p:nvPr/>
        </p:nvSpPr>
        <p:spPr>
          <a:xfrm>
            <a:off x="2661391" y="4703932"/>
            <a:ext cx="346523" cy="203839"/>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dirty="0">
              <a:latin typeface="Cambria"/>
              <a:cs typeface="Cambria"/>
            </a:endParaRPr>
          </a:p>
        </p:txBody>
      </p:sp>
      <p:sp>
        <p:nvSpPr>
          <p:cNvPr id="21" name="Right Arrow 20"/>
          <p:cNvSpPr/>
          <p:nvPr/>
        </p:nvSpPr>
        <p:spPr>
          <a:xfrm>
            <a:off x="6146819" y="2367628"/>
            <a:ext cx="346523" cy="203839"/>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dirty="0">
              <a:latin typeface="Cambria"/>
              <a:cs typeface="Cambria"/>
            </a:endParaRPr>
          </a:p>
        </p:txBody>
      </p:sp>
      <p:sp>
        <p:nvSpPr>
          <p:cNvPr id="22" name="Right Arrow 21"/>
          <p:cNvSpPr/>
          <p:nvPr/>
        </p:nvSpPr>
        <p:spPr>
          <a:xfrm>
            <a:off x="6146819" y="3543621"/>
            <a:ext cx="346523" cy="203839"/>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dirty="0">
              <a:latin typeface="Cambria"/>
              <a:cs typeface="Cambria"/>
            </a:endParaRPr>
          </a:p>
        </p:txBody>
      </p:sp>
      <p:sp>
        <p:nvSpPr>
          <p:cNvPr id="23" name="Right Arrow 22"/>
          <p:cNvSpPr/>
          <p:nvPr/>
        </p:nvSpPr>
        <p:spPr>
          <a:xfrm>
            <a:off x="6146819" y="4703932"/>
            <a:ext cx="346523" cy="203839"/>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dirty="0">
              <a:latin typeface="Cambria"/>
              <a:cs typeface="Cambria"/>
            </a:endParaRPr>
          </a:p>
        </p:txBody>
      </p:sp>
      <p:sp>
        <p:nvSpPr>
          <p:cNvPr id="24" name="Footer Placeholder 23"/>
          <p:cNvSpPr>
            <a:spLocks noGrp="1"/>
          </p:cNvSpPr>
          <p:nvPr>
            <p:ph type="ftr" sz="quarter" idx="11"/>
          </p:nvPr>
        </p:nvSpPr>
        <p:spPr/>
        <p:txBody>
          <a:bodyPr/>
          <a:lstStyle/>
          <a:p>
            <a:r>
              <a:rPr lang="en-US"/>
              <a:t>© Palmatier</a:t>
            </a:r>
            <a:endParaRPr lang="en-US" dirty="0"/>
          </a:p>
        </p:txBody>
      </p:sp>
      <p:sp>
        <p:nvSpPr>
          <p:cNvPr id="25" name="Slide Number Placeholder 24"/>
          <p:cNvSpPr>
            <a:spLocks noGrp="1"/>
          </p:cNvSpPr>
          <p:nvPr>
            <p:ph type="sldNum" sz="quarter" idx="12"/>
          </p:nvPr>
        </p:nvSpPr>
        <p:spPr/>
        <p:txBody>
          <a:bodyPr/>
          <a:lstStyle/>
          <a:p>
            <a:fld id="{606C48AC-5425-9447-80A6-7CD23CC5D020}" type="slidenum">
              <a:rPr lang="en-US" smtClean="0"/>
              <a:pPr/>
              <a:t>50</a:t>
            </a:fld>
            <a:endParaRPr lang="en-US" dirty="0"/>
          </a:p>
        </p:txBody>
      </p:sp>
    </p:spTree>
    <p:extLst>
      <p:ext uri="{BB962C8B-B14F-4D97-AF65-F5344CB8AC3E}">
        <p14:creationId xmlns:p14="http://schemas.microsoft.com/office/powerpoint/2010/main" val="190397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76748"/>
            <a:ext cx="7556313" cy="803691"/>
          </a:xfrm>
        </p:spPr>
        <p:txBody>
          <a:bodyPr/>
          <a:lstStyle/>
          <a:p>
            <a:r>
              <a:rPr lang="en-US" b="1" dirty="0"/>
              <a:t>Inputs to the Managing Customer Heterogeneity Framework</a:t>
            </a:r>
          </a:p>
        </p:txBody>
      </p:sp>
      <p:sp>
        <p:nvSpPr>
          <p:cNvPr id="3" name="Content Placeholder 2"/>
          <p:cNvSpPr>
            <a:spLocks noGrp="1"/>
          </p:cNvSpPr>
          <p:nvPr>
            <p:ph idx="1"/>
          </p:nvPr>
        </p:nvSpPr>
        <p:spPr>
          <a:xfrm>
            <a:off x="201706" y="1331056"/>
            <a:ext cx="8354173" cy="4948558"/>
          </a:xfrm>
        </p:spPr>
        <p:txBody>
          <a:bodyPr>
            <a:normAutofit/>
          </a:bodyPr>
          <a:lstStyle/>
          <a:p>
            <a:pPr marL="571087" lvl="1" indent="-342860">
              <a:buFont typeface="+mj-lt"/>
              <a:buAutoNum type="arabicPeriod"/>
            </a:pPr>
            <a:r>
              <a:rPr lang="en-US" sz="2400" dirty="0">
                <a:latin typeface="+mj-lt"/>
                <a:cs typeface="Arial"/>
              </a:rPr>
              <a:t>All potential </a:t>
            </a:r>
            <a:r>
              <a:rPr lang="en-US" sz="2400" b="1" dirty="0">
                <a:solidFill>
                  <a:srgbClr val="1F497D"/>
                </a:solidFill>
                <a:latin typeface="+mj-lt"/>
                <a:cs typeface="Arial"/>
              </a:rPr>
              <a:t>c</a:t>
            </a:r>
            <a:r>
              <a:rPr lang="en-US" sz="2400" dirty="0">
                <a:latin typeface="+mj-lt"/>
                <a:cs typeface="Arial"/>
              </a:rPr>
              <a:t>ustomers -- needs, desires, and preferences across customers in an industry, geographic region, market segment, or product category</a:t>
            </a:r>
          </a:p>
          <a:p>
            <a:pPr marL="571087" lvl="1" indent="-342860">
              <a:buFont typeface="+mj-lt"/>
              <a:buAutoNum type="arabicPeriod"/>
            </a:pPr>
            <a:r>
              <a:rPr lang="en-US" sz="2400" dirty="0">
                <a:latin typeface="+mj-lt"/>
                <a:cs typeface="Arial"/>
              </a:rPr>
              <a:t>Your </a:t>
            </a:r>
            <a:r>
              <a:rPr lang="en-US" sz="2400" b="1" dirty="0">
                <a:solidFill>
                  <a:schemeClr val="tx2"/>
                </a:solidFill>
                <a:latin typeface="+mj-lt"/>
                <a:cs typeface="Arial"/>
              </a:rPr>
              <a:t>c</a:t>
            </a:r>
            <a:r>
              <a:rPr lang="en-US" sz="2400" dirty="0">
                <a:latin typeface="+mj-lt"/>
                <a:cs typeface="Arial"/>
              </a:rPr>
              <a:t>ompany -- an inventory of the company’s </a:t>
            </a:r>
            <a:r>
              <a:rPr lang="en-US" sz="2400" b="1" dirty="0">
                <a:solidFill>
                  <a:srgbClr val="1F497D"/>
                </a:solidFill>
                <a:latin typeface="+mj-lt"/>
                <a:cs typeface="Arial"/>
              </a:rPr>
              <a:t>s</a:t>
            </a:r>
            <a:r>
              <a:rPr lang="en-US" sz="2400" dirty="0">
                <a:latin typeface="+mj-lt"/>
                <a:cs typeface="Arial"/>
              </a:rPr>
              <a:t>trengths, </a:t>
            </a:r>
            <a:r>
              <a:rPr lang="en-US" sz="2400" b="1" dirty="0">
                <a:solidFill>
                  <a:srgbClr val="1F497D"/>
                </a:solidFill>
                <a:latin typeface="+mj-lt"/>
                <a:cs typeface="Arial"/>
              </a:rPr>
              <a:t>w</a:t>
            </a:r>
            <a:r>
              <a:rPr lang="en-US" sz="2400" dirty="0">
                <a:latin typeface="+mj-lt"/>
                <a:cs typeface="Arial"/>
              </a:rPr>
              <a:t>eaknesses, </a:t>
            </a:r>
            <a:r>
              <a:rPr lang="en-US" sz="2400" b="1" dirty="0">
                <a:solidFill>
                  <a:srgbClr val="1F497D"/>
                </a:solidFill>
                <a:latin typeface="+mj-lt"/>
                <a:cs typeface="Arial"/>
              </a:rPr>
              <a:t>o</a:t>
            </a:r>
            <a:r>
              <a:rPr lang="en-US" sz="2400" dirty="0">
                <a:latin typeface="+mj-lt"/>
                <a:cs typeface="Arial"/>
              </a:rPr>
              <a:t>pportunities, and </a:t>
            </a:r>
            <a:r>
              <a:rPr lang="en-US" sz="2400" b="1" dirty="0">
                <a:solidFill>
                  <a:srgbClr val="1F497D"/>
                </a:solidFill>
                <a:latin typeface="+mj-lt"/>
                <a:cs typeface="Arial"/>
              </a:rPr>
              <a:t>t</a:t>
            </a:r>
            <a:r>
              <a:rPr lang="en-US" sz="2400" dirty="0">
                <a:latin typeface="+mj-lt"/>
                <a:cs typeface="Arial"/>
              </a:rPr>
              <a:t>hreats (SWOT analysis)</a:t>
            </a:r>
          </a:p>
          <a:p>
            <a:pPr marL="571087" lvl="1" indent="-342860">
              <a:buFont typeface="+mj-lt"/>
              <a:buAutoNum type="arabicPeriod"/>
            </a:pPr>
            <a:r>
              <a:rPr lang="en-US" sz="2400" dirty="0">
                <a:latin typeface="+mj-lt"/>
                <a:cs typeface="Arial"/>
              </a:rPr>
              <a:t>Your </a:t>
            </a:r>
            <a:r>
              <a:rPr lang="en-US" sz="2400" b="1" dirty="0">
                <a:solidFill>
                  <a:srgbClr val="1F497D"/>
                </a:solidFill>
                <a:latin typeface="+mj-lt"/>
                <a:cs typeface="Arial"/>
              </a:rPr>
              <a:t>c</a:t>
            </a:r>
            <a:r>
              <a:rPr lang="en-US" sz="2400" dirty="0">
                <a:latin typeface="+mj-lt"/>
                <a:cs typeface="Arial"/>
              </a:rPr>
              <a:t>ompetitors -- an inventory of your competitor’s </a:t>
            </a:r>
            <a:r>
              <a:rPr lang="en-US" sz="2400" b="1" dirty="0">
                <a:solidFill>
                  <a:srgbClr val="1F497D"/>
                </a:solidFill>
                <a:latin typeface="+mj-lt"/>
                <a:cs typeface="Arial"/>
              </a:rPr>
              <a:t>s</a:t>
            </a:r>
            <a:r>
              <a:rPr lang="en-US" sz="2400" dirty="0">
                <a:latin typeface="+mj-lt"/>
                <a:cs typeface="Arial"/>
              </a:rPr>
              <a:t>trengths, </a:t>
            </a:r>
            <a:r>
              <a:rPr lang="en-US" sz="2400" b="1" dirty="0">
                <a:solidFill>
                  <a:srgbClr val="1F497D"/>
                </a:solidFill>
                <a:latin typeface="+mj-lt"/>
                <a:cs typeface="Arial"/>
              </a:rPr>
              <a:t>w</a:t>
            </a:r>
            <a:r>
              <a:rPr lang="en-US" sz="2400" dirty="0">
                <a:latin typeface="+mj-lt"/>
                <a:cs typeface="Arial"/>
              </a:rPr>
              <a:t>eaknesses, </a:t>
            </a:r>
            <a:r>
              <a:rPr lang="en-US" sz="2400" b="1" dirty="0">
                <a:solidFill>
                  <a:srgbClr val="1F497D"/>
                </a:solidFill>
                <a:latin typeface="+mj-lt"/>
                <a:cs typeface="Arial"/>
              </a:rPr>
              <a:t>o</a:t>
            </a:r>
            <a:r>
              <a:rPr lang="en-US" sz="2400" dirty="0">
                <a:latin typeface="+mj-lt"/>
                <a:cs typeface="Arial"/>
              </a:rPr>
              <a:t>pportunities, and </a:t>
            </a:r>
            <a:r>
              <a:rPr lang="en-US" sz="2400" b="1" dirty="0">
                <a:solidFill>
                  <a:srgbClr val="1F497D"/>
                </a:solidFill>
                <a:latin typeface="+mj-lt"/>
                <a:cs typeface="Arial"/>
              </a:rPr>
              <a:t>t</a:t>
            </a:r>
            <a:r>
              <a:rPr lang="en-US" sz="2400" dirty="0">
                <a:latin typeface="+mj-lt"/>
                <a:cs typeface="Arial"/>
              </a:rPr>
              <a:t>hreats (SWOT analysis)</a:t>
            </a:r>
          </a:p>
          <a:p>
            <a:pPr lvl="3"/>
            <a:endParaRPr lang="en-US" sz="2000" dirty="0">
              <a:latin typeface="Arial"/>
              <a:cs typeface="Arial"/>
            </a:endParaRPr>
          </a:p>
          <a:p>
            <a:pPr marL="228414" lvl="1" indent="0">
              <a:buNone/>
            </a:pPr>
            <a:endParaRPr lang="en-US" sz="2000" dirty="0"/>
          </a:p>
          <a:p>
            <a:pPr marL="571274" lvl="1" indent="-342860">
              <a:buFont typeface="+mj-lt"/>
              <a:buAutoNum type="arabicPeriod"/>
            </a:pPr>
            <a:endParaRPr lang="en-US" sz="2000" dirty="0"/>
          </a:p>
        </p:txBody>
      </p:sp>
      <p:pic>
        <p:nvPicPr>
          <p:cNvPr id="4" name="Picture 3" descr="SWOT-Analys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6630" y="4257154"/>
            <a:ext cx="3948311" cy="2382221"/>
          </a:xfrm>
          <a:prstGeom prst="rect">
            <a:avLst/>
          </a:prstGeom>
        </p:spPr>
      </p:pic>
      <p:sp>
        <p:nvSpPr>
          <p:cNvPr id="7" name="Footer Placeholder 6"/>
          <p:cNvSpPr>
            <a:spLocks noGrp="1"/>
          </p:cNvSpPr>
          <p:nvPr>
            <p:ph type="ftr" sz="quarter" idx="11"/>
          </p:nvPr>
        </p:nvSpPr>
        <p:spPr/>
        <p:txBody>
          <a:bodyPr/>
          <a:lstStyle/>
          <a:p>
            <a:r>
              <a:rPr lang="en-US"/>
              <a:t>© Palmatier</a:t>
            </a:r>
            <a:endParaRPr lang="en-US" dirty="0"/>
          </a:p>
        </p:txBody>
      </p:sp>
      <p:sp>
        <p:nvSpPr>
          <p:cNvPr id="8" name="Slide Number Placeholder 7"/>
          <p:cNvSpPr>
            <a:spLocks noGrp="1"/>
          </p:cNvSpPr>
          <p:nvPr>
            <p:ph type="sldNum" sz="quarter" idx="12"/>
          </p:nvPr>
        </p:nvSpPr>
        <p:spPr/>
        <p:txBody>
          <a:bodyPr/>
          <a:lstStyle/>
          <a:p>
            <a:fld id="{606C48AC-5425-9447-80A6-7CD23CC5D020}" type="slidenum">
              <a:rPr lang="en-US" smtClean="0"/>
              <a:pPr/>
              <a:t>51</a:t>
            </a:fld>
            <a:endParaRPr lang="en-US" dirty="0"/>
          </a:p>
        </p:txBody>
      </p:sp>
    </p:spTree>
    <p:extLst>
      <p:ext uri="{BB962C8B-B14F-4D97-AF65-F5344CB8AC3E}">
        <p14:creationId xmlns:p14="http://schemas.microsoft.com/office/powerpoint/2010/main" val="140933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28992" y="355148"/>
            <a:ext cx="265644" cy="338505"/>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b="1">
              <a:latin typeface="Cambria" panose="02040503050406030204" pitchFamily="18" charset="0"/>
              <a:cs typeface="Cambria"/>
            </a:endParaRPr>
          </a:p>
        </p:txBody>
      </p:sp>
      <p:sp>
        <p:nvSpPr>
          <p:cNvPr id="15" name="Rectangle 14"/>
          <p:cNvSpPr/>
          <p:nvPr/>
        </p:nvSpPr>
        <p:spPr>
          <a:xfrm>
            <a:off x="4" y="105255"/>
            <a:ext cx="9144000" cy="268259"/>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b="1" dirty="0">
              <a:latin typeface="Cambria" panose="02040503050406030204" pitchFamily="18" charset="0"/>
              <a:cs typeface="Cambria"/>
            </a:endParaRPr>
          </a:p>
        </p:txBody>
      </p:sp>
      <p:sp>
        <p:nvSpPr>
          <p:cNvPr id="4" name="Title 1"/>
          <p:cNvSpPr txBox="1">
            <a:spLocks/>
          </p:cNvSpPr>
          <p:nvPr/>
        </p:nvSpPr>
        <p:spPr>
          <a:xfrm>
            <a:off x="2440606" y="105255"/>
            <a:ext cx="6703394" cy="268259"/>
          </a:xfrm>
          <a:prstGeom prst="rect">
            <a:avLst/>
          </a:prstGeom>
          <a:solidFill>
            <a:schemeClr val="tx2">
              <a:lumMod val="20000"/>
              <a:lumOff val="80000"/>
            </a:schemeClr>
          </a:solidFill>
          <a:effectLst/>
        </p:spPr>
        <p:txBody>
          <a:bodyPr lIns="84498" tIns="42251" rIns="84498" bIns="42251">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300" b="1" dirty="0" smtClean="0">
                <a:latin typeface="Cambria" panose="02040503050406030204" pitchFamily="18" charset="0"/>
                <a:cs typeface="Cambria"/>
              </a:rPr>
              <a:t>SWOT and 3C Analyses</a:t>
            </a:r>
            <a:endParaRPr lang="en-US" sz="1300" b="1" dirty="0">
              <a:latin typeface="Cambria" panose="02040503050406030204" pitchFamily="18" charset="0"/>
              <a:cs typeface="Cambria"/>
            </a:endParaRPr>
          </a:p>
        </p:txBody>
      </p:sp>
      <p:sp>
        <p:nvSpPr>
          <p:cNvPr id="8" name="Rectangle 7"/>
          <p:cNvSpPr/>
          <p:nvPr/>
        </p:nvSpPr>
        <p:spPr>
          <a:xfrm>
            <a:off x="271753" y="829463"/>
            <a:ext cx="3325885" cy="692132"/>
          </a:xfrm>
          <a:prstGeom prst="rect">
            <a:avLst/>
          </a:prstGeom>
        </p:spPr>
        <p:txBody>
          <a:bodyPr wrap="square" lIns="75840" tIns="37919" rIns="75840" bIns="37919">
            <a:spAutoFit/>
          </a:bodyPr>
          <a:lstStyle/>
          <a:p>
            <a:r>
              <a:rPr lang="en-US" sz="1000" dirty="0"/>
              <a:t>SWOT appraises the </a:t>
            </a:r>
            <a:r>
              <a:rPr lang="en-US" sz="1000" i="1" dirty="0"/>
              <a:t>strengths</a:t>
            </a:r>
            <a:r>
              <a:rPr lang="en-US" sz="1000" dirty="0"/>
              <a:t>, </a:t>
            </a:r>
            <a:r>
              <a:rPr lang="en-US" sz="1000" i="1" dirty="0"/>
              <a:t>weak- nesses</a:t>
            </a:r>
            <a:r>
              <a:rPr lang="en-US" sz="1000" dirty="0"/>
              <a:t>, </a:t>
            </a:r>
            <a:r>
              <a:rPr lang="en-US" sz="1000" i="1" dirty="0"/>
              <a:t>opportunities</a:t>
            </a:r>
            <a:r>
              <a:rPr lang="en-US" sz="1000" dirty="0"/>
              <a:t>, and </a:t>
            </a:r>
            <a:r>
              <a:rPr lang="en-US" sz="1000" i="1" dirty="0"/>
              <a:t>threats </a:t>
            </a:r>
            <a:r>
              <a:rPr lang="en-US" sz="1000" dirty="0"/>
              <a:t>that affect a company’s success. The 3C analysis evaluates customers, competitors, and the company itself. </a:t>
            </a:r>
          </a:p>
        </p:txBody>
      </p:sp>
      <p:sp>
        <p:nvSpPr>
          <p:cNvPr id="10" name="Rectangle 9"/>
          <p:cNvSpPr/>
          <p:nvPr/>
        </p:nvSpPr>
        <p:spPr>
          <a:xfrm>
            <a:off x="232434" y="105258"/>
            <a:ext cx="2108557" cy="27003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r>
              <a:rPr lang="en-US" b="1" dirty="0">
                <a:latin typeface="Cambria" panose="02040503050406030204" pitchFamily="18" charset="0"/>
                <a:cs typeface="Cambria"/>
              </a:rPr>
              <a:t>DAT </a:t>
            </a:r>
            <a:r>
              <a:rPr lang="en-US" b="1" dirty="0" smtClean="0">
                <a:latin typeface="Cambria" panose="02040503050406030204" pitchFamily="18" charset="0"/>
                <a:cs typeface="Cambria"/>
              </a:rPr>
              <a:t>2.3</a:t>
            </a:r>
            <a:endParaRPr lang="en-US" b="1" dirty="0">
              <a:latin typeface="Cambria" panose="02040503050406030204" pitchFamily="18" charset="0"/>
              <a:cs typeface="Cambria"/>
            </a:endParaRPr>
          </a:p>
        </p:txBody>
      </p:sp>
      <p:sp>
        <p:nvSpPr>
          <p:cNvPr id="19" name="Rounded Rectangle 18"/>
          <p:cNvSpPr/>
          <p:nvPr/>
        </p:nvSpPr>
        <p:spPr>
          <a:xfrm>
            <a:off x="271753" y="675683"/>
            <a:ext cx="3325888" cy="944709"/>
          </a:xfrm>
          <a:prstGeom prst="roundRect">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18" name="Rounded Rectangle 17"/>
          <p:cNvSpPr/>
          <p:nvPr/>
        </p:nvSpPr>
        <p:spPr>
          <a:xfrm>
            <a:off x="46810" y="587252"/>
            <a:ext cx="3550828" cy="232903"/>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5" name="TextBox 4"/>
          <p:cNvSpPr txBox="1"/>
          <p:nvPr/>
        </p:nvSpPr>
        <p:spPr>
          <a:xfrm>
            <a:off x="46811" y="596559"/>
            <a:ext cx="982415" cy="261245"/>
          </a:xfrm>
          <a:prstGeom prst="rect">
            <a:avLst/>
          </a:prstGeom>
          <a:noFill/>
        </p:spPr>
        <p:txBody>
          <a:bodyPr wrap="none" lIns="75840" tIns="37919" rIns="75840" bIns="37919" rtlCol="0">
            <a:spAutoFit/>
          </a:bodyPr>
          <a:lstStyle/>
          <a:p>
            <a:r>
              <a:rPr lang="en-US" sz="1200" b="1" dirty="0">
                <a:solidFill>
                  <a:schemeClr val="bg1"/>
                </a:solidFill>
                <a:latin typeface="Cambria"/>
                <a:cs typeface="Cambria"/>
              </a:rPr>
              <a:t>Description</a:t>
            </a:r>
          </a:p>
        </p:txBody>
      </p:sp>
      <p:sp>
        <p:nvSpPr>
          <p:cNvPr id="23" name="Rectangle 22"/>
          <p:cNvSpPr/>
          <p:nvPr/>
        </p:nvSpPr>
        <p:spPr>
          <a:xfrm>
            <a:off x="4030143" y="778148"/>
            <a:ext cx="4883772" cy="907575"/>
          </a:xfrm>
          <a:prstGeom prst="rect">
            <a:avLst/>
          </a:prstGeom>
        </p:spPr>
        <p:txBody>
          <a:bodyPr wrap="square" lIns="75840" tIns="37919" rIns="75840" bIns="37919">
            <a:spAutoFit/>
          </a:bodyPr>
          <a:lstStyle/>
          <a:p>
            <a:pPr marL="171450" indent="-171450">
              <a:buFont typeface="Arial"/>
              <a:buChar char="•"/>
            </a:pPr>
            <a:r>
              <a:rPr lang="en-US" sz="900" dirty="0" smtClean="0"/>
              <a:t>To </a:t>
            </a:r>
            <a:r>
              <a:rPr lang="en-US" sz="900" dirty="0"/>
              <a:t>assess strategic marketing decisions by </a:t>
            </a:r>
            <a:r>
              <a:rPr lang="en-US" sz="900" dirty="0" smtClean="0"/>
              <a:t>identifying </a:t>
            </a:r>
            <a:r>
              <a:rPr lang="en-US" sz="900" dirty="0"/>
              <a:t>critical internal and external environmental factors that will contribute to the success or failure of the strategy. </a:t>
            </a:r>
          </a:p>
          <a:p>
            <a:pPr marL="171450" indent="-171450">
              <a:buFont typeface="Arial"/>
              <a:buChar char="•"/>
            </a:pPr>
            <a:r>
              <a:rPr lang="en-US" sz="900" dirty="0" smtClean="0"/>
              <a:t>A </a:t>
            </a:r>
            <a:r>
              <a:rPr lang="en-US" sz="900" dirty="0"/>
              <a:t>SWOT analysis assesses the internal and external nature of the business, looking at current and future situations. </a:t>
            </a:r>
          </a:p>
          <a:p>
            <a:pPr marL="171450" indent="-171450">
              <a:buFont typeface="Arial"/>
              <a:buChar char="•"/>
            </a:pPr>
            <a:r>
              <a:rPr lang="en-US" sz="900" dirty="0" smtClean="0"/>
              <a:t>The </a:t>
            </a:r>
            <a:r>
              <a:rPr lang="en-US" sz="900" dirty="0"/>
              <a:t>3C analysis emphasizes the need to focus on these three perspectives to gain competitive advantages. </a:t>
            </a:r>
          </a:p>
        </p:txBody>
      </p:sp>
      <p:sp>
        <p:nvSpPr>
          <p:cNvPr id="27" name="Rounded Rectangle 26"/>
          <p:cNvSpPr/>
          <p:nvPr/>
        </p:nvSpPr>
        <p:spPr>
          <a:xfrm>
            <a:off x="4030146" y="675682"/>
            <a:ext cx="4834575" cy="976716"/>
          </a:xfrm>
          <a:prstGeom prst="roundRect">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sz="1000" dirty="0">
              <a:latin typeface="Cambria" panose="02040503050406030204" pitchFamily="18" charset="0"/>
              <a:cs typeface="Cambria"/>
            </a:endParaRPr>
          </a:p>
        </p:txBody>
      </p:sp>
      <p:sp>
        <p:nvSpPr>
          <p:cNvPr id="29" name="Rounded Rectangle 28"/>
          <p:cNvSpPr/>
          <p:nvPr/>
        </p:nvSpPr>
        <p:spPr>
          <a:xfrm>
            <a:off x="3880370" y="596560"/>
            <a:ext cx="4984348" cy="209848"/>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35" name="TextBox 34"/>
          <p:cNvSpPr txBox="1"/>
          <p:nvPr/>
        </p:nvSpPr>
        <p:spPr>
          <a:xfrm>
            <a:off x="3880372" y="596558"/>
            <a:ext cx="1191907" cy="261245"/>
          </a:xfrm>
          <a:prstGeom prst="rect">
            <a:avLst/>
          </a:prstGeom>
          <a:noFill/>
        </p:spPr>
        <p:txBody>
          <a:bodyPr wrap="none" lIns="75840" tIns="37919" rIns="75840" bIns="37919" rtlCol="0">
            <a:spAutoFit/>
          </a:bodyPr>
          <a:lstStyle/>
          <a:p>
            <a:r>
              <a:rPr lang="en-US" sz="1200" b="1" dirty="0">
                <a:solidFill>
                  <a:schemeClr val="bg1"/>
                </a:solidFill>
                <a:latin typeface="Cambria" panose="02040503050406030204" pitchFamily="18" charset="0"/>
                <a:cs typeface="Cambria"/>
              </a:rPr>
              <a:t>When to Use It</a:t>
            </a:r>
          </a:p>
        </p:txBody>
      </p:sp>
      <p:grpSp>
        <p:nvGrpSpPr>
          <p:cNvPr id="6" name="Group 5"/>
          <p:cNvGrpSpPr/>
          <p:nvPr/>
        </p:nvGrpSpPr>
        <p:grpSpPr>
          <a:xfrm>
            <a:off x="118834" y="1726373"/>
            <a:ext cx="8667248" cy="618127"/>
            <a:chOff x="126581" y="447581"/>
            <a:chExt cx="6052557" cy="6025202"/>
          </a:xfrm>
        </p:grpSpPr>
        <p:sp>
          <p:nvSpPr>
            <p:cNvPr id="201" name="Rounded Rectangle 200"/>
            <p:cNvSpPr/>
            <p:nvPr/>
          </p:nvSpPr>
          <p:spPr>
            <a:xfrm>
              <a:off x="126581" y="851810"/>
              <a:ext cx="6052557" cy="5620973"/>
            </a:xfrm>
            <a:prstGeom prst="roundRect">
              <a:avLst>
                <a:gd name="adj" fmla="val 6097"/>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202" name="Rounded Rectangle 201"/>
            <p:cNvSpPr/>
            <p:nvPr/>
          </p:nvSpPr>
          <p:spPr>
            <a:xfrm>
              <a:off x="236837" y="447581"/>
              <a:ext cx="3290139" cy="2302968"/>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r>
                <a:rPr lang="en-US" sz="1200" b="1" dirty="0" smtClean="0">
                  <a:latin typeface="Cambria" panose="02040503050406030204" pitchFamily="18" charset="0"/>
                  <a:cs typeface="Cambria"/>
                </a:rPr>
                <a:t>Inputs</a:t>
              </a:r>
              <a:endParaRPr lang="en-US" sz="1200" b="1" dirty="0">
                <a:latin typeface="Cambria" panose="02040503050406030204" pitchFamily="18" charset="0"/>
                <a:cs typeface="Cambria"/>
              </a:endParaRPr>
            </a:p>
          </p:txBody>
        </p:sp>
      </p:grpSp>
      <p:sp>
        <p:nvSpPr>
          <p:cNvPr id="9" name="TextBox 8"/>
          <p:cNvSpPr txBox="1"/>
          <p:nvPr/>
        </p:nvSpPr>
        <p:spPr>
          <a:xfrm>
            <a:off x="179638" y="1944390"/>
            <a:ext cx="8584637" cy="400110"/>
          </a:xfrm>
          <a:prstGeom prst="rect">
            <a:avLst/>
          </a:prstGeom>
          <a:noFill/>
        </p:spPr>
        <p:txBody>
          <a:bodyPr wrap="square" rtlCol="0">
            <a:spAutoFit/>
          </a:bodyPr>
          <a:lstStyle/>
          <a:p>
            <a:pPr marL="285750" indent="-285750">
              <a:buFont typeface="Arial"/>
              <a:buChar char="•"/>
            </a:pPr>
            <a:r>
              <a:rPr lang="en-US" sz="1000" b="1" dirty="0" smtClean="0"/>
              <a:t>External </a:t>
            </a:r>
            <a:r>
              <a:rPr lang="en-US" sz="1000" b="1" dirty="0"/>
              <a:t>(Environmental) Factors</a:t>
            </a:r>
            <a:r>
              <a:rPr lang="en-US" sz="1000" dirty="0"/>
              <a:t>: relevant legal structure, competitor’s core competencies and market share, changes in customer </a:t>
            </a:r>
            <a:r>
              <a:rPr lang="en-US" sz="1000" dirty="0" smtClean="0"/>
              <a:t>demographics</a:t>
            </a:r>
          </a:p>
          <a:p>
            <a:pPr marL="285750" indent="-285750">
              <a:buFont typeface="Arial"/>
              <a:buChar char="•"/>
            </a:pPr>
            <a:r>
              <a:rPr lang="en-US" sz="1000" b="1" dirty="0" smtClean="0"/>
              <a:t>Internal </a:t>
            </a:r>
            <a:r>
              <a:rPr lang="en-US" sz="1000" b="1" dirty="0"/>
              <a:t>(Company-level) Factors</a:t>
            </a:r>
            <a:r>
              <a:rPr lang="en-US" sz="1000" dirty="0"/>
              <a:t>: core competencies, market share, competitive advantages </a:t>
            </a:r>
          </a:p>
        </p:txBody>
      </p:sp>
      <p:grpSp>
        <p:nvGrpSpPr>
          <p:cNvPr id="203" name="Group 202"/>
          <p:cNvGrpSpPr/>
          <p:nvPr/>
        </p:nvGrpSpPr>
        <p:grpSpPr>
          <a:xfrm>
            <a:off x="160791" y="2514227"/>
            <a:ext cx="8703926" cy="4315766"/>
            <a:chOff x="126581" y="476877"/>
            <a:chExt cx="6052557" cy="5309082"/>
          </a:xfrm>
        </p:grpSpPr>
        <p:sp>
          <p:nvSpPr>
            <p:cNvPr id="204" name="Rounded Rectangle 203"/>
            <p:cNvSpPr/>
            <p:nvPr/>
          </p:nvSpPr>
          <p:spPr>
            <a:xfrm>
              <a:off x="126581" y="601858"/>
              <a:ext cx="6052557" cy="5184101"/>
            </a:xfrm>
            <a:prstGeom prst="roundRect">
              <a:avLst>
                <a:gd name="adj" fmla="val 6097"/>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205" name="Rounded Rectangle 204"/>
            <p:cNvSpPr/>
            <p:nvPr/>
          </p:nvSpPr>
          <p:spPr>
            <a:xfrm>
              <a:off x="236837" y="476877"/>
              <a:ext cx="3290139" cy="418096"/>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r>
                <a:rPr lang="en-US" sz="1200" b="1" dirty="0" smtClean="0">
                  <a:latin typeface="Cambria" panose="02040503050406030204" pitchFamily="18" charset="0"/>
                  <a:cs typeface="Cambria"/>
                </a:rPr>
                <a:t>How It Works</a:t>
              </a:r>
              <a:endParaRPr lang="en-US" sz="1200" b="1" dirty="0">
                <a:latin typeface="Cambria" panose="02040503050406030204" pitchFamily="18" charset="0"/>
                <a:cs typeface="Cambria"/>
              </a:endParaRPr>
            </a:p>
          </p:txBody>
        </p:sp>
      </p:grpSp>
      <p:sp>
        <p:nvSpPr>
          <p:cNvPr id="36" name="Slide Number Placeholder 4"/>
          <p:cNvSpPr txBox="1">
            <a:spLocks/>
          </p:cNvSpPr>
          <p:nvPr/>
        </p:nvSpPr>
        <p:spPr>
          <a:xfrm>
            <a:off x="8398863" y="6457009"/>
            <a:ext cx="554038" cy="365125"/>
          </a:xfrm>
          <a:prstGeom prst="rect">
            <a:avLst/>
          </a:prstGeom>
        </p:spPr>
        <p:txBody>
          <a:bodyPr/>
          <a:lst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a:lstStyle>
          <a:p>
            <a:fld id="{606C48AC-5425-9447-80A6-7CD23CC5D020}" type="slidenum">
              <a:rPr lang="en-US" sz="1200" smtClean="0">
                <a:solidFill>
                  <a:schemeClr val="tx1">
                    <a:lumMod val="65000"/>
                    <a:lumOff val="35000"/>
                  </a:schemeClr>
                </a:solidFill>
              </a:rPr>
              <a:pPr/>
              <a:t>52</a:t>
            </a:fld>
            <a:endParaRPr lang="en-US" sz="1200" dirty="0">
              <a:solidFill>
                <a:schemeClr val="tx1">
                  <a:lumMod val="65000"/>
                  <a:lumOff val="35000"/>
                </a:schemeClr>
              </a:solidFill>
            </a:endParaRPr>
          </a:p>
        </p:txBody>
      </p:sp>
      <p:sp>
        <p:nvSpPr>
          <p:cNvPr id="37" name="Footer Placeholder 1"/>
          <p:cNvSpPr>
            <a:spLocks noGrp="1"/>
          </p:cNvSpPr>
          <p:nvPr>
            <p:ph type="ftr" sz="quarter" idx="11"/>
          </p:nvPr>
        </p:nvSpPr>
        <p:spPr>
          <a:xfrm>
            <a:off x="201706" y="6473721"/>
            <a:ext cx="6122894" cy="365125"/>
          </a:xfrm>
        </p:spPr>
        <p:txBody>
          <a:bodyPr/>
          <a:lstStyle/>
          <a:p>
            <a:pPr algn="l"/>
            <a:r>
              <a:rPr lang="en-US" dirty="0"/>
              <a:t>© </a:t>
            </a:r>
            <a:r>
              <a:rPr lang="en-US" dirty="0" err="1"/>
              <a:t>Palmatier</a:t>
            </a:r>
            <a:endParaRPr lang="en-US" dirty="0"/>
          </a:p>
        </p:txBody>
      </p:sp>
      <p:pic>
        <p:nvPicPr>
          <p:cNvPr id="3" name="Picture 2" descr="2.3.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53" y="3189598"/>
            <a:ext cx="7964582" cy="2933700"/>
          </a:xfrm>
          <a:prstGeom prst="rect">
            <a:avLst/>
          </a:prstGeom>
        </p:spPr>
      </p:pic>
    </p:spTree>
    <p:extLst>
      <p:ext uri="{BB962C8B-B14F-4D97-AF65-F5344CB8AC3E}">
        <p14:creationId xmlns:p14="http://schemas.microsoft.com/office/powerpoint/2010/main" val="6436983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28992" y="355148"/>
            <a:ext cx="265644" cy="338505"/>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b="1">
              <a:latin typeface="Cambria" panose="02040503050406030204" pitchFamily="18" charset="0"/>
              <a:cs typeface="Cambria"/>
            </a:endParaRPr>
          </a:p>
        </p:txBody>
      </p:sp>
      <p:sp>
        <p:nvSpPr>
          <p:cNvPr id="15" name="Rectangle 14"/>
          <p:cNvSpPr/>
          <p:nvPr/>
        </p:nvSpPr>
        <p:spPr>
          <a:xfrm>
            <a:off x="4" y="105255"/>
            <a:ext cx="9144000" cy="268259"/>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b="1" dirty="0">
              <a:latin typeface="Cambria" panose="02040503050406030204" pitchFamily="18" charset="0"/>
              <a:cs typeface="Cambria"/>
            </a:endParaRPr>
          </a:p>
        </p:txBody>
      </p:sp>
      <p:sp>
        <p:nvSpPr>
          <p:cNvPr id="4" name="Title 1"/>
          <p:cNvSpPr txBox="1">
            <a:spLocks/>
          </p:cNvSpPr>
          <p:nvPr/>
        </p:nvSpPr>
        <p:spPr>
          <a:xfrm>
            <a:off x="2440606" y="105255"/>
            <a:ext cx="6703394" cy="268259"/>
          </a:xfrm>
          <a:prstGeom prst="rect">
            <a:avLst/>
          </a:prstGeom>
          <a:solidFill>
            <a:schemeClr val="tx2">
              <a:lumMod val="20000"/>
              <a:lumOff val="80000"/>
            </a:schemeClr>
          </a:solidFill>
          <a:effectLst/>
        </p:spPr>
        <p:txBody>
          <a:bodyPr lIns="84498" tIns="42251" rIns="84498" bIns="42251">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300" b="1" dirty="0" smtClean="0">
                <a:latin typeface="Cambria" panose="02040503050406030204" pitchFamily="18" charset="0"/>
                <a:cs typeface="Cambria"/>
              </a:rPr>
              <a:t>SWOT and 3C Analysis (cont.)</a:t>
            </a:r>
            <a:endParaRPr lang="en-US" sz="1300" b="1" dirty="0">
              <a:latin typeface="Cambria" panose="02040503050406030204" pitchFamily="18" charset="0"/>
              <a:cs typeface="Cambria"/>
            </a:endParaRPr>
          </a:p>
        </p:txBody>
      </p:sp>
      <p:sp>
        <p:nvSpPr>
          <p:cNvPr id="10" name="Rectangle 9"/>
          <p:cNvSpPr/>
          <p:nvPr/>
        </p:nvSpPr>
        <p:spPr>
          <a:xfrm>
            <a:off x="232434" y="105258"/>
            <a:ext cx="2108557" cy="27003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r>
              <a:rPr lang="en-US" b="1" dirty="0">
                <a:latin typeface="Cambria" panose="02040503050406030204" pitchFamily="18" charset="0"/>
                <a:cs typeface="Cambria"/>
              </a:rPr>
              <a:t>DAT </a:t>
            </a:r>
            <a:r>
              <a:rPr lang="en-US" b="1" dirty="0" smtClean="0">
                <a:latin typeface="Cambria" panose="02040503050406030204" pitchFamily="18" charset="0"/>
                <a:cs typeface="Cambria"/>
              </a:rPr>
              <a:t>2.3</a:t>
            </a:r>
            <a:endParaRPr lang="en-US" b="1" dirty="0">
              <a:latin typeface="Cambria" panose="02040503050406030204" pitchFamily="18" charset="0"/>
              <a:cs typeface="Cambria"/>
            </a:endParaRPr>
          </a:p>
        </p:txBody>
      </p:sp>
      <p:sp>
        <p:nvSpPr>
          <p:cNvPr id="5" name="TextBox 4"/>
          <p:cNvSpPr txBox="1"/>
          <p:nvPr/>
        </p:nvSpPr>
        <p:spPr>
          <a:xfrm>
            <a:off x="46811" y="596559"/>
            <a:ext cx="982415" cy="261245"/>
          </a:xfrm>
          <a:prstGeom prst="rect">
            <a:avLst/>
          </a:prstGeom>
          <a:noFill/>
        </p:spPr>
        <p:txBody>
          <a:bodyPr wrap="none" lIns="75840" tIns="37919" rIns="75840" bIns="37919" rtlCol="0">
            <a:spAutoFit/>
          </a:bodyPr>
          <a:lstStyle/>
          <a:p>
            <a:r>
              <a:rPr lang="en-US" sz="1200" b="1" dirty="0">
                <a:solidFill>
                  <a:schemeClr val="bg1"/>
                </a:solidFill>
                <a:latin typeface="Cambria"/>
                <a:cs typeface="Cambria"/>
              </a:rPr>
              <a:t>Description</a:t>
            </a:r>
          </a:p>
        </p:txBody>
      </p:sp>
      <p:grpSp>
        <p:nvGrpSpPr>
          <p:cNvPr id="203" name="Group 202"/>
          <p:cNvGrpSpPr/>
          <p:nvPr/>
        </p:nvGrpSpPr>
        <p:grpSpPr>
          <a:xfrm>
            <a:off x="160791" y="671189"/>
            <a:ext cx="8703926" cy="5785820"/>
            <a:chOff x="126581" y="476877"/>
            <a:chExt cx="6052557" cy="5309082"/>
          </a:xfrm>
        </p:grpSpPr>
        <p:sp>
          <p:nvSpPr>
            <p:cNvPr id="204" name="Rounded Rectangle 203"/>
            <p:cNvSpPr/>
            <p:nvPr/>
          </p:nvSpPr>
          <p:spPr>
            <a:xfrm>
              <a:off x="126581" y="601858"/>
              <a:ext cx="6052557" cy="5184101"/>
            </a:xfrm>
            <a:prstGeom prst="roundRect">
              <a:avLst>
                <a:gd name="adj" fmla="val 6097"/>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205" name="Rounded Rectangle 204"/>
            <p:cNvSpPr/>
            <p:nvPr/>
          </p:nvSpPr>
          <p:spPr>
            <a:xfrm>
              <a:off x="236837" y="476877"/>
              <a:ext cx="3290139" cy="266538"/>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r>
                <a:rPr lang="en-US" sz="1200" b="1" dirty="0" smtClean="0">
                  <a:latin typeface="Cambria" panose="02040503050406030204" pitchFamily="18" charset="0"/>
                  <a:cs typeface="Cambria"/>
                </a:rPr>
                <a:t>Example</a:t>
              </a:r>
              <a:endParaRPr lang="en-US" sz="1200" b="1" dirty="0">
                <a:latin typeface="Cambria" panose="02040503050406030204" pitchFamily="18" charset="0"/>
                <a:cs typeface="Cambria"/>
              </a:endParaRPr>
            </a:p>
          </p:txBody>
        </p:sp>
      </p:grpSp>
      <p:sp>
        <p:nvSpPr>
          <p:cNvPr id="36" name="Slide Number Placeholder 4"/>
          <p:cNvSpPr txBox="1">
            <a:spLocks/>
          </p:cNvSpPr>
          <p:nvPr/>
        </p:nvSpPr>
        <p:spPr>
          <a:xfrm>
            <a:off x="8398863" y="6457009"/>
            <a:ext cx="554038" cy="365125"/>
          </a:xfrm>
          <a:prstGeom prst="rect">
            <a:avLst/>
          </a:prstGeom>
        </p:spPr>
        <p:txBody>
          <a:bodyPr/>
          <a:lst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a:lstStyle>
          <a:p>
            <a:fld id="{606C48AC-5425-9447-80A6-7CD23CC5D020}" type="slidenum">
              <a:rPr lang="en-US" sz="1200" smtClean="0">
                <a:solidFill>
                  <a:schemeClr val="tx1">
                    <a:lumMod val="65000"/>
                    <a:lumOff val="35000"/>
                  </a:schemeClr>
                </a:solidFill>
              </a:rPr>
              <a:pPr/>
              <a:t>53</a:t>
            </a:fld>
            <a:endParaRPr lang="en-US" sz="1200" dirty="0">
              <a:solidFill>
                <a:schemeClr val="tx1">
                  <a:lumMod val="65000"/>
                  <a:lumOff val="35000"/>
                </a:schemeClr>
              </a:solidFill>
            </a:endParaRPr>
          </a:p>
        </p:txBody>
      </p:sp>
      <p:sp>
        <p:nvSpPr>
          <p:cNvPr id="37" name="Footer Placeholder 1"/>
          <p:cNvSpPr>
            <a:spLocks noGrp="1"/>
          </p:cNvSpPr>
          <p:nvPr>
            <p:ph type="ftr" sz="quarter" idx="11"/>
          </p:nvPr>
        </p:nvSpPr>
        <p:spPr>
          <a:xfrm>
            <a:off x="201706" y="6473721"/>
            <a:ext cx="6122894" cy="365125"/>
          </a:xfrm>
        </p:spPr>
        <p:txBody>
          <a:bodyPr/>
          <a:lstStyle/>
          <a:p>
            <a:pPr algn="l"/>
            <a:r>
              <a:rPr lang="en-US" dirty="0"/>
              <a:t>© </a:t>
            </a:r>
            <a:r>
              <a:rPr lang="en-US" dirty="0" err="1"/>
              <a:t>Palmatier</a:t>
            </a:r>
            <a:endParaRPr lang="en-US" dirty="0"/>
          </a:p>
        </p:txBody>
      </p:sp>
      <p:sp>
        <p:nvSpPr>
          <p:cNvPr id="3" name="TextBox 2"/>
          <p:cNvSpPr txBox="1"/>
          <p:nvPr/>
        </p:nvSpPr>
        <p:spPr>
          <a:xfrm>
            <a:off x="319345" y="1129696"/>
            <a:ext cx="8262113" cy="677108"/>
          </a:xfrm>
          <a:prstGeom prst="rect">
            <a:avLst/>
          </a:prstGeom>
          <a:noFill/>
        </p:spPr>
        <p:txBody>
          <a:bodyPr wrap="square" rtlCol="0">
            <a:spAutoFit/>
          </a:bodyPr>
          <a:lstStyle/>
          <a:p>
            <a:r>
              <a:rPr lang="en-US" sz="1000" dirty="0"/>
              <a:t>The managers of a bakery wish to open a new store in a neighborhood across town</a:t>
            </a:r>
            <a:r>
              <a:rPr lang="en-US" sz="1000" dirty="0" smtClean="0"/>
              <a:t>. They </a:t>
            </a:r>
            <a:r>
              <a:rPr lang="en-US" sz="1000" dirty="0"/>
              <a:t>perform a SWOT and 3C analysis of the environment to assess the obstacles they may face. </a:t>
            </a:r>
          </a:p>
          <a:p>
            <a:endParaRPr lang="en-US" dirty="0"/>
          </a:p>
        </p:txBody>
      </p:sp>
      <p:pic>
        <p:nvPicPr>
          <p:cNvPr id="2" name="Picture 1" descr="2.3.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29" y="1806804"/>
            <a:ext cx="7770233" cy="4350484"/>
          </a:xfrm>
          <a:prstGeom prst="rect">
            <a:avLst/>
          </a:prstGeom>
        </p:spPr>
      </p:pic>
    </p:spTree>
    <p:extLst>
      <p:ext uri="{BB962C8B-B14F-4D97-AF65-F5344CB8AC3E}">
        <p14:creationId xmlns:p14="http://schemas.microsoft.com/office/powerpoint/2010/main" val="11281889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91866"/>
            <a:ext cx="7556313" cy="803691"/>
          </a:xfrm>
        </p:spPr>
        <p:txBody>
          <a:bodyPr/>
          <a:lstStyle/>
          <a:p>
            <a:r>
              <a:rPr lang="en-US" b="1" dirty="0"/>
              <a:t>Outputs of Managing Customer Heterogeneity Framework</a:t>
            </a:r>
          </a:p>
        </p:txBody>
      </p:sp>
      <p:sp>
        <p:nvSpPr>
          <p:cNvPr id="3" name="Content Placeholder 2"/>
          <p:cNvSpPr>
            <a:spLocks noGrp="1"/>
          </p:cNvSpPr>
          <p:nvPr>
            <p:ph idx="1"/>
          </p:nvPr>
        </p:nvSpPr>
        <p:spPr>
          <a:xfrm>
            <a:off x="223128" y="1481417"/>
            <a:ext cx="8920872" cy="4781360"/>
          </a:xfrm>
        </p:spPr>
        <p:txBody>
          <a:bodyPr>
            <a:noAutofit/>
          </a:bodyPr>
          <a:lstStyle/>
          <a:p>
            <a:pPr marL="457146" indent="-457146">
              <a:buFont typeface="+mj-lt"/>
              <a:buAutoNum type="arabicPeriod"/>
            </a:pPr>
            <a:r>
              <a:rPr lang="en-US" sz="1800" b="1" dirty="0">
                <a:solidFill>
                  <a:srgbClr val="1F497D"/>
                </a:solidFill>
              </a:rPr>
              <a:t>Industry Segmentation</a:t>
            </a:r>
            <a:r>
              <a:rPr lang="en-US" sz="1800" dirty="0">
                <a:solidFill>
                  <a:srgbClr val="1F497D"/>
                </a:solidFill>
              </a:rPr>
              <a:t> </a:t>
            </a:r>
            <a:r>
              <a:rPr lang="en-US" sz="1800" dirty="0">
                <a:solidFill>
                  <a:srgbClr val="595959"/>
                </a:solidFill>
              </a:rPr>
              <a:t>describes industry segments and includes, for each named segment, salient purchase preferences, demographic variables, and potential demand opportunities</a:t>
            </a:r>
          </a:p>
          <a:p>
            <a:pPr lvl="2"/>
            <a:r>
              <a:rPr lang="en-US" sz="1600" dirty="0">
                <a:solidFill>
                  <a:srgbClr val="595959"/>
                </a:solidFill>
              </a:rPr>
              <a:t>How can the marketplace be described using homogenous groups?</a:t>
            </a:r>
          </a:p>
          <a:p>
            <a:pPr lvl="2"/>
            <a:r>
              <a:rPr lang="en-US" sz="1600" dirty="0">
                <a:solidFill>
                  <a:srgbClr val="595959"/>
                </a:solidFill>
              </a:rPr>
              <a:t>What does each group of potential customers want?</a:t>
            </a:r>
          </a:p>
          <a:p>
            <a:pPr marL="457146" indent="-457146">
              <a:buFont typeface="+mj-lt"/>
              <a:buAutoNum type="arabicPeriod"/>
            </a:pPr>
            <a:r>
              <a:rPr lang="en-US" sz="1800" b="1" dirty="0">
                <a:solidFill>
                  <a:schemeClr val="tx2"/>
                </a:solidFill>
              </a:rPr>
              <a:t>Target Segmentation </a:t>
            </a:r>
            <a:r>
              <a:rPr lang="en-US" sz="1800" dirty="0">
                <a:solidFill>
                  <a:srgbClr val="595959"/>
                </a:solidFill>
              </a:rPr>
              <a:t>moves from the overall market landscape to the specific segment(s) of interest, such that it extends the first output by providing a very detailed description of each target segment.</a:t>
            </a:r>
          </a:p>
          <a:p>
            <a:pPr lvl="2"/>
            <a:r>
              <a:rPr lang="en-US" sz="1600" dirty="0">
                <a:solidFill>
                  <a:srgbClr val="595959"/>
                </a:solidFill>
              </a:rPr>
              <a:t>What set of segments will the firm pursue?</a:t>
            </a:r>
          </a:p>
          <a:p>
            <a:pPr lvl="2"/>
            <a:r>
              <a:rPr lang="en-US" sz="1600" dirty="0">
                <a:solidFill>
                  <a:srgbClr val="595959"/>
                </a:solidFill>
              </a:rPr>
              <a:t>How does the firm identify each group of target customers?</a:t>
            </a:r>
          </a:p>
          <a:p>
            <a:pPr marL="457146" indent="-457146">
              <a:buFont typeface="+mj-lt"/>
              <a:buAutoNum type="arabicPeriod"/>
            </a:pPr>
            <a:r>
              <a:rPr lang="en-US" sz="1800" b="1" dirty="0">
                <a:solidFill>
                  <a:schemeClr val="tx2"/>
                </a:solidFill>
              </a:rPr>
              <a:t>Positioning Statements </a:t>
            </a:r>
            <a:r>
              <a:rPr lang="en-US" sz="1800" dirty="0">
                <a:solidFill>
                  <a:srgbClr val="595959"/>
                </a:solidFill>
              </a:rPr>
              <a:t>encapsulate the three questions into one concise statement that firms use to direct their internal and external marketing activities: who should the firm target, what needs and benefits are being fulfilled, and why does this offering provide a relative advantage over competitive offerings</a:t>
            </a:r>
            <a:endParaRPr lang="en-US" sz="1800" b="1" dirty="0">
              <a:solidFill>
                <a:srgbClr val="595959"/>
              </a:solidFill>
            </a:endParaRPr>
          </a:p>
        </p:txBody>
      </p:sp>
      <p:sp>
        <p:nvSpPr>
          <p:cNvPr id="4" name="Footer Placeholder 3"/>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54</a:t>
            </a:fld>
            <a:endParaRPr lang="en-US" dirty="0"/>
          </a:p>
        </p:txBody>
      </p:sp>
    </p:spTree>
    <p:extLst>
      <p:ext uri="{BB962C8B-B14F-4D97-AF65-F5344CB8AC3E}">
        <p14:creationId xmlns:p14="http://schemas.microsoft.com/office/powerpoint/2010/main" val="167653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28992" y="355148"/>
            <a:ext cx="265644" cy="338505"/>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b="1">
              <a:latin typeface="Cambria" panose="02040503050406030204" pitchFamily="18" charset="0"/>
              <a:cs typeface="Cambria"/>
            </a:endParaRPr>
          </a:p>
        </p:txBody>
      </p:sp>
      <p:sp>
        <p:nvSpPr>
          <p:cNvPr id="15" name="Rectangle 14"/>
          <p:cNvSpPr/>
          <p:nvPr/>
        </p:nvSpPr>
        <p:spPr>
          <a:xfrm>
            <a:off x="4" y="105255"/>
            <a:ext cx="9144000" cy="268259"/>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b="1" dirty="0">
              <a:latin typeface="Cambria" panose="02040503050406030204" pitchFamily="18" charset="0"/>
              <a:cs typeface="Cambria"/>
            </a:endParaRPr>
          </a:p>
        </p:txBody>
      </p:sp>
      <p:sp>
        <p:nvSpPr>
          <p:cNvPr id="4" name="Title 1"/>
          <p:cNvSpPr txBox="1">
            <a:spLocks/>
          </p:cNvSpPr>
          <p:nvPr/>
        </p:nvSpPr>
        <p:spPr>
          <a:xfrm>
            <a:off x="2440606" y="105255"/>
            <a:ext cx="6703394" cy="268259"/>
          </a:xfrm>
          <a:prstGeom prst="rect">
            <a:avLst/>
          </a:prstGeom>
          <a:solidFill>
            <a:schemeClr val="tx2">
              <a:lumMod val="20000"/>
              <a:lumOff val="80000"/>
            </a:schemeClr>
          </a:solidFill>
          <a:effectLst/>
        </p:spPr>
        <p:txBody>
          <a:bodyPr lIns="84498" tIns="42251" rIns="84498" bIns="42251">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300" b="1" dirty="0" smtClean="0">
                <a:latin typeface="Cambria" panose="02040503050406030204" pitchFamily="18" charset="0"/>
                <a:cs typeface="Cambria"/>
              </a:rPr>
              <a:t>Discriminant and </a:t>
            </a:r>
            <a:r>
              <a:rPr lang="en-US" sz="1300" b="1" smtClean="0">
                <a:latin typeface="Cambria" panose="02040503050406030204" pitchFamily="18" charset="0"/>
                <a:cs typeface="Cambria"/>
              </a:rPr>
              <a:t>Classification Analyses</a:t>
            </a:r>
            <a:endParaRPr lang="en-US" sz="1300" b="1" dirty="0">
              <a:latin typeface="Cambria" panose="02040503050406030204" pitchFamily="18" charset="0"/>
              <a:cs typeface="Cambria"/>
            </a:endParaRPr>
          </a:p>
        </p:txBody>
      </p:sp>
      <p:sp>
        <p:nvSpPr>
          <p:cNvPr id="8" name="Rectangle 7"/>
          <p:cNvSpPr/>
          <p:nvPr/>
        </p:nvSpPr>
        <p:spPr>
          <a:xfrm>
            <a:off x="271753" y="829463"/>
            <a:ext cx="3325885" cy="538243"/>
          </a:xfrm>
          <a:prstGeom prst="rect">
            <a:avLst/>
          </a:prstGeom>
        </p:spPr>
        <p:txBody>
          <a:bodyPr wrap="square" lIns="75840" tIns="37919" rIns="75840" bIns="37919">
            <a:spAutoFit/>
          </a:bodyPr>
          <a:lstStyle/>
          <a:p>
            <a:r>
              <a:rPr lang="en-US" sz="1000" dirty="0"/>
              <a:t>Discriminant and </a:t>
            </a:r>
            <a:r>
              <a:rPr lang="en-US" sz="1000" dirty="0" smtClean="0"/>
              <a:t>classification </a:t>
            </a:r>
            <a:r>
              <a:rPr lang="en-US" sz="1000" dirty="0"/>
              <a:t>analyses are multivariate statistical techniques used to determine how segments of consumers differ in their characteristics. </a:t>
            </a:r>
          </a:p>
        </p:txBody>
      </p:sp>
      <p:sp>
        <p:nvSpPr>
          <p:cNvPr id="10" name="Rectangle 9"/>
          <p:cNvSpPr/>
          <p:nvPr/>
        </p:nvSpPr>
        <p:spPr>
          <a:xfrm>
            <a:off x="232434" y="105258"/>
            <a:ext cx="2108557" cy="27003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r>
              <a:rPr lang="en-US" b="1" dirty="0">
                <a:latin typeface="Cambria" panose="02040503050406030204" pitchFamily="18" charset="0"/>
                <a:cs typeface="Cambria"/>
              </a:rPr>
              <a:t>DAT </a:t>
            </a:r>
            <a:r>
              <a:rPr lang="en-US" b="1" dirty="0" smtClean="0">
                <a:latin typeface="Cambria" panose="02040503050406030204" pitchFamily="18" charset="0"/>
                <a:cs typeface="Cambria"/>
              </a:rPr>
              <a:t>2.4</a:t>
            </a:r>
            <a:endParaRPr lang="en-US" b="1" dirty="0">
              <a:latin typeface="Cambria" panose="02040503050406030204" pitchFamily="18" charset="0"/>
              <a:cs typeface="Cambria"/>
            </a:endParaRPr>
          </a:p>
        </p:txBody>
      </p:sp>
      <p:sp>
        <p:nvSpPr>
          <p:cNvPr id="19" name="Rounded Rectangle 18"/>
          <p:cNvSpPr/>
          <p:nvPr/>
        </p:nvSpPr>
        <p:spPr>
          <a:xfrm>
            <a:off x="271753" y="675683"/>
            <a:ext cx="3325888" cy="763819"/>
          </a:xfrm>
          <a:prstGeom prst="roundRect">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18" name="Rounded Rectangle 17"/>
          <p:cNvSpPr/>
          <p:nvPr/>
        </p:nvSpPr>
        <p:spPr>
          <a:xfrm>
            <a:off x="46810" y="587252"/>
            <a:ext cx="3550828" cy="232903"/>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5" name="TextBox 4"/>
          <p:cNvSpPr txBox="1"/>
          <p:nvPr/>
        </p:nvSpPr>
        <p:spPr>
          <a:xfrm>
            <a:off x="46811" y="596559"/>
            <a:ext cx="982415" cy="261245"/>
          </a:xfrm>
          <a:prstGeom prst="rect">
            <a:avLst/>
          </a:prstGeom>
          <a:noFill/>
        </p:spPr>
        <p:txBody>
          <a:bodyPr wrap="none" lIns="75840" tIns="37919" rIns="75840" bIns="37919" rtlCol="0">
            <a:spAutoFit/>
          </a:bodyPr>
          <a:lstStyle/>
          <a:p>
            <a:r>
              <a:rPr lang="en-US" sz="1200" b="1" dirty="0">
                <a:solidFill>
                  <a:schemeClr val="bg1"/>
                </a:solidFill>
                <a:latin typeface="Cambria"/>
                <a:cs typeface="Cambria"/>
              </a:rPr>
              <a:t>Description</a:t>
            </a:r>
          </a:p>
        </p:txBody>
      </p:sp>
      <p:sp>
        <p:nvSpPr>
          <p:cNvPr id="23" name="Rectangle 22"/>
          <p:cNvSpPr/>
          <p:nvPr/>
        </p:nvSpPr>
        <p:spPr>
          <a:xfrm>
            <a:off x="4030143" y="778148"/>
            <a:ext cx="4883772" cy="661354"/>
          </a:xfrm>
          <a:prstGeom prst="rect">
            <a:avLst/>
          </a:prstGeom>
        </p:spPr>
        <p:txBody>
          <a:bodyPr wrap="square" lIns="75840" tIns="37919" rIns="75840" bIns="37919">
            <a:spAutoFit/>
          </a:bodyPr>
          <a:lstStyle/>
          <a:p>
            <a:pPr marL="171450" indent="-171450">
              <a:buFont typeface="Arial"/>
              <a:buChar char="•"/>
            </a:pPr>
            <a:r>
              <a:rPr lang="en-US" sz="950" dirty="0" smtClean="0"/>
              <a:t>To </a:t>
            </a:r>
            <a:r>
              <a:rPr lang="en-US" sz="950" dirty="0"/>
              <a:t>classify a large set of customers into small subgroups that have different characteristics. </a:t>
            </a:r>
          </a:p>
          <a:p>
            <a:pPr marL="171450" indent="-171450">
              <a:buFont typeface="Arial"/>
              <a:buChar char="•"/>
            </a:pPr>
            <a:r>
              <a:rPr lang="en-US" sz="950" dirty="0" smtClean="0"/>
              <a:t>To </a:t>
            </a:r>
            <a:r>
              <a:rPr lang="en-US" sz="950" dirty="0"/>
              <a:t>predict or classify which subgroup a new customer belongs to, so as to better target marketing activities. </a:t>
            </a:r>
          </a:p>
        </p:txBody>
      </p:sp>
      <p:sp>
        <p:nvSpPr>
          <p:cNvPr id="27" name="Rounded Rectangle 26"/>
          <p:cNvSpPr/>
          <p:nvPr/>
        </p:nvSpPr>
        <p:spPr>
          <a:xfrm>
            <a:off x="4030146" y="675682"/>
            <a:ext cx="4834575" cy="763820"/>
          </a:xfrm>
          <a:prstGeom prst="roundRect">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sz="1000" dirty="0">
              <a:latin typeface="Cambria" panose="02040503050406030204" pitchFamily="18" charset="0"/>
              <a:cs typeface="Cambria"/>
            </a:endParaRPr>
          </a:p>
        </p:txBody>
      </p:sp>
      <p:sp>
        <p:nvSpPr>
          <p:cNvPr id="29" name="Rounded Rectangle 28"/>
          <p:cNvSpPr/>
          <p:nvPr/>
        </p:nvSpPr>
        <p:spPr>
          <a:xfrm>
            <a:off x="3880370" y="596560"/>
            <a:ext cx="4984348" cy="209848"/>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35" name="TextBox 34"/>
          <p:cNvSpPr txBox="1"/>
          <p:nvPr/>
        </p:nvSpPr>
        <p:spPr>
          <a:xfrm>
            <a:off x="3880372" y="596558"/>
            <a:ext cx="1191907" cy="261245"/>
          </a:xfrm>
          <a:prstGeom prst="rect">
            <a:avLst/>
          </a:prstGeom>
          <a:noFill/>
        </p:spPr>
        <p:txBody>
          <a:bodyPr wrap="none" lIns="75840" tIns="37919" rIns="75840" bIns="37919" rtlCol="0">
            <a:spAutoFit/>
          </a:bodyPr>
          <a:lstStyle/>
          <a:p>
            <a:r>
              <a:rPr lang="en-US" sz="1200" b="1" dirty="0">
                <a:solidFill>
                  <a:schemeClr val="bg1"/>
                </a:solidFill>
                <a:latin typeface="Cambria" panose="02040503050406030204" pitchFamily="18" charset="0"/>
                <a:cs typeface="Cambria"/>
              </a:rPr>
              <a:t>When to Use It</a:t>
            </a:r>
          </a:p>
        </p:txBody>
      </p:sp>
      <p:grpSp>
        <p:nvGrpSpPr>
          <p:cNvPr id="6" name="Group 5"/>
          <p:cNvGrpSpPr/>
          <p:nvPr/>
        </p:nvGrpSpPr>
        <p:grpSpPr>
          <a:xfrm>
            <a:off x="118834" y="1554954"/>
            <a:ext cx="8667248" cy="4794749"/>
            <a:chOff x="126581" y="260872"/>
            <a:chExt cx="6052557" cy="6211911"/>
          </a:xfrm>
        </p:grpSpPr>
        <p:sp>
          <p:nvSpPr>
            <p:cNvPr id="201" name="Rounded Rectangle 200"/>
            <p:cNvSpPr/>
            <p:nvPr/>
          </p:nvSpPr>
          <p:spPr>
            <a:xfrm>
              <a:off x="126581" y="542343"/>
              <a:ext cx="6052557" cy="5930440"/>
            </a:xfrm>
            <a:prstGeom prst="roundRect">
              <a:avLst>
                <a:gd name="adj" fmla="val 6097"/>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202" name="Rounded Rectangle 201"/>
            <p:cNvSpPr/>
            <p:nvPr/>
          </p:nvSpPr>
          <p:spPr>
            <a:xfrm>
              <a:off x="236837" y="260872"/>
              <a:ext cx="3290139" cy="43105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r>
                <a:rPr lang="en-US" sz="1200" b="1" dirty="0" smtClean="0">
                  <a:latin typeface="Cambria" panose="02040503050406030204" pitchFamily="18" charset="0"/>
                  <a:cs typeface="Cambria"/>
                </a:rPr>
                <a:t>How it Works</a:t>
              </a:r>
              <a:endParaRPr lang="en-US" sz="1200" b="1" dirty="0">
                <a:latin typeface="Cambria" panose="02040503050406030204" pitchFamily="18" charset="0"/>
                <a:cs typeface="Cambria"/>
              </a:endParaRPr>
            </a:p>
          </p:txBody>
        </p:sp>
      </p:grpSp>
      <p:sp>
        <p:nvSpPr>
          <p:cNvPr id="9" name="TextBox 8"/>
          <p:cNvSpPr txBox="1"/>
          <p:nvPr/>
        </p:nvSpPr>
        <p:spPr>
          <a:xfrm>
            <a:off x="179638" y="1944390"/>
            <a:ext cx="8584637" cy="4447371"/>
          </a:xfrm>
          <a:prstGeom prst="rect">
            <a:avLst/>
          </a:prstGeom>
          <a:noFill/>
        </p:spPr>
        <p:txBody>
          <a:bodyPr wrap="square" rtlCol="0">
            <a:spAutoFit/>
          </a:bodyPr>
          <a:lstStyle/>
          <a:p>
            <a:r>
              <a:rPr lang="en-US" sz="1500" baseline="30000" dirty="0" smtClean="0"/>
              <a:t>Discriminant </a:t>
            </a:r>
            <a:r>
              <a:rPr lang="en-US" sz="1500" baseline="30000" dirty="0"/>
              <a:t>function analysis is commonly used to describe which predictor variables help differentiate two or more segments of customers. Let us assume that through a prior cluster analysis, the  </a:t>
            </a:r>
            <a:r>
              <a:rPr lang="en-US" sz="1500" baseline="30000" dirty="0" smtClean="0"/>
              <a:t>firm </a:t>
            </a:r>
            <a:r>
              <a:rPr lang="en-US" sz="1500" baseline="30000" dirty="0"/>
              <a:t>has a good understanding of how many segments of customers they deal with every day. By doing cluster analysis, the  </a:t>
            </a:r>
            <a:r>
              <a:rPr lang="en-US" sz="1500" baseline="30000" dirty="0" smtClean="0"/>
              <a:t>firm </a:t>
            </a:r>
            <a:r>
              <a:rPr lang="en-US" sz="1500" baseline="30000" dirty="0"/>
              <a:t>can also classify which segment each customer belongs to; every customer can be assigned either to the quality segment or the value segment. However, discriminant analysis usually follows cluster analysis. Managers using discriminant analysis collect numerous variables about customers (e.g., demographics, often used marketing channels) to describe why a customer falls in a certain segment.</a:t>
            </a:r>
          </a:p>
          <a:p>
            <a:endParaRPr lang="en-US" sz="1500" baseline="30000" dirty="0" smtClean="0"/>
          </a:p>
          <a:p>
            <a:r>
              <a:rPr lang="en-US" sz="1500" baseline="30000" dirty="0" smtClean="0"/>
              <a:t>Thus</a:t>
            </a:r>
            <a:r>
              <a:rPr lang="en-US" sz="1500" baseline="30000" dirty="0"/>
              <a:t>, the dependent variable for discriminant analysis is a categorical variable (i.e., the segment number of a customer), and the independent variables are customer characteristics (e.g., demographics, often used marketing channels). Written as an equation, discriminant analysis is given as</a:t>
            </a:r>
            <a:r>
              <a:rPr lang="en-US" sz="1500" baseline="30000" dirty="0" smtClean="0"/>
              <a:t>:</a:t>
            </a:r>
          </a:p>
          <a:p>
            <a:endParaRPr lang="en-US" baseline="30000" dirty="0"/>
          </a:p>
          <a:p>
            <a:endParaRPr lang="en-US" baseline="30000" dirty="0" smtClean="0"/>
          </a:p>
          <a:p>
            <a:endParaRPr lang="en-US" baseline="30000" dirty="0"/>
          </a:p>
          <a:p>
            <a:endParaRPr lang="en-US" baseline="30000" dirty="0" smtClean="0"/>
          </a:p>
          <a:p>
            <a:endParaRPr lang="en-US" sz="1000" dirty="0" smtClean="0"/>
          </a:p>
          <a:p>
            <a:endParaRPr lang="en-US" sz="1000" dirty="0"/>
          </a:p>
          <a:p>
            <a:endParaRPr lang="en-US" sz="1000" dirty="0" smtClean="0"/>
          </a:p>
          <a:p>
            <a:r>
              <a:rPr lang="en-US" sz="1000" dirty="0" smtClean="0"/>
              <a:t>In </a:t>
            </a:r>
            <a:r>
              <a:rPr lang="en-US" sz="1000" dirty="0"/>
              <a:t>the above equations, the </a:t>
            </a:r>
            <a:r>
              <a:rPr lang="en-US" sz="1000" dirty="0" smtClean="0"/>
              <a:t>firm </a:t>
            </a:r>
            <a:r>
              <a:rPr lang="en-US" sz="1000" dirty="0"/>
              <a:t>has a total of </a:t>
            </a:r>
            <a:r>
              <a:rPr lang="en-US" sz="1000" i="1" dirty="0"/>
              <a:t>h </a:t>
            </a:r>
            <a:r>
              <a:rPr lang="en-US" sz="1000" dirty="0"/>
              <a:t>segments and any </a:t>
            </a:r>
            <a:r>
              <a:rPr lang="en-US" sz="1000" i="1" dirty="0"/>
              <a:t>Yi</a:t>
            </a:r>
            <a:r>
              <a:rPr lang="en-US" sz="1000" dirty="0"/>
              <a:t>(</a:t>
            </a:r>
            <a:r>
              <a:rPr lang="en-US" sz="1000" i="1" dirty="0"/>
              <a:t>x</a:t>
            </a:r>
            <a:r>
              <a:rPr lang="en-US" sz="1000" dirty="0"/>
              <a:t>) is a binary variable equal to 1 if a customer belongs to the </a:t>
            </a:r>
            <a:r>
              <a:rPr lang="en-US" sz="1000" dirty="0" smtClean="0"/>
              <a:t>f9ith </a:t>
            </a:r>
            <a:r>
              <a:rPr lang="en-US" sz="1000" dirty="0"/>
              <a:t>segment, and 0 otherwise. Next, the </a:t>
            </a:r>
            <a:r>
              <a:rPr lang="en-US" sz="1000" dirty="0" smtClean="0"/>
              <a:t>firm </a:t>
            </a:r>
            <a:r>
              <a:rPr lang="en-US" sz="1000" dirty="0"/>
              <a:t>uses a total of </a:t>
            </a:r>
            <a:r>
              <a:rPr lang="en-US" sz="1000" i="1" dirty="0"/>
              <a:t>k </a:t>
            </a:r>
            <a:r>
              <a:rPr lang="en-US" sz="1000" dirty="0" smtClean="0"/>
              <a:t>profiling </a:t>
            </a:r>
            <a:r>
              <a:rPr lang="en-US" sz="1000" dirty="0"/>
              <a:t>variables, and hence every </a:t>
            </a:r>
            <a:r>
              <a:rPr lang="en-US" sz="1000" i="1" dirty="0" smtClean="0"/>
              <a:t>x</a:t>
            </a:r>
            <a:r>
              <a:rPr lang="en-US" sz="1000" i="1" baseline="-25000" dirty="0" smtClean="0"/>
              <a:t>1</a:t>
            </a:r>
            <a:r>
              <a:rPr lang="en-US" sz="1000" i="1" dirty="0" smtClean="0"/>
              <a:t> </a:t>
            </a:r>
            <a:r>
              <a:rPr lang="en-US" sz="1000" dirty="0"/>
              <a:t>denotes an independent variable. The outputs of the analysis are the weights </a:t>
            </a:r>
            <a:r>
              <a:rPr lang="en-US" sz="1000" dirty="0" smtClean="0"/>
              <a:t>B</a:t>
            </a:r>
            <a:r>
              <a:rPr lang="en-US" sz="1000" baseline="-25000" dirty="0" smtClean="0"/>
              <a:t>h1</a:t>
            </a:r>
            <a:r>
              <a:rPr lang="en-US" sz="1000" i="1" dirty="0" smtClean="0"/>
              <a:t> </a:t>
            </a:r>
            <a:r>
              <a:rPr lang="en-US" sz="1000" dirty="0"/>
              <a:t>, which captures the </a:t>
            </a:r>
            <a:r>
              <a:rPr lang="en-US" sz="1000" dirty="0" smtClean="0"/>
              <a:t>influence </a:t>
            </a:r>
            <a:r>
              <a:rPr lang="en-US" sz="1000" dirty="0"/>
              <a:t>the </a:t>
            </a:r>
            <a:r>
              <a:rPr lang="en-US" sz="1000" i="1" dirty="0"/>
              <a:t>j</a:t>
            </a:r>
            <a:r>
              <a:rPr lang="en-US" sz="1000" i="1" baseline="30000" dirty="0" smtClean="0"/>
              <a:t>th</a:t>
            </a:r>
            <a:r>
              <a:rPr lang="en-US" sz="1000" dirty="0" smtClean="0"/>
              <a:t> </a:t>
            </a:r>
            <a:r>
              <a:rPr lang="en-US" sz="1000" dirty="0"/>
              <a:t>independent variable has in categorizing a customer into the </a:t>
            </a:r>
            <a:r>
              <a:rPr lang="en-US" sz="1000" dirty="0" smtClean="0"/>
              <a:t>fifth </a:t>
            </a:r>
            <a:r>
              <a:rPr lang="en-US" sz="1000" dirty="0"/>
              <a:t>segment. If we have </a:t>
            </a:r>
            <a:r>
              <a:rPr lang="en-US" sz="1000" i="1" dirty="0"/>
              <a:t>h </a:t>
            </a:r>
            <a:r>
              <a:rPr lang="en-US" sz="1000" dirty="0"/>
              <a:t>total segments and </a:t>
            </a:r>
            <a:r>
              <a:rPr lang="en-US" sz="1000" i="1" dirty="0"/>
              <a:t>k </a:t>
            </a:r>
            <a:r>
              <a:rPr lang="en-US" sz="1000" dirty="0"/>
              <a:t>total independent variables, we will have </a:t>
            </a:r>
            <a:r>
              <a:rPr lang="en-US" sz="1000" i="1" dirty="0"/>
              <a:t>h </a:t>
            </a:r>
            <a:r>
              <a:rPr lang="en-US" sz="1000" dirty="0"/>
              <a:t>× </a:t>
            </a:r>
            <a:r>
              <a:rPr lang="en-US" sz="1000" i="1" dirty="0"/>
              <a:t>k </a:t>
            </a:r>
            <a:r>
              <a:rPr lang="en-US" sz="1000" dirty="0"/>
              <a:t>total weights. </a:t>
            </a:r>
            <a:endParaRPr lang="en-US" sz="1000" dirty="0" smtClean="0"/>
          </a:p>
          <a:p>
            <a:endParaRPr lang="en-US" sz="1000" dirty="0"/>
          </a:p>
          <a:p>
            <a:r>
              <a:rPr lang="en-US" sz="1000" dirty="0" smtClean="0"/>
              <a:t>The </a:t>
            </a:r>
            <a:r>
              <a:rPr lang="en-US" sz="1000" dirty="0"/>
              <a:t>weights can be interpreted as similar to regression weights; the higher the value of a certain weight </a:t>
            </a:r>
            <a:r>
              <a:rPr lang="en-US" sz="1000" i="1" dirty="0"/>
              <a:t>bi </a:t>
            </a:r>
            <a:r>
              <a:rPr lang="en-US" sz="1000" dirty="0"/>
              <a:t>, the stronger the association between the corresponding predictor </a:t>
            </a:r>
            <a:r>
              <a:rPr lang="en-US" sz="1000" i="1" dirty="0"/>
              <a:t>xi </a:t>
            </a:r>
            <a:r>
              <a:rPr lang="en-US" sz="1000" dirty="0"/>
              <a:t>, and the segment membership. The real usefulness of discriminant analysis is when a </a:t>
            </a:r>
            <a:r>
              <a:rPr lang="en-US" sz="1000" dirty="0" smtClean="0"/>
              <a:t>firm </a:t>
            </a:r>
            <a:r>
              <a:rPr lang="en-US" sz="1000" dirty="0"/>
              <a:t>encounters a customer on whom they did not conduct cluster analysis. The </a:t>
            </a:r>
            <a:r>
              <a:rPr lang="en-US" sz="1000" dirty="0" smtClean="0"/>
              <a:t>firm </a:t>
            </a:r>
            <a:r>
              <a:rPr lang="en-US" sz="1000" dirty="0"/>
              <a:t>observes </a:t>
            </a:r>
            <a:r>
              <a:rPr lang="en-US" sz="1000" i="1" dirty="0" smtClean="0"/>
              <a:t>x</a:t>
            </a:r>
            <a:r>
              <a:rPr lang="en-US" sz="1000" i="1" baseline="-25000" dirty="0" smtClean="0"/>
              <a:t>i</a:t>
            </a:r>
            <a:r>
              <a:rPr lang="en-US" sz="1000" i="1" dirty="0" smtClean="0"/>
              <a:t> </a:t>
            </a:r>
            <a:r>
              <a:rPr lang="en-US" sz="1000" dirty="0"/>
              <a:t>, and knowing that some </a:t>
            </a:r>
            <a:r>
              <a:rPr lang="en-US" sz="1000" i="1" dirty="0" smtClean="0"/>
              <a:t>x</a:t>
            </a:r>
            <a:r>
              <a:rPr lang="en-US" sz="1000" baseline="-25000" dirty="0"/>
              <a:t>i</a:t>
            </a:r>
            <a:r>
              <a:rPr lang="en-US" sz="1000" dirty="0" smtClean="0"/>
              <a:t> </a:t>
            </a:r>
            <a:r>
              <a:rPr lang="en-US" sz="1000" dirty="0"/>
              <a:t>are more likely to be associated with certain membership in certain segments lets a </a:t>
            </a:r>
            <a:r>
              <a:rPr lang="en-US" sz="1000" dirty="0" smtClean="0"/>
              <a:t>firm </a:t>
            </a:r>
            <a:r>
              <a:rPr lang="en-US" sz="1000" dirty="0"/>
              <a:t>classify a customer into a segment, even without doing a cluster analysis again. </a:t>
            </a:r>
          </a:p>
          <a:p>
            <a:endParaRPr lang="en-US" sz="1100" dirty="0"/>
          </a:p>
          <a:p>
            <a:endParaRPr lang="en-US" baseline="30000" dirty="0" smtClean="0"/>
          </a:p>
          <a:p>
            <a:pPr algn="ctr"/>
            <a:endParaRPr lang="en-US" baseline="30000" dirty="0"/>
          </a:p>
        </p:txBody>
      </p:sp>
      <p:sp>
        <p:nvSpPr>
          <p:cNvPr id="36" name="Slide Number Placeholder 4"/>
          <p:cNvSpPr txBox="1">
            <a:spLocks/>
          </p:cNvSpPr>
          <p:nvPr/>
        </p:nvSpPr>
        <p:spPr>
          <a:xfrm>
            <a:off x="8398863" y="6457009"/>
            <a:ext cx="554038" cy="365125"/>
          </a:xfrm>
          <a:prstGeom prst="rect">
            <a:avLst/>
          </a:prstGeom>
        </p:spPr>
        <p:txBody>
          <a:bodyPr/>
          <a:lst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a:lstStyle>
          <a:p>
            <a:fld id="{606C48AC-5425-9447-80A6-7CD23CC5D020}" type="slidenum">
              <a:rPr lang="en-US" sz="1200" smtClean="0">
                <a:solidFill>
                  <a:schemeClr val="tx1">
                    <a:lumMod val="65000"/>
                    <a:lumOff val="35000"/>
                  </a:schemeClr>
                </a:solidFill>
              </a:rPr>
              <a:pPr/>
              <a:t>55</a:t>
            </a:fld>
            <a:endParaRPr lang="en-US" sz="1200" dirty="0">
              <a:solidFill>
                <a:schemeClr val="tx1">
                  <a:lumMod val="65000"/>
                  <a:lumOff val="35000"/>
                </a:schemeClr>
              </a:solidFill>
            </a:endParaRPr>
          </a:p>
        </p:txBody>
      </p:sp>
      <p:sp>
        <p:nvSpPr>
          <p:cNvPr id="37" name="Footer Placeholder 1"/>
          <p:cNvSpPr>
            <a:spLocks noGrp="1"/>
          </p:cNvSpPr>
          <p:nvPr>
            <p:ph type="ftr" sz="quarter" idx="11"/>
          </p:nvPr>
        </p:nvSpPr>
        <p:spPr>
          <a:xfrm>
            <a:off x="201706" y="6473721"/>
            <a:ext cx="6122894" cy="365125"/>
          </a:xfrm>
        </p:spPr>
        <p:txBody>
          <a:bodyPr/>
          <a:lstStyle/>
          <a:p>
            <a:pPr algn="l"/>
            <a:r>
              <a:rPr lang="en-US" dirty="0"/>
              <a:t>© </a:t>
            </a:r>
            <a:r>
              <a:rPr lang="en-US" dirty="0" err="1"/>
              <a:t>Palmatier</a:t>
            </a:r>
            <a:endParaRPr lang="en-US" dirty="0"/>
          </a:p>
        </p:txBody>
      </p:sp>
      <p:pic>
        <p:nvPicPr>
          <p:cNvPr id="2" name="Picture 1" descr="2.4.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118" y="3389961"/>
            <a:ext cx="3584056" cy="932967"/>
          </a:xfrm>
          <a:prstGeom prst="rect">
            <a:avLst/>
          </a:prstGeom>
        </p:spPr>
      </p:pic>
    </p:spTree>
    <p:extLst>
      <p:ext uri="{BB962C8B-B14F-4D97-AF65-F5344CB8AC3E}">
        <p14:creationId xmlns:p14="http://schemas.microsoft.com/office/powerpoint/2010/main" val="36941181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28992" y="355148"/>
            <a:ext cx="265644" cy="338505"/>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b="1">
              <a:latin typeface="Cambria" panose="02040503050406030204" pitchFamily="18" charset="0"/>
              <a:cs typeface="Cambria"/>
            </a:endParaRPr>
          </a:p>
        </p:txBody>
      </p:sp>
      <p:sp>
        <p:nvSpPr>
          <p:cNvPr id="15" name="Rectangle 14"/>
          <p:cNvSpPr/>
          <p:nvPr/>
        </p:nvSpPr>
        <p:spPr>
          <a:xfrm>
            <a:off x="4" y="105255"/>
            <a:ext cx="9144000" cy="268259"/>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b="1" dirty="0">
              <a:latin typeface="Cambria" panose="02040503050406030204" pitchFamily="18" charset="0"/>
              <a:cs typeface="Cambria"/>
            </a:endParaRPr>
          </a:p>
        </p:txBody>
      </p:sp>
      <p:sp>
        <p:nvSpPr>
          <p:cNvPr id="4" name="Title 1"/>
          <p:cNvSpPr txBox="1">
            <a:spLocks/>
          </p:cNvSpPr>
          <p:nvPr/>
        </p:nvSpPr>
        <p:spPr>
          <a:xfrm>
            <a:off x="2440606" y="105255"/>
            <a:ext cx="6703394" cy="268259"/>
          </a:xfrm>
          <a:prstGeom prst="rect">
            <a:avLst/>
          </a:prstGeom>
          <a:solidFill>
            <a:schemeClr val="tx2">
              <a:lumMod val="20000"/>
              <a:lumOff val="80000"/>
            </a:schemeClr>
          </a:solidFill>
          <a:effectLst/>
        </p:spPr>
        <p:txBody>
          <a:bodyPr lIns="84498" tIns="42251" rIns="84498" bIns="42251">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300" b="1" dirty="0" smtClean="0">
                <a:latin typeface="Cambria" panose="02040503050406030204" pitchFamily="18" charset="0"/>
                <a:cs typeface="Cambria"/>
              </a:rPr>
              <a:t>Discriminant and Classification Analyses (cont.)</a:t>
            </a:r>
            <a:endParaRPr lang="en-US" sz="1300" b="1" dirty="0">
              <a:latin typeface="Cambria" panose="02040503050406030204" pitchFamily="18" charset="0"/>
              <a:cs typeface="Cambria"/>
            </a:endParaRPr>
          </a:p>
        </p:txBody>
      </p:sp>
      <p:sp>
        <p:nvSpPr>
          <p:cNvPr id="10" name="Rectangle 9"/>
          <p:cNvSpPr/>
          <p:nvPr/>
        </p:nvSpPr>
        <p:spPr>
          <a:xfrm>
            <a:off x="232434" y="105258"/>
            <a:ext cx="2108557" cy="270031"/>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r>
              <a:rPr lang="en-US" b="1" dirty="0">
                <a:latin typeface="Cambria" panose="02040503050406030204" pitchFamily="18" charset="0"/>
                <a:cs typeface="Cambria"/>
              </a:rPr>
              <a:t>DAT </a:t>
            </a:r>
            <a:r>
              <a:rPr lang="en-US" b="1" dirty="0" smtClean="0">
                <a:latin typeface="Cambria" panose="02040503050406030204" pitchFamily="18" charset="0"/>
                <a:cs typeface="Cambria"/>
              </a:rPr>
              <a:t>2.4</a:t>
            </a:r>
            <a:endParaRPr lang="en-US" b="1" dirty="0">
              <a:latin typeface="Cambria" panose="02040503050406030204" pitchFamily="18" charset="0"/>
              <a:cs typeface="Cambria"/>
            </a:endParaRPr>
          </a:p>
        </p:txBody>
      </p:sp>
      <p:sp>
        <p:nvSpPr>
          <p:cNvPr id="5" name="TextBox 4"/>
          <p:cNvSpPr txBox="1"/>
          <p:nvPr/>
        </p:nvSpPr>
        <p:spPr>
          <a:xfrm>
            <a:off x="46811" y="596559"/>
            <a:ext cx="982415" cy="261245"/>
          </a:xfrm>
          <a:prstGeom prst="rect">
            <a:avLst/>
          </a:prstGeom>
          <a:noFill/>
        </p:spPr>
        <p:txBody>
          <a:bodyPr wrap="none" lIns="75840" tIns="37919" rIns="75840" bIns="37919" rtlCol="0">
            <a:spAutoFit/>
          </a:bodyPr>
          <a:lstStyle/>
          <a:p>
            <a:r>
              <a:rPr lang="en-US" sz="1200" b="1" dirty="0">
                <a:solidFill>
                  <a:schemeClr val="bg1"/>
                </a:solidFill>
                <a:latin typeface="Cambria"/>
                <a:cs typeface="Cambria"/>
              </a:rPr>
              <a:t>Description</a:t>
            </a:r>
          </a:p>
        </p:txBody>
      </p:sp>
      <p:grpSp>
        <p:nvGrpSpPr>
          <p:cNvPr id="203" name="Group 202"/>
          <p:cNvGrpSpPr/>
          <p:nvPr/>
        </p:nvGrpSpPr>
        <p:grpSpPr>
          <a:xfrm>
            <a:off x="160791" y="671189"/>
            <a:ext cx="8703926" cy="5785820"/>
            <a:chOff x="126581" y="476877"/>
            <a:chExt cx="6052557" cy="5309082"/>
          </a:xfrm>
        </p:grpSpPr>
        <p:sp>
          <p:nvSpPr>
            <p:cNvPr id="204" name="Rounded Rectangle 203"/>
            <p:cNvSpPr/>
            <p:nvPr/>
          </p:nvSpPr>
          <p:spPr>
            <a:xfrm>
              <a:off x="126581" y="601858"/>
              <a:ext cx="6052557" cy="5184101"/>
            </a:xfrm>
            <a:prstGeom prst="roundRect">
              <a:avLst>
                <a:gd name="adj" fmla="val 6097"/>
              </a:avLst>
            </a:prstGeom>
            <a:noFill/>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pPr algn="ctr"/>
              <a:endParaRPr lang="en-US">
                <a:latin typeface="Cambria" panose="02040503050406030204" pitchFamily="18" charset="0"/>
                <a:cs typeface="Cambria"/>
              </a:endParaRPr>
            </a:p>
          </p:txBody>
        </p:sp>
        <p:sp>
          <p:nvSpPr>
            <p:cNvPr id="205" name="Rounded Rectangle 204"/>
            <p:cNvSpPr/>
            <p:nvPr/>
          </p:nvSpPr>
          <p:spPr>
            <a:xfrm>
              <a:off x="236837" y="476877"/>
              <a:ext cx="3290139" cy="266538"/>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5840" tIns="37919" rIns="75840" bIns="37919" rtlCol="0" anchor="ctr"/>
            <a:lstStyle/>
            <a:p>
              <a:r>
                <a:rPr lang="en-US" sz="1200" b="1" dirty="0" smtClean="0">
                  <a:latin typeface="Cambria" panose="02040503050406030204" pitchFamily="18" charset="0"/>
                  <a:cs typeface="Cambria"/>
                </a:rPr>
                <a:t>Example</a:t>
              </a:r>
              <a:endParaRPr lang="en-US" sz="1200" b="1" dirty="0">
                <a:latin typeface="Cambria" panose="02040503050406030204" pitchFamily="18" charset="0"/>
                <a:cs typeface="Cambria"/>
              </a:endParaRPr>
            </a:p>
          </p:txBody>
        </p:sp>
      </p:grpSp>
      <p:sp>
        <p:nvSpPr>
          <p:cNvPr id="36" name="Slide Number Placeholder 4"/>
          <p:cNvSpPr txBox="1">
            <a:spLocks/>
          </p:cNvSpPr>
          <p:nvPr/>
        </p:nvSpPr>
        <p:spPr>
          <a:xfrm>
            <a:off x="8398863" y="6457009"/>
            <a:ext cx="554038" cy="365125"/>
          </a:xfrm>
          <a:prstGeom prst="rect">
            <a:avLst/>
          </a:prstGeom>
        </p:spPr>
        <p:txBody>
          <a:bodyPr/>
          <a:lst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a:lstStyle>
          <a:p>
            <a:fld id="{606C48AC-5425-9447-80A6-7CD23CC5D020}" type="slidenum">
              <a:rPr lang="en-US" sz="1200" smtClean="0">
                <a:solidFill>
                  <a:schemeClr val="tx1">
                    <a:lumMod val="65000"/>
                    <a:lumOff val="35000"/>
                  </a:schemeClr>
                </a:solidFill>
              </a:rPr>
              <a:pPr/>
              <a:t>56</a:t>
            </a:fld>
            <a:endParaRPr lang="en-US" sz="1200" dirty="0">
              <a:solidFill>
                <a:schemeClr val="tx1">
                  <a:lumMod val="65000"/>
                  <a:lumOff val="35000"/>
                </a:schemeClr>
              </a:solidFill>
            </a:endParaRPr>
          </a:p>
        </p:txBody>
      </p:sp>
      <p:sp>
        <p:nvSpPr>
          <p:cNvPr id="37" name="Footer Placeholder 1"/>
          <p:cNvSpPr>
            <a:spLocks noGrp="1"/>
          </p:cNvSpPr>
          <p:nvPr>
            <p:ph type="ftr" sz="quarter" idx="11"/>
          </p:nvPr>
        </p:nvSpPr>
        <p:spPr>
          <a:xfrm>
            <a:off x="201706" y="6473721"/>
            <a:ext cx="6122894" cy="365125"/>
          </a:xfrm>
        </p:spPr>
        <p:txBody>
          <a:bodyPr/>
          <a:lstStyle/>
          <a:p>
            <a:pPr algn="l"/>
            <a:r>
              <a:rPr lang="en-US" dirty="0"/>
              <a:t>© </a:t>
            </a:r>
            <a:r>
              <a:rPr lang="en-US" dirty="0" err="1"/>
              <a:t>Palmatier</a:t>
            </a:r>
            <a:endParaRPr lang="en-US" dirty="0"/>
          </a:p>
        </p:txBody>
      </p:sp>
      <p:pic>
        <p:nvPicPr>
          <p:cNvPr id="2" name="Picture 1" descr="2.4.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45" y="1141662"/>
            <a:ext cx="8215387" cy="4900177"/>
          </a:xfrm>
          <a:prstGeom prst="rect">
            <a:avLst/>
          </a:prstGeom>
        </p:spPr>
      </p:pic>
    </p:spTree>
    <p:extLst>
      <p:ext uri="{BB962C8B-B14F-4D97-AF65-F5344CB8AC3E}">
        <p14:creationId xmlns:p14="http://schemas.microsoft.com/office/powerpoint/2010/main" val="27012199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61630"/>
            <a:ext cx="7556313" cy="803691"/>
          </a:xfrm>
        </p:spPr>
        <p:txBody>
          <a:bodyPr/>
          <a:lstStyle/>
          <a:p>
            <a:r>
              <a:rPr lang="en-US" b="1" dirty="0"/>
              <a:t>Process for Managing Customer Heterogeneity</a:t>
            </a:r>
          </a:p>
        </p:txBody>
      </p:sp>
      <p:sp>
        <p:nvSpPr>
          <p:cNvPr id="3" name="Content Placeholder 2"/>
          <p:cNvSpPr>
            <a:spLocks noGrp="1"/>
          </p:cNvSpPr>
          <p:nvPr>
            <p:ph idx="1"/>
          </p:nvPr>
        </p:nvSpPr>
        <p:spPr>
          <a:xfrm>
            <a:off x="498474" y="1409850"/>
            <a:ext cx="8354173" cy="4860390"/>
          </a:xfrm>
        </p:spPr>
        <p:txBody>
          <a:bodyPr>
            <a:normAutofit/>
          </a:bodyPr>
          <a:lstStyle/>
          <a:p>
            <a:r>
              <a:rPr lang="en-US" sz="1800" dirty="0"/>
              <a:t>To convert the inputs into outputs, marketers conduct a series of process steps</a:t>
            </a:r>
          </a:p>
          <a:p>
            <a:pPr marL="571274" lvl="1" indent="-342860">
              <a:buFont typeface="+mj-lt"/>
              <a:buAutoNum type="arabicPeriod"/>
            </a:pPr>
            <a:r>
              <a:rPr lang="en-US" b="1" dirty="0">
                <a:solidFill>
                  <a:schemeClr val="tx2"/>
                </a:solidFill>
              </a:rPr>
              <a:t>Segmenting </a:t>
            </a:r>
            <a:r>
              <a:rPr lang="en-US" dirty="0"/>
              <a:t>– To initiate the segmentation, managers need to </a:t>
            </a:r>
            <a:r>
              <a:rPr lang="en-US" i="1" dirty="0"/>
              <a:t>identify the key purchase attributes</a:t>
            </a:r>
            <a:r>
              <a:rPr lang="en-US" dirty="0"/>
              <a:t>, that is the needs and desires that a potential customer evaluates when making a purchase decision for this category</a:t>
            </a:r>
          </a:p>
          <a:p>
            <a:pPr marL="571274" lvl="1" indent="-342860">
              <a:buFont typeface="+mj-lt"/>
              <a:buAutoNum type="arabicPeriod"/>
            </a:pPr>
            <a:r>
              <a:rPr lang="en-US" b="1" dirty="0">
                <a:solidFill>
                  <a:schemeClr val="tx2"/>
                </a:solidFill>
              </a:rPr>
              <a:t>Targeting </a:t>
            </a:r>
            <a:r>
              <a:rPr lang="en-US" dirty="0"/>
              <a:t>– The targeting process follows naturally from segmentation, </a:t>
            </a:r>
            <a:r>
              <a:rPr lang="en-US" i="1" dirty="0"/>
              <a:t>to identify which segments the firm wants to sell to, based on the attractiveness of each segment and the firm’s competitive strength in each segment</a:t>
            </a:r>
          </a:p>
          <a:p>
            <a:pPr marL="571274" lvl="1" indent="-342860">
              <a:buFont typeface="+mj-lt"/>
              <a:buAutoNum type="arabicPeriod"/>
            </a:pPr>
            <a:r>
              <a:rPr lang="en-US" b="1" dirty="0">
                <a:solidFill>
                  <a:schemeClr val="tx2"/>
                </a:solidFill>
              </a:rPr>
              <a:t>Positioning </a:t>
            </a:r>
            <a:r>
              <a:rPr lang="en-US" dirty="0"/>
              <a:t>– The separation between targeting and positioning is often blurry. Many of the factors used to evaluate competitive strengths to select a target segment also impact the difficulty of executing an effective positioning strategy for that segment</a:t>
            </a:r>
          </a:p>
          <a:p>
            <a:pPr marL="571274" lvl="1" indent="-342860">
              <a:buFont typeface="+mj-lt"/>
              <a:buAutoNum type="arabicPeriod"/>
            </a:pPr>
            <a:r>
              <a:rPr lang="en-US" b="1" dirty="0">
                <a:solidFill>
                  <a:schemeClr val="tx2"/>
                </a:solidFill>
              </a:rPr>
              <a:t>Building Customer Centricity </a:t>
            </a:r>
            <a:r>
              <a:rPr lang="en-US" dirty="0"/>
              <a:t>– Building a customer-centric organization is different from executing an STP process, in that it requires a top-down, enduring commitment from senior leaders to institute a customer-centric philosophy across the firm’s entire organization</a:t>
            </a:r>
          </a:p>
        </p:txBody>
      </p:sp>
      <p:sp>
        <p:nvSpPr>
          <p:cNvPr id="4" name="Footer Placeholder 3"/>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57</a:t>
            </a:fld>
            <a:endParaRPr lang="en-US" dirty="0"/>
          </a:p>
        </p:txBody>
      </p:sp>
    </p:spTree>
    <p:extLst>
      <p:ext uri="{BB962C8B-B14F-4D97-AF65-F5344CB8AC3E}">
        <p14:creationId xmlns:p14="http://schemas.microsoft.com/office/powerpoint/2010/main" val="77126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11" y="148718"/>
            <a:ext cx="7556313" cy="803691"/>
          </a:xfrm>
        </p:spPr>
        <p:txBody>
          <a:bodyPr/>
          <a:lstStyle/>
          <a:p>
            <a:r>
              <a:rPr lang="en-US" b="1">
                <a:latin typeface="Cambria" panose="02040503050406030204" pitchFamily="18" charset="0"/>
                <a:cs typeface="Cambria"/>
              </a:rPr>
              <a:t>Example of Managing Customer Heterogeneity</a:t>
            </a:r>
            <a:endParaRPr lang="en-US" b="1" dirty="0">
              <a:latin typeface="Cambria" panose="02040503050406030204" pitchFamily="18" charset="0"/>
              <a:cs typeface="Cambria"/>
            </a:endParaRPr>
          </a:p>
        </p:txBody>
      </p:sp>
      <p:sp>
        <p:nvSpPr>
          <p:cNvPr id="7" name="TextBox 6"/>
          <p:cNvSpPr txBox="1"/>
          <p:nvPr/>
        </p:nvSpPr>
        <p:spPr>
          <a:xfrm>
            <a:off x="395322" y="1518393"/>
            <a:ext cx="3640826" cy="282914"/>
          </a:xfrm>
          <a:prstGeom prst="rect">
            <a:avLst/>
          </a:prstGeom>
          <a:noFill/>
        </p:spPr>
        <p:txBody>
          <a:bodyPr wrap="square" lIns="82058" tIns="41029" rIns="82058" bIns="41029" rtlCol="0">
            <a:spAutoFit/>
          </a:bodyPr>
          <a:lstStyle/>
          <a:p>
            <a:pPr algn="ctr"/>
            <a:r>
              <a:rPr lang="en-US" sz="1300" b="1" dirty="0">
                <a:latin typeface="Cambria" panose="02040503050406030204" pitchFamily="18" charset="0"/>
                <a:cs typeface="Cambria"/>
              </a:rPr>
              <a:t>1) Identify Customer Segments</a:t>
            </a:r>
          </a:p>
        </p:txBody>
      </p:sp>
      <p:sp>
        <p:nvSpPr>
          <p:cNvPr id="8" name="TextBox 7"/>
          <p:cNvSpPr txBox="1"/>
          <p:nvPr/>
        </p:nvSpPr>
        <p:spPr>
          <a:xfrm>
            <a:off x="4107041" y="1531576"/>
            <a:ext cx="2127282" cy="282914"/>
          </a:xfrm>
          <a:prstGeom prst="rect">
            <a:avLst/>
          </a:prstGeom>
          <a:noFill/>
        </p:spPr>
        <p:txBody>
          <a:bodyPr wrap="none" lIns="82058" tIns="41029" rIns="82058" bIns="41029" rtlCol="0">
            <a:spAutoFit/>
          </a:bodyPr>
          <a:lstStyle/>
          <a:p>
            <a:pPr algn="ctr"/>
            <a:r>
              <a:rPr lang="en-US" sz="1300" b="1" dirty="0">
                <a:latin typeface="Cambria" panose="02040503050406030204" pitchFamily="18" charset="0"/>
                <a:cs typeface="Cambria"/>
              </a:rPr>
              <a:t>2) Select Target Segments</a:t>
            </a:r>
          </a:p>
        </p:txBody>
      </p:sp>
      <p:sp>
        <p:nvSpPr>
          <p:cNvPr id="9" name="TextBox 8"/>
          <p:cNvSpPr txBox="1"/>
          <p:nvPr/>
        </p:nvSpPr>
        <p:spPr>
          <a:xfrm>
            <a:off x="6267785" y="1531576"/>
            <a:ext cx="2598564" cy="282914"/>
          </a:xfrm>
          <a:prstGeom prst="rect">
            <a:avLst/>
          </a:prstGeom>
          <a:noFill/>
        </p:spPr>
        <p:txBody>
          <a:bodyPr wrap="none" lIns="82058" tIns="41029" rIns="82058" bIns="41029" rtlCol="0">
            <a:spAutoFit/>
          </a:bodyPr>
          <a:lstStyle/>
          <a:p>
            <a:pPr algn="ctr"/>
            <a:r>
              <a:rPr lang="en-US" sz="1300" b="1" dirty="0">
                <a:latin typeface="Cambria" panose="02040503050406030204" pitchFamily="18" charset="0"/>
                <a:cs typeface="Cambria"/>
              </a:rPr>
              <a:t>3) Position Against Competitors</a:t>
            </a:r>
          </a:p>
        </p:txBody>
      </p:sp>
      <p:cxnSp>
        <p:nvCxnSpPr>
          <p:cNvPr id="10" name="Straight Arrow Connector 9"/>
          <p:cNvCxnSpPr/>
          <p:nvPr/>
        </p:nvCxnSpPr>
        <p:spPr>
          <a:xfrm flipV="1">
            <a:off x="2040986" y="2405635"/>
            <a:ext cx="314288" cy="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040986" y="3683106"/>
            <a:ext cx="314288" cy="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040986" y="4557165"/>
            <a:ext cx="314288" cy="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040986" y="5162282"/>
            <a:ext cx="314288" cy="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040986" y="5565694"/>
            <a:ext cx="314288" cy="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Rounded Rectangle 14"/>
          <p:cNvSpPr/>
          <p:nvPr/>
        </p:nvSpPr>
        <p:spPr>
          <a:xfrm>
            <a:off x="395321" y="1859592"/>
            <a:ext cx="1682861" cy="3832412"/>
          </a:xfrm>
          <a:prstGeom prst="roundRect">
            <a:avLst>
              <a:gd name="adj" fmla="val 7586"/>
            </a:avLst>
          </a:prstGeom>
          <a:solidFill>
            <a:schemeClr val="bg1">
              <a:lumMod val="8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sz="1100" dirty="0">
              <a:solidFill>
                <a:srgbClr val="000000"/>
              </a:solidFill>
              <a:latin typeface="Cambria" panose="02040503050406030204" pitchFamily="18" charset="0"/>
              <a:cs typeface="Cambria"/>
            </a:endParaRPr>
          </a:p>
        </p:txBody>
      </p:sp>
      <p:sp>
        <p:nvSpPr>
          <p:cNvPr id="16" name="Rounded Rectangle 15"/>
          <p:cNvSpPr/>
          <p:nvPr/>
        </p:nvSpPr>
        <p:spPr>
          <a:xfrm>
            <a:off x="4274594" y="1867751"/>
            <a:ext cx="1682861" cy="1277471"/>
          </a:xfrm>
          <a:prstGeom prst="roundRect">
            <a:avLst>
              <a:gd name="adj" fmla="val 7586"/>
            </a:avLst>
          </a:prstGeom>
          <a:solidFill>
            <a:schemeClr val="tx2">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r>
              <a:rPr lang="en-US" sz="1100" b="1" dirty="0">
                <a:solidFill>
                  <a:srgbClr val="0D0D0D"/>
                </a:solidFill>
                <a:latin typeface="Cambria" panose="02040503050406030204" pitchFamily="18" charset="0"/>
                <a:cs typeface="Cambria"/>
              </a:rPr>
              <a:t>Gym Socialites</a:t>
            </a:r>
          </a:p>
        </p:txBody>
      </p:sp>
      <p:sp>
        <p:nvSpPr>
          <p:cNvPr id="17" name="Rounded Rectangle 16"/>
          <p:cNvSpPr/>
          <p:nvPr/>
        </p:nvSpPr>
        <p:spPr>
          <a:xfrm>
            <a:off x="4274594" y="3212458"/>
            <a:ext cx="1682861" cy="1008529"/>
          </a:xfrm>
          <a:prstGeom prst="roundRect">
            <a:avLst>
              <a:gd name="adj" fmla="val 7586"/>
            </a:avLst>
          </a:prstGeom>
          <a:solidFill>
            <a:schemeClr val="accent1">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r>
              <a:rPr lang="en-US" sz="1100" b="1" dirty="0">
                <a:solidFill>
                  <a:srgbClr val="0D0D0D"/>
                </a:solidFill>
                <a:latin typeface="Cambria" panose="02040503050406030204" pitchFamily="18" charset="0"/>
                <a:cs typeface="Cambria"/>
              </a:rPr>
              <a:t>Fashion Trend Setters</a:t>
            </a:r>
          </a:p>
        </p:txBody>
      </p:sp>
      <p:cxnSp>
        <p:nvCxnSpPr>
          <p:cNvPr id="18" name="Straight Arrow Connector 17"/>
          <p:cNvCxnSpPr/>
          <p:nvPr/>
        </p:nvCxnSpPr>
        <p:spPr>
          <a:xfrm flipV="1">
            <a:off x="3978905" y="2405635"/>
            <a:ext cx="314288" cy="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978905" y="3683106"/>
            <a:ext cx="314288" cy="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a:xfrm>
            <a:off x="2353288" y="1867751"/>
            <a:ext cx="1682861" cy="1277471"/>
          </a:xfrm>
          <a:prstGeom prst="roundRect">
            <a:avLst>
              <a:gd name="adj" fmla="val 7586"/>
            </a:avLst>
          </a:prstGeom>
          <a:solidFill>
            <a:schemeClr val="tx2">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r>
              <a:rPr lang="en-US" sz="1100" b="1" dirty="0">
                <a:solidFill>
                  <a:srgbClr val="0D0D0D"/>
                </a:solidFill>
                <a:latin typeface="Cambria" panose="02040503050406030204" pitchFamily="18" charset="0"/>
                <a:cs typeface="Cambria"/>
              </a:rPr>
              <a:t>Gym Socialites</a:t>
            </a:r>
          </a:p>
        </p:txBody>
      </p:sp>
      <p:sp>
        <p:nvSpPr>
          <p:cNvPr id="21" name="Rounded Rectangle 20"/>
          <p:cNvSpPr/>
          <p:nvPr/>
        </p:nvSpPr>
        <p:spPr>
          <a:xfrm>
            <a:off x="2353288" y="3212458"/>
            <a:ext cx="1682861" cy="1008529"/>
          </a:xfrm>
          <a:prstGeom prst="roundRect">
            <a:avLst>
              <a:gd name="adj" fmla="val 7586"/>
            </a:avLst>
          </a:prstGeom>
          <a:solidFill>
            <a:schemeClr val="accent1">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r>
              <a:rPr lang="en-US" sz="1100" b="1" dirty="0">
                <a:solidFill>
                  <a:srgbClr val="0D0D0D"/>
                </a:solidFill>
                <a:latin typeface="Cambria" panose="02040503050406030204" pitchFamily="18" charset="0"/>
                <a:cs typeface="Cambria"/>
              </a:rPr>
              <a:t>Fashion Trend Setters</a:t>
            </a:r>
          </a:p>
        </p:txBody>
      </p:sp>
      <p:sp>
        <p:nvSpPr>
          <p:cNvPr id="22" name="Rounded Rectangle 21"/>
          <p:cNvSpPr/>
          <p:nvPr/>
        </p:nvSpPr>
        <p:spPr>
          <a:xfrm>
            <a:off x="2353288" y="4288222"/>
            <a:ext cx="1682861" cy="605118"/>
          </a:xfrm>
          <a:prstGeom prst="roundRect">
            <a:avLst>
              <a:gd name="adj" fmla="val 7586"/>
            </a:avLst>
          </a:prstGeom>
          <a:solidFill>
            <a:schemeClr val="accent1">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r>
              <a:rPr lang="en-US" sz="1100" b="1" dirty="0">
                <a:solidFill>
                  <a:srgbClr val="0D0D0D"/>
                </a:solidFill>
                <a:latin typeface="Cambria" panose="02040503050406030204" pitchFamily="18" charset="0"/>
                <a:cs typeface="Cambria"/>
              </a:rPr>
              <a:t>Urban Athletes</a:t>
            </a:r>
          </a:p>
        </p:txBody>
      </p:sp>
      <p:sp>
        <p:nvSpPr>
          <p:cNvPr id="23" name="Rounded Rectangle 22"/>
          <p:cNvSpPr/>
          <p:nvPr/>
        </p:nvSpPr>
        <p:spPr>
          <a:xfrm>
            <a:off x="2353288" y="4960575"/>
            <a:ext cx="1682861" cy="403412"/>
          </a:xfrm>
          <a:prstGeom prst="roundRect">
            <a:avLst>
              <a:gd name="adj" fmla="val 7586"/>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r>
              <a:rPr lang="en-US" sz="1100" b="1" dirty="0">
                <a:solidFill>
                  <a:srgbClr val="000000"/>
                </a:solidFill>
                <a:latin typeface="Cambria" panose="02040503050406030204" pitchFamily="18" charset="0"/>
                <a:cs typeface="Cambria"/>
              </a:rPr>
              <a:t>Elite Athletes</a:t>
            </a:r>
          </a:p>
        </p:txBody>
      </p:sp>
      <p:sp>
        <p:nvSpPr>
          <p:cNvPr id="24" name="Rounded Rectangle 23"/>
          <p:cNvSpPr/>
          <p:nvPr/>
        </p:nvSpPr>
        <p:spPr>
          <a:xfrm>
            <a:off x="2353288" y="5431222"/>
            <a:ext cx="1682861" cy="268941"/>
          </a:xfrm>
          <a:prstGeom prst="roundRect">
            <a:avLst>
              <a:gd name="adj" fmla="val 7586"/>
            </a:avLst>
          </a:prstGeom>
          <a:solidFill>
            <a:schemeClr val="bg1">
              <a:lumMod val="6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r>
              <a:rPr lang="en-US" sz="1100" b="1" dirty="0">
                <a:solidFill>
                  <a:srgbClr val="000000"/>
                </a:solidFill>
                <a:latin typeface="Cambria" panose="02040503050406030204" pitchFamily="18" charset="0"/>
                <a:cs typeface="Cambria"/>
              </a:rPr>
              <a:t>Seasonal Gym Members</a:t>
            </a:r>
          </a:p>
        </p:txBody>
      </p:sp>
      <p:sp>
        <p:nvSpPr>
          <p:cNvPr id="25" name="Rounded Rectangle 24"/>
          <p:cNvSpPr/>
          <p:nvPr/>
        </p:nvSpPr>
        <p:spPr>
          <a:xfrm>
            <a:off x="395321" y="1867752"/>
            <a:ext cx="1682861" cy="3832412"/>
          </a:xfrm>
          <a:prstGeom prst="roundRect">
            <a:avLst>
              <a:gd name="adj" fmla="val 7586"/>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r>
              <a:rPr lang="en-US" sz="1100" b="1" dirty="0">
                <a:solidFill>
                  <a:srgbClr val="000000"/>
                </a:solidFill>
                <a:latin typeface="Cambria" panose="02040503050406030204" pitchFamily="18" charset="0"/>
                <a:cs typeface="Cambria"/>
              </a:rPr>
              <a:t>Potential</a:t>
            </a:r>
          </a:p>
          <a:p>
            <a:pPr algn="ctr"/>
            <a:r>
              <a:rPr lang="en-US" sz="1100" b="1" dirty="0">
                <a:solidFill>
                  <a:srgbClr val="000000"/>
                </a:solidFill>
                <a:latin typeface="Cambria" panose="02040503050406030204" pitchFamily="18" charset="0"/>
                <a:cs typeface="Cambria"/>
              </a:rPr>
              <a:t> Customers</a:t>
            </a:r>
          </a:p>
        </p:txBody>
      </p:sp>
      <p:cxnSp>
        <p:nvCxnSpPr>
          <p:cNvPr id="26" name="Straight Arrow Connector 25"/>
          <p:cNvCxnSpPr/>
          <p:nvPr/>
        </p:nvCxnSpPr>
        <p:spPr>
          <a:xfrm flipV="1">
            <a:off x="5957455" y="2405636"/>
            <a:ext cx="415637" cy="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5957455" y="3683108"/>
            <a:ext cx="415637" cy="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373092" y="2071601"/>
            <a:ext cx="2266763" cy="1267799"/>
          </a:xfrm>
          <a:prstGeom prst="rect">
            <a:avLst/>
          </a:prstGeom>
          <a:noFill/>
        </p:spPr>
        <p:txBody>
          <a:bodyPr wrap="square" lIns="82058" tIns="41029" rIns="82058" bIns="41029" rtlCol="0">
            <a:spAutoFit/>
          </a:bodyPr>
          <a:lstStyle/>
          <a:p>
            <a:r>
              <a:rPr lang="en-US" sz="1100" b="1" dirty="0">
                <a:latin typeface="Cambria" panose="02040503050406030204" pitchFamily="18" charset="0"/>
                <a:cs typeface="Cambria"/>
              </a:rPr>
              <a:t>Who: </a:t>
            </a:r>
            <a:r>
              <a:rPr lang="en-US" sz="1100" dirty="0">
                <a:latin typeface="Cambria" panose="02040503050406030204" pitchFamily="18" charset="0"/>
                <a:cs typeface="Cambria"/>
              </a:rPr>
              <a:t>Members of  high-end, coed gyms</a:t>
            </a:r>
            <a:r>
              <a:rPr lang="en-US" sz="1100" b="1" dirty="0">
                <a:latin typeface="Cambria" panose="02040503050406030204" pitchFamily="18" charset="0"/>
                <a:cs typeface="Cambria"/>
              </a:rPr>
              <a:t> </a:t>
            </a:r>
          </a:p>
          <a:p>
            <a:r>
              <a:rPr lang="en-US" sz="1100" b="1" dirty="0">
                <a:latin typeface="Cambria" panose="02040503050406030204" pitchFamily="18" charset="0"/>
                <a:cs typeface="Cambria"/>
              </a:rPr>
              <a:t>What: </a:t>
            </a:r>
            <a:r>
              <a:rPr lang="en-US" sz="1100" dirty="0">
                <a:latin typeface="Cambria" panose="02040503050406030204" pitchFamily="18" charset="0"/>
                <a:cs typeface="Cambria"/>
              </a:rPr>
              <a:t>Good looking but highly functional athletic wear</a:t>
            </a:r>
          </a:p>
          <a:p>
            <a:r>
              <a:rPr lang="en-US" sz="1100" b="1" dirty="0">
                <a:latin typeface="Cambria" panose="02040503050406030204" pitchFamily="18" charset="0"/>
                <a:cs typeface="Cambria"/>
              </a:rPr>
              <a:t>Why: </a:t>
            </a:r>
            <a:r>
              <a:rPr lang="en-US" sz="1100" dirty="0">
                <a:latin typeface="Cambria" panose="02040503050406030204" pitchFamily="18" charset="0"/>
                <a:cs typeface="Cambria"/>
              </a:rPr>
              <a:t>Highest performance materials and design that looks good</a:t>
            </a:r>
            <a:endParaRPr lang="en-US" sz="1100" b="1" dirty="0">
              <a:latin typeface="Cambria" panose="02040503050406030204" pitchFamily="18" charset="0"/>
              <a:cs typeface="Cambria"/>
            </a:endParaRPr>
          </a:p>
        </p:txBody>
      </p:sp>
      <p:sp>
        <p:nvSpPr>
          <p:cNvPr id="29" name="TextBox 28"/>
          <p:cNvSpPr txBox="1"/>
          <p:nvPr/>
        </p:nvSpPr>
        <p:spPr>
          <a:xfrm>
            <a:off x="6373092" y="3408107"/>
            <a:ext cx="2266763" cy="929245"/>
          </a:xfrm>
          <a:prstGeom prst="rect">
            <a:avLst/>
          </a:prstGeom>
          <a:noFill/>
        </p:spPr>
        <p:txBody>
          <a:bodyPr wrap="square" lIns="82058" tIns="41029" rIns="82058" bIns="41029" rtlCol="0">
            <a:spAutoFit/>
          </a:bodyPr>
          <a:lstStyle/>
          <a:p>
            <a:r>
              <a:rPr lang="en-US" sz="1100" b="1" dirty="0">
                <a:latin typeface="Cambria" panose="02040503050406030204" pitchFamily="18" charset="0"/>
                <a:cs typeface="Cambria"/>
              </a:rPr>
              <a:t>Who: </a:t>
            </a:r>
            <a:r>
              <a:rPr lang="en-US" sz="1100" dirty="0">
                <a:latin typeface="Cambria" panose="02040503050406030204" pitchFamily="18" charset="0"/>
                <a:cs typeface="Cambria"/>
              </a:rPr>
              <a:t>Fashion-conscious sporting fans</a:t>
            </a:r>
          </a:p>
          <a:p>
            <a:r>
              <a:rPr lang="en-US" sz="1100" b="1" dirty="0">
                <a:latin typeface="Cambria" panose="02040503050406030204" pitchFamily="18" charset="0"/>
                <a:cs typeface="Cambria"/>
              </a:rPr>
              <a:t>What: </a:t>
            </a:r>
            <a:r>
              <a:rPr lang="en-US" sz="1100" dirty="0">
                <a:latin typeface="Cambria" panose="02040503050406030204" pitchFamily="18" charset="0"/>
                <a:cs typeface="Cambria"/>
              </a:rPr>
              <a:t>Athletic wear as clothing</a:t>
            </a:r>
          </a:p>
          <a:p>
            <a:r>
              <a:rPr lang="en-US" sz="1100" b="1" dirty="0">
                <a:latin typeface="Cambria" panose="02040503050406030204" pitchFamily="18" charset="0"/>
                <a:cs typeface="Cambria"/>
              </a:rPr>
              <a:t>Why: </a:t>
            </a:r>
            <a:r>
              <a:rPr lang="en-US" sz="1100" dirty="0">
                <a:latin typeface="Cambria" panose="02040503050406030204" pitchFamily="18" charset="0"/>
                <a:cs typeface="Cambria"/>
              </a:rPr>
              <a:t>Newest, coolest designs that stand out from the crowd</a:t>
            </a:r>
          </a:p>
        </p:txBody>
      </p:sp>
      <p:sp>
        <p:nvSpPr>
          <p:cNvPr id="30" name="Freeform 5"/>
          <p:cNvSpPr>
            <a:spLocks noEditPoints="1"/>
          </p:cNvSpPr>
          <p:nvPr/>
        </p:nvSpPr>
        <p:spPr bwMode="auto">
          <a:xfrm>
            <a:off x="484911" y="1926409"/>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tx2">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31" name="Freeform 5"/>
          <p:cNvSpPr>
            <a:spLocks noEditPoints="1"/>
          </p:cNvSpPr>
          <p:nvPr/>
        </p:nvSpPr>
        <p:spPr bwMode="auto">
          <a:xfrm>
            <a:off x="831275" y="2514966"/>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tx2">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32" name="Freeform 5"/>
          <p:cNvSpPr>
            <a:spLocks noEditPoints="1"/>
          </p:cNvSpPr>
          <p:nvPr/>
        </p:nvSpPr>
        <p:spPr bwMode="auto">
          <a:xfrm>
            <a:off x="1316183" y="1935237"/>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tx2">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33" name="Freeform 5"/>
          <p:cNvSpPr>
            <a:spLocks noEditPoints="1"/>
          </p:cNvSpPr>
          <p:nvPr/>
        </p:nvSpPr>
        <p:spPr bwMode="auto">
          <a:xfrm>
            <a:off x="452584" y="3212457"/>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tx2">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34" name="Freeform 5"/>
          <p:cNvSpPr>
            <a:spLocks noEditPoints="1"/>
          </p:cNvSpPr>
          <p:nvPr/>
        </p:nvSpPr>
        <p:spPr bwMode="auto">
          <a:xfrm>
            <a:off x="946139" y="4212022"/>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tx2">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35" name="Freeform 5"/>
          <p:cNvSpPr>
            <a:spLocks noEditPoints="1"/>
          </p:cNvSpPr>
          <p:nvPr/>
        </p:nvSpPr>
        <p:spPr bwMode="auto">
          <a:xfrm>
            <a:off x="567448" y="4670711"/>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tx2">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r>
              <a:rPr lang="en-US" dirty="0">
                <a:latin typeface="Cambria" panose="02040503050406030204" pitchFamily="18" charset="0"/>
              </a:rPr>
              <a:t> </a:t>
            </a:r>
          </a:p>
        </p:txBody>
      </p:sp>
      <p:sp>
        <p:nvSpPr>
          <p:cNvPr id="36" name="Freeform 5"/>
          <p:cNvSpPr>
            <a:spLocks noEditPoints="1"/>
          </p:cNvSpPr>
          <p:nvPr/>
        </p:nvSpPr>
        <p:spPr bwMode="auto">
          <a:xfrm>
            <a:off x="1309359" y="4851493"/>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tx2">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r>
              <a:rPr lang="en-US" dirty="0">
                <a:latin typeface="Cambria" panose="02040503050406030204" pitchFamily="18" charset="0"/>
              </a:rPr>
              <a:t> </a:t>
            </a:r>
          </a:p>
        </p:txBody>
      </p:sp>
      <p:sp>
        <p:nvSpPr>
          <p:cNvPr id="37" name="Freeform 5"/>
          <p:cNvSpPr>
            <a:spLocks noEditPoints="1"/>
          </p:cNvSpPr>
          <p:nvPr/>
        </p:nvSpPr>
        <p:spPr bwMode="auto">
          <a:xfrm>
            <a:off x="1309359" y="2922593"/>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tx2">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r>
              <a:rPr lang="en-US" dirty="0">
                <a:latin typeface="Cambria" panose="02040503050406030204" pitchFamily="18" charset="0"/>
              </a:rPr>
              <a:t> </a:t>
            </a:r>
          </a:p>
        </p:txBody>
      </p:sp>
      <p:sp>
        <p:nvSpPr>
          <p:cNvPr id="38" name="Freeform 5"/>
          <p:cNvSpPr>
            <a:spLocks noEditPoints="1"/>
          </p:cNvSpPr>
          <p:nvPr/>
        </p:nvSpPr>
        <p:spPr bwMode="auto">
          <a:xfrm>
            <a:off x="762001" y="2943516"/>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accent1">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39" name="Freeform 5"/>
          <p:cNvSpPr>
            <a:spLocks noEditPoints="1"/>
          </p:cNvSpPr>
          <p:nvPr/>
        </p:nvSpPr>
        <p:spPr bwMode="auto">
          <a:xfrm>
            <a:off x="1640636" y="3228882"/>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accent1">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40" name="Freeform 5"/>
          <p:cNvSpPr>
            <a:spLocks noEditPoints="1"/>
          </p:cNvSpPr>
          <p:nvPr/>
        </p:nvSpPr>
        <p:spPr bwMode="auto">
          <a:xfrm>
            <a:off x="430671" y="3817575"/>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accent1">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41" name="Freeform 5"/>
          <p:cNvSpPr>
            <a:spLocks noEditPoints="1"/>
          </p:cNvSpPr>
          <p:nvPr/>
        </p:nvSpPr>
        <p:spPr bwMode="auto">
          <a:xfrm>
            <a:off x="924227" y="4817140"/>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accent1">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42" name="Freeform 5"/>
          <p:cNvSpPr>
            <a:spLocks noEditPoints="1"/>
          </p:cNvSpPr>
          <p:nvPr/>
        </p:nvSpPr>
        <p:spPr bwMode="auto">
          <a:xfrm>
            <a:off x="1640636" y="4746455"/>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accent1">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43" name="Freeform 5"/>
          <p:cNvSpPr>
            <a:spLocks noEditPoints="1"/>
          </p:cNvSpPr>
          <p:nvPr/>
        </p:nvSpPr>
        <p:spPr bwMode="auto">
          <a:xfrm>
            <a:off x="1287447" y="4044670"/>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accent1">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r>
              <a:rPr lang="en-US" dirty="0">
                <a:latin typeface="Cambria" panose="02040503050406030204" pitchFamily="18" charset="0"/>
              </a:rPr>
              <a:t> </a:t>
            </a:r>
          </a:p>
        </p:txBody>
      </p:sp>
      <p:sp>
        <p:nvSpPr>
          <p:cNvPr id="44" name="Freeform 5"/>
          <p:cNvSpPr>
            <a:spLocks noEditPoints="1"/>
          </p:cNvSpPr>
          <p:nvPr/>
        </p:nvSpPr>
        <p:spPr bwMode="auto">
          <a:xfrm>
            <a:off x="1561152" y="1935237"/>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accent1">
              <a:lumMod val="20000"/>
              <a:lumOff val="8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45" name="Freeform 5"/>
          <p:cNvSpPr>
            <a:spLocks noEditPoints="1"/>
          </p:cNvSpPr>
          <p:nvPr/>
        </p:nvSpPr>
        <p:spPr bwMode="auto">
          <a:xfrm>
            <a:off x="1153957" y="2456429"/>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accent1">
              <a:lumMod val="20000"/>
              <a:lumOff val="8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46" name="Freeform 5"/>
          <p:cNvSpPr>
            <a:spLocks noEditPoints="1"/>
          </p:cNvSpPr>
          <p:nvPr/>
        </p:nvSpPr>
        <p:spPr bwMode="auto">
          <a:xfrm>
            <a:off x="601544" y="3372317"/>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accent1">
              <a:lumMod val="20000"/>
              <a:lumOff val="8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47" name="Freeform 5"/>
          <p:cNvSpPr>
            <a:spLocks noEditPoints="1"/>
          </p:cNvSpPr>
          <p:nvPr/>
        </p:nvSpPr>
        <p:spPr bwMode="auto">
          <a:xfrm>
            <a:off x="1191108" y="4212022"/>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accent1">
              <a:lumMod val="20000"/>
              <a:lumOff val="8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48" name="Freeform 5"/>
          <p:cNvSpPr>
            <a:spLocks noEditPoints="1"/>
          </p:cNvSpPr>
          <p:nvPr/>
        </p:nvSpPr>
        <p:spPr bwMode="auto">
          <a:xfrm>
            <a:off x="1385457" y="5081615"/>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accent1">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49" name="Freeform 5"/>
          <p:cNvSpPr>
            <a:spLocks noEditPoints="1"/>
          </p:cNvSpPr>
          <p:nvPr/>
        </p:nvSpPr>
        <p:spPr bwMode="auto">
          <a:xfrm>
            <a:off x="1777412" y="3372317"/>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accent1">
              <a:lumMod val="20000"/>
              <a:lumOff val="8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50" name="Freeform 5"/>
          <p:cNvSpPr>
            <a:spLocks noEditPoints="1"/>
          </p:cNvSpPr>
          <p:nvPr/>
        </p:nvSpPr>
        <p:spPr bwMode="auto">
          <a:xfrm>
            <a:off x="686931" y="4985964"/>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r>
              <a:rPr lang="en-US" sz="1100" b="1" dirty="0">
                <a:solidFill>
                  <a:srgbClr val="000000"/>
                </a:solidFill>
                <a:latin typeface="Cambria" panose="02040503050406030204" pitchFamily="18" charset="0"/>
                <a:cs typeface="Cambria"/>
              </a:rPr>
              <a:t> </a:t>
            </a:r>
          </a:p>
        </p:txBody>
      </p:sp>
      <p:sp>
        <p:nvSpPr>
          <p:cNvPr id="51" name="Freeform 5"/>
          <p:cNvSpPr>
            <a:spLocks noEditPoints="1"/>
          </p:cNvSpPr>
          <p:nvPr/>
        </p:nvSpPr>
        <p:spPr bwMode="auto">
          <a:xfrm>
            <a:off x="1446288" y="4501887"/>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r>
              <a:rPr lang="en-US" sz="1100" b="1" dirty="0">
                <a:solidFill>
                  <a:srgbClr val="000000"/>
                </a:solidFill>
                <a:latin typeface="Cambria" panose="02040503050406030204" pitchFamily="18" charset="0"/>
                <a:cs typeface="Cambria"/>
              </a:rPr>
              <a:t> </a:t>
            </a:r>
          </a:p>
        </p:txBody>
      </p:sp>
      <p:sp>
        <p:nvSpPr>
          <p:cNvPr id="52" name="Freeform 5"/>
          <p:cNvSpPr>
            <a:spLocks noEditPoints="1"/>
          </p:cNvSpPr>
          <p:nvPr/>
        </p:nvSpPr>
        <p:spPr bwMode="auto">
          <a:xfrm>
            <a:off x="965651" y="1951797"/>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r>
              <a:rPr lang="en-US" sz="1100" b="1" dirty="0">
                <a:solidFill>
                  <a:srgbClr val="000000"/>
                </a:solidFill>
                <a:latin typeface="Cambria" panose="02040503050406030204" pitchFamily="18" charset="0"/>
                <a:cs typeface="Cambria"/>
              </a:rPr>
              <a:t> </a:t>
            </a:r>
          </a:p>
        </p:txBody>
      </p:sp>
      <p:sp>
        <p:nvSpPr>
          <p:cNvPr id="53" name="Freeform 5"/>
          <p:cNvSpPr>
            <a:spLocks noEditPoints="1"/>
          </p:cNvSpPr>
          <p:nvPr/>
        </p:nvSpPr>
        <p:spPr bwMode="auto">
          <a:xfrm>
            <a:off x="582687" y="2216273"/>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r>
              <a:rPr lang="en-US" sz="1100" b="1" dirty="0">
                <a:solidFill>
                  <a:srgbClr val="000000"/>
                </a:solidFill>
                <a:latin typeface="Cambria" panose="02040503050406030204" pitchFamily="18" charset="0"/>
                <a:cs typeface="Cambria"/>
              </a:rPr>
              <a:t> </a:t>
            </a:r>
          </a:p>
        </p:txBody>
      </p:sp>
      <p:sp>
        <p:nvSpPr>
          <p:cNvPr id="54" name="Freeform 5"/>
          <p:cNvSpPr>
            <a:spLocks noEditPoints="1"/>
          </p:cNvSpPr>
          <p:nvPr/>
        </p:nvSpPr>
        <p:spPr bwMode="auto">
          <a:xfrm>
            <a:off x="462999" y="2531526"/>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accent1">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55" name="Freeform 5"/>
          <p:cNvSpPr>
            <a:spLocks noEditPoints="1"/>
          </p:cNvSpPr>
          <p:nvPr/>
        </p:nvSpPr>
        <p:spPr bwMode="auto">
          <a:xfrm>
            <a:off x="1524001" y="2333900"/>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r>
              <a:rPr lang="en-US" sz="1100" b="1" dirty="0">
                <a:solidFill>
                  <a:srgbClr val="000000"/>
                </a:solidFill>
                <a:latin typeface="Cambria" panose="02040503050406030204" pitchFamily="18" charset="0"/>
                <a:cs typeface="Cambria"/>
              </a:rPr>
              <a:t> </a:t>
            </a:r>
          </a:p>
        </p:txBody>
      </p:sp>
      <p:sp>
        <p:nvSpPr>
          <p:cNvPr id="56" name="Freeform 5"/>
          <p:cNvSpPr>
            <a:spLocks noEditPoints="1"/>
          </p:cNvSpPr>
          <p:nvPr/>
        </p:nvSpPr>
        <p:spPr bwMode="auto">
          <a:xfrm>
            <a:off x="1662547" y="2623764"/>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tx2">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57" name="Freeform 5"/>
          <p:cNvSpPr>
            <a:spLocks noEditPoints="1"/>
          </p:cNvSpPr>
          <p:nvPr/>
        </p:nvSpPr>
        <p:spPr bwMode="auto">
          <a:xfrm>
            <a:off x="1057717" y="2855358"/>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r>
              <a:rPr lang="en-US" sz="1100" b="1" dirty="0">
                <a:solidFill>
                  <a:srgbClr val="000000"/>
                </a:solidFill>
                <a:latin typeface="Cambria" panose="02040503050406030204" pitchFamily="18" charset="0"/>
                <a:cs typeface="Cambria"/>
              </a:rPr>
              <a:t> </a:t>
            </a:r>
          </a:p>
        </p:txBody>
      </p:sp>
      <p:sp>
        <p:nvSpPr>
          <p:cNvPr id="58" name="Freeform 5"/>
          <p:cNvSpPr>
            <a:spLocks noEditPoints="1"/>
          </p:cNvSpPr>
          <p:nvPr/>
        </p:nvSpPr>
        <p:spPr bwMode="auto">
          <a:xfrm>
            <a:off x="643610" y="4141337"/>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r>
              <a:rPr lang="en-US" sz="1100" b="1" dirty="0">
                <a:solidFill>
                  <a:srgbClr val="000000"/>
                </a:solidFill>
                <a:latin typeface="Cambria" panose="02040503050406030204" pitchFamily="18" charset="0"/>
                <a:cs typeface="Cambria"/>
              </a:rPr>
              <a:t> </a:t>
            </a:r>
          </a:p>
        </p:txBody>
      </p:sp>
      <p:sp>
        <p:nvSpPr>
          <p:cNvPr id="59" name="Freeform 5"/>
          <p:cNvSpPr>
            <a:spLocks noEditPoints="1"/>
          </p:cNvSpPr>
          <p:nvPr/>
        </p:nvSpPr>
        <p:spPr bwMode="auto">
          <a:xfrm>
            <a:off x="1662547" y="3641258"/>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r>
              <a:rPr lang="en-US" sz="1100" b="1" dirty="0">
                <a:solidFill>
                  <a:srgbClr val="000000"/>
                </a:solidFill>
                <a:latin typeface="Cambria" panose="02040503050406030204" pitchFamily="18" charset="0"/>
                <a:cs typeface="Cambria"/>
              </a:rPr>
              <a:t> </a:t>
            </a:r>
          </a:p>
        </p:txBody>
      </p:sp>
      <p:sp>
        <p:nvSpPr>
          <p:cNvPr id="60" name="Freeform 5"/>
          <p:cNvSpPr>
            <a:spLocks noEditPoints="1"/>
          </p:cNvSpPr>
          <p:nvPr/>
        </p:nvSpPr>
        <p:spPr bwMode="auto">
          <a:xfrm>
            <a:off x="1662547" y="4141337"/>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tx2">
              <a:lumMod val="60000"/>
              <a:lumOff val="40000"/>
            </a:schemeClr>
          </a:solidFill>
          <a:ln w="9525">
            <a:noFill/>
            <a:round/>
            <a:headEnd/>
            <a:tailEnd/>
          </a:ln>
        </p:spPr>
        <p:txBody>
          <a:bodyPr vert="horz" wrap="square" lIns="82058" tIns="41029" rIns="82058" bIns="41029" numCol="1" anchor="t" anchorCtr="0" compatLnSpc="1">
            <a:prstTxWarp prst="textNoShape">
              <a:avLst/>
            </a:prstTxWarp>
          </a:bodyPr>
          <a:lstStyle/>
          <a:p>
            <a:endParaRPr lang="en-US" dirty="0">
              <a:latin typeface="Cambria" panose="02040503050406030204" pitchFamily="18" charset="0"/>
            </a:endParaRPr>
          </a:p>
        </p:txBody>
      </p:sp>
      <p:sp>
        <p:nvSpPr>
          <p:cNvPr id="61" name="Freeform 5"/>
          <p:cNvSpPr>
            <a:spLocks noEditPoints="1"/>
          </p:cNvSpPr>
          <p:nvPr/>
        </p:nvSpPr>
        <p:spPr bwMode="auto">
          <a:xfrm>
            <a:off x="1772203" y="1960376"/>
            <a:ext cx="229730" cy="579729"/>
          </a:xfrm>
          <a:custGeom>
            <a:avLst/>
            <a:gdLst/>
            <a:ahLst/>
            <a:cxnLst>
              <a:cxn ang="0">
                <a:pos x="87" y="83"/>
              </a:cxn>
              <a:cxn ang="0">
                <a:pos x="128" y="42"/>
              </a:cxn>
              <a:cxn ang="0">
                <a:pos x="87" y="0"/>
              </a:cxn>
              <a:cxn ang="0">
                <a:pos x="46" y="42"/>
              </a:cxn>
              <a:cxn ang="0">
                <a:pos x="87" y="83"/>
              </a:cxn>
              <a:cxn ang="0">
                <a:pos x="136" y="91"/>
              </a:cxn>
              <a:cxn ang="0">
                <a:pos x="38" y="91"/>
              </a:cxn>
              <a:cxn ang="0">
                <a:pos x="0" y="128"/>
              </a:cxn>
              <a:cxn ang="0">
                <a:pos x="0" y="254"/>
              </a:cxn>
              <a:cxn ang="0">
                <a:pos x="19" y="272"/>
              </a:cxn>
              <a:cxn ang="0">
                <a:pos x="38" y="254"/>
              </a:cxn>
              <a:cxn ang="0">
                <a:pos x="38" y="128"/>
              </a:cxn>
              <a:cxn ang="0">
                <a:pos x="46" y="128"/>
              </a:cxn>
              <a:cxn ang="0">
                <a:pos x="46" y="435"/>
              </a:cxn>
              <a:cxn ang="0">
                <a:pos x="64" y="454"/>
              </a:cxn>
              <a:cxn ang="0">
                <a:pos x="83" y="435"/>
              </a:cxn>
              <a:cxn ang="0">
                <a:pos x="83" y="272"/>
              </a:cxn>
              <a:cxn ang="0">
                <a:pos x="91" y="272"/>
              </a:cxn>
              <a:cxn ang="0">
                <a:pos x="91" y="435"/>
              </a:cxn>
              <a:cxn ang="0">
                <a:pos x="110" y="454"/>
              </a:cxn>
              <a:cxn ang="0">
                <a:pos x="128" y="435"/>
              </a:cxn>
              <a:cxn ang="0">
                <a:pos x="128" y="128"/>
              </a:cxn>
              <a:cxn ang="0">
                <a:pos x="136" y="128"/>
              </a:cxn>
              <a:cxn ang="0">
                <a:pos x="136" y="254"/>
              </a:cxn>
              <a:cxn ang="0">
                <a:pos x="155" y="272"/>
              </a:cxn>
              <a:cxn ang="0">
                <a:pos x="174" y="254"/>
              </a:cxn>
              <a:cxn ang="0">
                <a:pos x="174" y="128"/>
              </a:cxn>
              <a:cxn ang="0">
                <a:pos x="136" y="91"/>
              </a:cxn>
            </a:cxnLst>
            <a:rect l="0" t="0" r="r" b="b"/>
            <a:pathLst>
              <a:path w="174" h="454">
                <a:moveTo>
                  <a:pt x="87" y="83"/>
                </a:moveTo>
                <a:cubicBezTo>
                  <a:pt x="110" y="83"/>
                  <a:pt x="128" y="64"/>
                  <a:pt x="128" y="42"/>
                </a:cubicBezTo>
                <a:cubicBezTo>
                  <a:pt x="128" y="19"/>
                  <a:pt x="110" y="0"/>
                  <a:pt x="87" y="0"/>
                </a:cubicBezTo>
                <a:cubicBezTo>
                  <a:pt x="64" y="0"/>
                  <a:pt x="46" y="19"/>
                  <a:pt x="46" y="42"/>
                </a:cubicBezTo>
                <a:cubicBezTo>
                  <a:pt x="46" y="64"/>
                  <a:pt x="64" y="83"/>
                  <a:pt x="87" y="83"/>
                </a:cubicBezTo>
                <a:close/>
                <a:moveTo>
                  <a:pt x="136" y="91"/>
                </a:moveTo>
                <a:cubicBezTo>
                  <a:pt x="38" y="91"/>
                  <a:pt x="38" y="91"/>
                  <a:pt x="38" y="91"/>
                </a:cubicBezTo>
                <a:cubicBezTo>
                  <a:pt x="17" y="91"/>
                  <a:pt x="0" y="108"/>
                  <a:pt x="0" y="128"/>
                </a:cubicBezTo>
                <a:cubicBezTo>
                  <a:pt x="0" y="254"/>
                  <a:pt x="0" y="254"/>
                  <a:pt x="0" y="254"/>
                </a:cubicBezTo>
                <a:cubicBezTo>
                  <a:pt x="0" y="264"/>
                  <a:pt x="9" y="272"/>
                  <a:pt x="19" y="272"/>
                </a:cubicBezTo>
                <a:cubicBezTo>
                  <a:pt x="29" y="272"/>
                  <a:pt x="38" y="264"/>
                  <a:pt x="38" y="254"/>
                </a:cubicBezTo>
                <a:cubicBezTo>
                  <a:pt x="38" y="128"/>
                  <a:pt x="38" y="128"/>
                  <a:pt x="38" y="128"/>
                </a:cubicBezTo>
                <a:cubicBezTo>
                  <a:pt x="46" y="128"/>
                  <a:pt x="46" y="128"/>
                  <a:pt x="46" y="128"/>
                </a:cubicBezTo>
                <a:cubicBezTo>
                  <a:pt x="46" y="435"/>
                  <a:pt x="46" y="435"/>
                  <a:pt x="46" y="435"/>
                </a:cubicBezTo>
                <a:cubicBezTo>
                  <a:pt x="46" y="445"/>
                  <a:pt x="54" y="454"/>
                  <a:pt x="64" y="454"/>
                </a:cubicBezTo>
                <a:cubicBezTo>
                  <a:pt x="75" y="454"/>
                  <a:pt x="83" y="445"/>
                  <a:pt x="83" y="435"/>
                </a:cubicBezTo>
                <a:cubicBezTo>
                  <a:pt x="83" y="272"/>
                  <a:pt x="83" y="272"/>
                  <a:pt x="83" y="272"/>
                </a:cubicBezTo>
                <a:cubicBezTo>
                  <a:pt x="91" y="272"/>
                  <a:pt x="91" y="272"/>
                  <a:pt x="91" y="272"/>
                </a:cubicBezTo>
                <a:cubicBezTo>
                  <a:pt x="91" y="435"/>
                  <a:pt x="91" y="435"/>
                  <a:pt x="91" y="435"/>
                </a:cubicBezTo>
                <a:cubicBezTo>
                  <a:pt x="91" y="445"/>
                  <a:pt x="99" y="454"/>
                  <a:pt x="110" y="454"/>
                </a:cubicBezTo>
                <a:cubicBezTo>
                  <a:pt x="120" y="454"/>
                  <a:pt x="128" y="445"/>
                  <a:pt x="128" y="435"/>
                </a:cubicBezTo>
                <a:cubicBezTo>
                  <a:pt x="128" y="128"/>
                  <a:pt x="128" y="128"/>
                  <a:pt x="128" y="128"/>
                </a:cubicBezTo>
                <a:cubicBezTo>
                  <a:pt x="136" y="128"/>
                  <a:pt x="136" y="128"/>
                  <a:pt x="136" y="128"/>
                </a:cubicBezTo>
                <a:cubicBezTo>
                  <a:pt x="136" y="254"/>
                  <a:pt x="136" y="254"/>
                  <a:pt x="136" y="254"/>
                </a:cubicBezTo>
                <a:cubicBezTo>
                  <a:pt x="136" y="264"/>
                  <a:pt x="145" y="272"/>
                  <a:pt x="155" y="272"/>
                </a:cubicBezTo>
                <a:cubicBezTo>
                  <a:pt x="165" y="272"/>
                  <a:pt x="174" y="264"/>
                  <a:pt x="174" y="254"/>
                </a:cubicBezTo>
                <a:cubicBezTo>
                  <a:pt x="174" y="128"/>
                  <a:pt x="174" y="128"/>
                  <a:pt x="174" y="128"/>
                </a:cubicBezTo>
                <a:cubicBezTo>
                  <a:pt x="174" y="108"/>
                  <a:pt x="157" y="91"/>
                  <a:pt x="136" y="91"/>
                </a:cubicBez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r>
              <a:rPr lang="en-US" sz="1100" b="1" dirty="0">
                <a:solidFill>
                  <a:srgbClr val="000000"/>
                </a:solidFill>
                <a:latin typeface="Cambria" panose="02040503050406030204" pitchFamily="18" charset="0"/>
                <a:cs typeface="Cambria"/>
              </a:rPr>
              <a:t> </a:t>
            </a:r>
          </a:p>
        </p:txBody>
      </p:sp>
      <p:sp>
        <p:nvSpPr>
          <p:cNvPr id="62" name="Footer Placeholder 61"/>
          <p:cNvSpPr>
            <a:spLocks noGrp="1"/>
          </p:cNvSpPr>
          <p:nvPr>
            <p:ph type="ftr" sz="quarter" idx="11"/>
          </p:nvPr>
        </p:nvSpPr>
        <p:spPr/>
        <p:txBody>
          <a:bodyPr/>
          <a:lstStyle/>
          <a:p>
            <a:r>
              <a:rPr lang="en-US"/>
              <a:t>© Palmatier</a:t>
            </a:r>
            <a:endParaRPr lang="en-US" dirty="0"/>
          </a:p>
        </p:txBody>
      </p:sp>
      <p:sp>
        <p:nvSpPr>
          <p:cNvPr id="63" name="Slide Number Placeholder 62"/>
          <p:cNvSpPr>
            <a:spLocks noGrp="1"/>
          </p:cNvSpPr>
          <p:nvPr>
            <p:ph type="sldNum" sz="quarter" idx="12"/>
          </p:nvPr>
        </p:nvSpPr>
        <p:spPr/>
        <p:txBody>
          <a:bodyPr/>
          <a:lstStyle/>
          <a:p>
            <a:fld id="{606C48AC-5425-9447-80A6-7CD23CC5D020}" type="slidenum">
              <a:rPr lang="en-US" smtClean="0"/>
              <a:pPr/>
              <a:t>58</a:t>
            </a:fld>
            <a:endParaRPr lang="en-US" dirty="0"/>
          </a:p>
        </p:txBody>
      </p:sp>
    </p:spTree>
    <p:extLst>
      <p:ext uri="{BB962C8B-B14F-4D97-AF65-F5344CB8AC3E}">
        <p14:creationId xmlns:p14="http://schemas.microsoft.com/office/powerpoint/2010/main" val="61999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8"/>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2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2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5" grpId="0" animBg="1"/>
      <p:bldP spid="16" grpId="0" animBg="1"/>
      <p:bldP spid="17" grpId="0" animBg="1"/>
      <p:bldP spid="20" grpId="0" animBg="1"/>
      <p:bldP spid="21" grpId="0" animBg="1"/>
      <p:bldP spid="22" grpId="0" animBg="1"/>
      <p:bldP spid="23" grpId="0" animBg="1"/>
      <p:bldP spid="24" grpId="0" animBg="1"/>
      <p:bldP spid="25" grpId="0" animBg="1"/>
      <p:bldP spid="28" grpId="0"/>
      <p:bldP spid="29" grpId="0"/>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58164"/>
            <a:ext cx="7556313" cy="803691"/>
          </a:xfrm>
        </p:spPr>
        <p:txBody>
          <a:bodyPr/>
          <a:lstStyle/>
          <a:p>
            <a:r>
              <a:rPr lang="en-US" b="1" dirty="0"/>
              <a:t>Agenda</a:t>
            </a:r>
          </a:p>
        </p:txBody>
      </p:sp>
      <p:sp>
        <p:nvSpPr>
          <p:cNvPr id="3" name="Content Placeholder 2"/>
          <p:cNvSpPr>
            <a:spLocks noGrp="1"/>
          </p:cNvSpPr>
          <p:nvPr>
            <p:ph idx="1"/>
          </p:nvPr>
        </p:nvSpPr>
        <p:spPr/>
        <p:txBody>
          <a:bodyPr>
            <a:normAutofit/>
          </a:bodyPr>
          <a:lstStyle/>
          <a:p>
            <a:r>
              <a:rPr lang="en-US" sz="1800" dirty="0">
                <a:solidFill>
                  <a:schemeClr val="tx1"/>
                </a:solidFill>
              </a:rPr>
              <a:t>Introduction</a:t>
            </a:r>
          </a:p>
          <a:p>
            <a:r>
              <a:rPr lang="en-US" sz="1800" dirty="0">
                <a:solidFill>
                  <a:schemeClr val="tx1"/>
                </a:solidFill>
              </a:rPr>
              <a:t>Approaches for Managing Customer Heterogeneity</a:t>
            </a:r>
          </a:p>
          <a:p>
            <a:pPr lvl="1"/>
            <a:r>
              <a:rPr lang="en-US" sz="1600" dirty="0"/>
              <a:t>Evolution of Approaches for Managing Customer Heterogeneity</a:t>
            </a:r>
          </a:p>
          <a:p>
            <a:pPr lvl="1"/>
            <a:r>
              <a:rPr lang="en-US" sz="1600" dirty="0"/>
              <a:t>Segmenting, Targeting, and Positioning (STP) Approach</a:t>
            </a:r>
          </a:p>
          <a:p>
            <a:pPr lvl="1"/>
            <a:r>
              <a:rPr lang="en-US" sz="1600" dirty="0"/>
              <a:t>Customer-Centric Approach</a:t>
            </a:r>
          </a:p>
          <a:p>
            <a:r>
              <a:rPr lang="en-US" sz="1800" dirty="0">
                <a:solidFill>
                  <a:srgbClr val="000000"/>
                </a:solidFill>
              </a:rPr>
              <a:t>Framework for Managing Customer Heterogeneity</a:t>
            </a:r>
          </a:p>
          <a:p>
            <a:pPr lvl="1"/>
            <a:r>
              <a:rPr lang="en-US" sz="1600" dirty="0"/>
              <a:t>Inputs to Managing Customer Heterogeneity Framework</a:t>
            </a:r>
          </a:p>
          <a:p>
            <a:pPr lvl="1"/>
            <a:r>
              <a:rPr lang="en-US" sz="1600" dirty="0"/>
              <a:t>Outputs of Managing Customer Heterogeneity Framework</a:t>
            </a:r>
          </a:p>
          <a:p>
            <a:pPr lvl="1"/>
            <a:r>
              <a:rPr lang="en-US" sz="1600" dirty="0"/>
              <a:t>Process for Managing Customer Heterogeneity </a:t>
            </a:r>
          </a:p>
          <a:p>
            <a:r>
              <a:rPr lang="en-US" sz="1800" b="1" dirty="0">
                <a:solidFill>
                  <a:srgbClr val="1F497D"/>
                </a:solidFill>
              </a:rPr>
              <a:t>Takeaways</a:t>
            </a:r>
          </a:p>
          <a:p>
            <a:r>
              <a:rPr lang="en-US" sz="1800" dirty="0"/>
              <a:t>Examples/Case</a:t>
            </a:r>
          </a:p>
        </p:txBody>
      </p:sp>
      <p:sp>
        <p:nvSpPr>
          <p:cNvPr id="4" name="Footer Placeholder 3"/>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59</a:t>
            </a:fld>
            <a:endParaRPr lang="en-US" dirty="0"/>
          </a:p>
        </p:txBody>
      </p:sp>
    </p:spTree>
    <p:extLst>
      <p:ext uri="{BB962C8B-B14F-4D97-AF65-F5344CB8AC3E}">
        <p14:creationId xmlns:p14="http://schemas.microsoft.com/office/powerpoint/2010/main" val="12822050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78269"/>
            <a:ext cx="7556313" cy="648538"/>
          </a:xfrm>
        </p:spPr>
        <p:txBody>
          <a:bodyPr>
            <a:normAutofit/>
          </a:bodyPr>
          <a:lstStyle/>
          <a:p>
            <a:r>
              <a:rPr lang="en-US" b="1" dirty="0"/>
              <a:t>5 Sources of Customer Heterogeneity</a:t>
            </a:r>
          </a:p>
        </p:txBody>
      </p:sp>
      <p:sp>
        <p:nvSpPr>
          <p:cNvPr id="3" name="Content Placeholder 2"/>
          <p:cNvSpPr>
            <a:spLocks noGrp="1"/>
          </p:cNvSpPr>
          <p:nvPr>
            <p:ph idx="1"/>
          </p:nvPr>
        </p:nvSpPr>
        <p:spPr>
          <a:xfrm>
            <a:off x="498474" y="1469982"/>
            <a:ext cx="8354173" cy="4948558"/>
          </a:xfrm>
        </p:spPr>
        <p:txBody>
          <a:bodyPr>
            <a:normAutofit/>
          </a:bodyPr>
          <a:lstStyle/>
          <a:p>
            <a:r>
              <a:rPr lang="en-US" sz="2400" dirty="0"/>
              <a:t>Individual differences</a:t>
            </a:r>
          </a:p>
          <a:p>
            <a:r>
              <a:rPr lang="en-US" sz="2400" dirty="0"/>
              <a:t>Life experiences</a:t>
            </a:r>
          </a:p>
          <a:p>
            <a:r>
              <a:rPr lang="en-US" sz="2400" dirty="0"/>
              <a:t>Functional needs</a:t>
            </a:r>
          </a:p>
          <a:p>
            <a:r>
              <a:rPr lang="en-US" sz="2400" dirty="0"/>
              <a:t>Self-identity/image</a:t>
            </a:r>
          </a:p>
          <a:p>
            <a:r>
              <a:rPr lang="en-US" sz="2400" dirty="0"/>
              <a:t>Marketing activities</a:t>
            </a:r>
          </a:p>
        </p:txBody>
      </p:sp>
      <p:pic>
        <p:nvPicPr>
          <p:cNvPr id="8" name="Picture 7" descr="shutterstock_289427012.jpg"/>
          <p:cNvPicPr>
            <a:picLocks noChangeAspect="1"/>
          </p:cNvPicPr>
          <p:nvPr/>
        </p:nvPicPr>
        <p:blipFill rotWithShape="1">
          <a:blip r:embed="rId3">
            <a:extLst>
              <a:ext uri="{28A0092B-C50C-407E-A947-70E740481C1C}">
                <a14:useLocalDpi xmlns:a14="http://schemas.microsoft.com/office/drawing/2010/main" val="0"/>
              </a:ext>
            </a:extLst>
          </a:blip>
          <a:srcRect r="49559"/>
          <a:stretch/>
        </p:blipFill>
        <p:spPr>
          <a:xfrm>
            <a:off x="4271303" y="1468306"/>
            <a:ext cx="4027305" cy="4950234"/>
          </a:xfrm>
          <a:prstGeom prst="rect">
            <a:avLst/>
          </a:prstGeom>
        </p:spPr>
      </p:pic>
      <p:sp>
        <p:nvSpPr>
          <p:cNvPr id="4" name="Footer Placeholder 3"/>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6</a:t>
            </a:fld>
            <a:endParaRPr lang="en-US" dirty="0"/>
          </a:p>
        </p:txBody>
      </p:sp>
    </p:spTree>
    <p:extLst>
      <p:ext uri="{BB962C8B-B14F-4D97-AF65-F5344CB8AC3E}">
        <p14:creationId xmlns:p14="http://schemas.microsoft.com/office/powerpoint/2010/main" val="95195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73282"/>
            <a:ext cx="7556313" cy="803691"/>
          </a:xfrm>
        </p:spPr>
        <p:txBody>
          <a:bodyPr/>
          <a:lstStyle/>
          <a:p>
            <a:r>
              <a:rPr lang="en-US" sz="2800" b="1" dirty="0"/>
              <a:t>Takeaways</a:t>
            </a:r>
          </a:p>
        </p:txBody>
      </p:sp>
      <p:sp>
        <p:nvSpPr>
          <p:cNvPr id="3" name="Content Placeholder 2"/>
          <p:cNvSpPr>
            <a:spLocks noGrp="1"/>
          </p:cNvSpPr>
          <p:nvPr>
            <p:ph idx="1"/>
          </p:nvPr>
        </p:nvSpPr>
        <p:spPr/>
        <p:txBody>
          <a:bodyPr>
            <a:normAutofit/>
          </a:bodyPr>
          <a:lstStyle/>
          <a:p>
            <a:pPr lvl="0"/>
            <a:r>
              <a:rPr lang="en-US" sz="1800" dirty="0"/>
              <a:t>A foundational assumption in marketing strategy is that all customers differ in their needs and preferences. A successful marketing strategy must manage and exploit customer heterogeneity, because if competitors identify niches of customers whose needs are poorly served and target them with a better offering, the incumbent firm risks losing its best customers. </a:t>
            </a:r>
          </a:p>
          <a:p>
            <a:pPr lvl="0"/>
            <a:r>
              <a:rPr lang="en-US" sz="1800" dirty="0"/>
              <a:t>Sources of customer heterogeneity include customers’ individual differences, life experiences, functional needs, and self-identity or image, as well as persuasion through marketing. These factors work together to create divergent preferences. </a:t>
            </a:r>
          </a:p>
          <a:p>
            <a:pPr lvl="0"/>
            <a:r>
              <a:rPr lang="en-US" sz="1800" dirty="0"/>
              <a:t>The STP approach allows a firm to manage customer heterogeneity by segmenting potential customers into relatively homogenous groups, based on individual preferences and needs. Then the firm selects attractive segment(s) in which it can build a strong position. Finally, the firm develops and executes a positioning strategy that aligns all marketing activities to move the offering such that it can match customers’ preferences. </a:t>
            </a:r>
          </a:p>
          <a:p>
            <a:endParaRPr lang="en-US" sz="1800" dirty="0"/>
          </a:p>
        </p:txBody>
      </p:sp>
      <p:sp>
        <p:nvSpPr>
          <p:cNvPr id="6" name="Footer Placeholder 5"/>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60</a:t>
            </a:fld>
            <a:endParaRPr lang="en-US" dirty="0"/>
          </a:p>
        </p:txBody>
      </p:sp>
    </p:spTree>
    <p:extLst>
      <p:ext uri="{BB962C8B-B14F-4D97-AF65-F5344CB8AC3E}">
        <p14:creationId xmlns:p14="http://schemas.microsoft.com/office/powerpoint/2010/main" val="275080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73282"/>
            <a:ext cx="7556313" cy="803691"/>
          </a:xfrm>
        </p:spPr>
        <p:txBody>
          <a:bodyPr/>
          <a:lstStyle/>
          <a:p>
            <a:r>
              <a:rPr lang="en-US" sz="2800" b="1" dirty="0"/>
              <a:t>Takeaways</a:t>
            </a:r>
          </a:p>
        </p:txBody>
      </p:sp>
      <p:sp>
        <p:nvSpPr>
          <p:cNvPr id="3" name="Content Placeholder 2"/>
          <p:cNvSpPr>
            <a:spLocks noGrp="1"/>
          </p:cNvSpPr>
          <p:nvPr>
            <p:ph idx="1"/>
          </p:nvPr>
        </p:nvSpPr>
        <p:spPr>
          <a:xfrm>
            <a:off x="498474" y="1348217"/>
            <a:ext cx="8354173" cy="4948558"/>
          </a:xfrm>
        </p:spPr>
        <p:txBody>
          <a:bodyPr>
            <a:normAutofit/>
          </a:bodyPr>
          <a:lstStyle/>
          <a:p>
            <a:pPr lvl="0"/>
            <a:r>
              <a:rPr lang="en-US" sz="1800" dirty="0"/>
              <a:t>The evolution of approaches to managing customer heterogeneity indicates that firms have targeted smaller and smaller customer segments over time (mass marketing </a:t>
            </a:r>
            <a:r>
              <a:rPr lang="en-US" sz="1800" dirty="0">
                <a:sym typeface="Symbol"/>
              </a:rPr>
              <a:t></a:t>
            </a:r>
            <a:r>
              <a:rPr lang="en-US" sz="1800" dirty="0"/>
              <a:t> niche marketing </a:t>
            </a:r>
            <a:r>
              <a:rPr lang="en-US" sz="1800" dirty="0">
                <a:sym typeface="Symbol"/>
              </a:rPr>
              <a:t></a:t>
            </a:r>
            <a:r>
              <a:rPr lang="en-US" sz="1800" dirty="0"/>
              <a:t> one-to-one marketing)</a:t>
            </a:r>
          </a:p>
          <a:p>
            <a:pPr lvl="0"/>
            <a:r>
              <a:rPr lang="en-US" sz="1800" dirty="0"/>
              <a:t>Company and competitor strengths and weaknesses are collected in conjunction with opportunities and threats in a classic SWOT analysis; all four factors can inform a firm’s targeting and positioning efforts</a:t>
            </a:r>
          </a:p>
          <a:p>
            <a:pPr lvl="0"/>
            <a:r>
              <a:rPr lang="en-US" sz="1800" dirty="0"/>
              <a:t>A customer-centric approach to managing customer heterogeneity is more continuous and ongoing. This approach implies a company-wide philosophy that places customers’ needs at the center of an organization’s strategic process and uses the related insights to make decisions. The customer-centric approach promotes internal alignment; an STP approach promotes external alignment. Firms with customer-centric organizations develop richer customer knowledge and greater commitment to each targeted customer segment</a:t>
            </a:r>
          </a:p>
          <a:p>
            <a:endParaRPr lang="en-US" sz="1800" dirty="0"/>
          </a:p>
        </p:txBody>
      </p:sp>
      <p:sp>
        <p:nvSpPr>
          <p:cNvPr id="6" name="Footer Placeholder 5"/>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61</a:t>
            </a:fld>
            <a:endParaRPr lang="en-US" dirty="0"/>
          </a:p>
        </p:txBody>
      </p:sp>
    </p:spTree>
    <p:extLst>
      <p:ext uri="{BB962C8B-B14F-4D97-AF65-F5344CB8AC3E}">
        <p14:creationId xmlns:p14="http://schemas.microsoft.com/office/powerpoint/2010/main" val="150048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88400"/>
            <a:ext cx="7556313" cy="803691"/>
          </a:xfrm>
        </p:spPr>
        <p:txBody>
          <a:bodyPr/>
          <a:lstStyle/>
          <a:p>
            <a:r>
              <a:rPr lang="en-US" sz="2800" b="1" dirty="0"/>
              <a:t>Takeaways</a:t>
            </a:r>
          </a:p>
        </p:txBody>
      </p:sp>
      <p:sp>
        <p:nvSpPr>
          <p:cNvPr id="3" name="Content Placeholder 2"/>
          <p:cNvSpPr>
            <a:spLocks noGrp="1"/>
          </p:cNvSpPr>
          <p:nvPr>
            <p:ph idx="1"/>
          </p:nvPr>
        </p:nvSpPr>
        <p:spPr/>
        <p:txBody>
          <a:bodyPr>
            <a:normAutofit/>
          </a:bodyPr>
          <a:lstStyle/>
          <a:p>
            <a:pPr lvl="0"/>
            <a:r>
              <a:rPr lang="en-US" dirty="0"/>
              <a:t>Factor analysis groups similar questions (purchase attributes) together to avoid biasing further analyses; cluster analysis groups similar customers together into segments; and classification analysis used discriminate models to predict segment membership using only demographic variables</a:t>
            </a:r>
          </a:p>
          <a:p>
            <a:pPr lvl="0"/>
            <a:r>
              <a:rPr lang="en-US" dirty="0"/>
              <a:t>There are three key inputs and three key outputs of the framework for managing customer heterogeneity. The three inputs reflect the 3Cs of a situation analysis: customers (needs and desires), company, and competitors (strengths and weaknesses). The outputs are industry segmentation, target segments, and a positioning statement</a:t>
            </a:r>
          </a:p>
        </p:txBody>
      </p:sp>
      <p:sp>
        <p:nvSpPr>
          <p:cNvPr id="6" name="Footer Placeholder 5"/>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62</a:t>
            </a:fld>
            <a:endParaRPr lang="en-US" dirty="0"/>
          </a:p>
        </p:txBody>
      </p:sp>
    </p:spTree>
    <p:extLst>
      <p:ext uri="{BB962C8B-B14F-4D97-AF65-F5344CB8AC3E}">
        <p14:creationId xmlns:p14="http://schemas.microsoft.com/office/powerpoint/2010/main" val="52281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58164"/>
            <a:ext cx="7556313" cy="803691"/>
          </a:xfrm>
        </p:spPr>
        <p:txBody>
          <a:bodyPr/>
          <a:lstStyle/>
          <a:p>
            <a:r>
              <a:rPr lang="en-US" b="1" dirty="0"/>
              <a:t>Agenda</a:t>
            </a:r>
          </a:p>
        </p:txBody>
      </p:sp>
      <p:sp>
        <p:nvSpPr>
          <p:cNvPr id="3" name="Content Placeholder 2"/>
          <p:cNvSpPr>
            <a:spLocks noGrp="1"/>
          </p:cNvSpPr>
          <p:nvPr>
            <p:ph idx="1"/>
          </p:nvPr>
        </p:nvSpPr>
        <p:spPr/>
        <p:txBody>
          <a:bodyPr>
            <a:normAutofit/>
          </a:bodyPr>
          <a:lstStyle/>
          <a:p>
            <a:r>
              <a:rPr lang="en-US" sz="1800" dirty="0">
                <a:solidFill>
                  <a:schemeClr val="tx1"/>
                </a:solidFill>
              </a:rPr>
              <a:t>Introduction</a:t>
            </a:r>
          </a:p>
          <a:p>
            <a:r>
              <a:rPr lang="en-US" sz="1800" dirty="0">
                <a:solidFill>
                  <a:schemeClr val="tx1"/>
                </a:solidFill>
              </a:rPr>
              <a:t>Approaches for Managing Customer Heterogeneity</a:t>
            </a:r>
          </a:p>
          <a:p>
            <a:pPr lvl="1"/>
            <a:r>
              <a:rPr lang="en-US" sz="1600" dirty="0"/>
              <a:t>Evolution of Approaches for Managing Customer Heterogeneity</a:t>
            </a:r>
          </a:p>
          <a:p>
            <a:pPr lvl="1"/>
            <a:r>
              <a:rPr lang="en-US" sz="1600" dirty="0"/>
              <a:t>Segmenting, Targeting, and Positioning (STP) Approach</a:t>
            </a:r>
          </a:p>
          <a:p>
            <a:pPr lvl="1"/>
            <a:r>
              <a:rPr lang="en-US" sz="1600" dirty="0"/>
              <a:t>Customer-Centric Approach</a:t>
            </a:r>
          </a:p>
          <a:p>
            <a:r>
              <a:rPr lang="en-US" sz="1800" dirty="0">
                <a:solidFill>
                  <a:srgbClr val="000000"/>
                </a:solidFill>
              </a:rPr>
              <a:t>Framework for Managing Customer Heterogeneity</a:t>
            </a:r>
          </a:p>
          <a:p>
            <a:pPr lvl="1"/>
            <a:r>
              <a:rPr lang="en-US" sz="1600" dirty="0"/>
              <a:t>Inputs to Managing Customer Heterogeneity Framework</a:t>
            </a:r>
          </a:p>
          <a:p>
            <a:pPr lvl="1"/>
            <a:r>
              <a:rPr lang="en-US" sz="1600" dirty="0"/>
              <a:t>Outputs of Managing Customer Heterogeneity Framework</a:t>
            </a:r>
          </a:p>
          <a:p>
            <a:pPr lvl="1"/>
            <a:r>
              <a:rPr lang="en-US" sz="1600" dirty="0"/>
              <a:t>Process for Managing Customer Heterogeneity </a:t>
            </a:r>
          </a:p>
          <a:p>
            <a:r>
              <a:rPr lang="en-US" sz="1800" dirty="0"/>
              <a:t>Takeaways</a:t>
            </a:r>
          </a:p>
          <a:p>
            <a:r>
              <a:rPr lang="en-US" sz="1800" b="1" dirty="0">
                <a:solidFill>
                  <a:schemeClr val="tx2"/>
                </a:solidFill>
              </a:rPr>
              <a:t>Examples/Case</a:t>
            </a:r>
          </a:p>
        </p:txBody>
      </p:sp>
      <p:sp>
        <p:nvSpPr>
          <p:cNvPr id="4" name="Footer Placeholder 3"/>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63</a:t>
            </a:fld>
            <a:endParaRPr lang="en-US" dirty="0"/>
          </a:p>
        </p:txBody>
      </p:sp>
    </p:spTree>
    <p:extLst>
      <p:ext uri="{BB962C8B-B14F-4D97-AF65-F5344CB8AC3E}">
        <p14:creationId xmlns:p14="http://schemas.microsoft.com/office/powerpoint/2010/main" val="19301535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96" y="429768"/>
            <a:ext cx="8153400" cy="786384"/>
          </a:xfrm>
        </p:spPr>
        <p:txBody>
          <a:bodyPr/>
          <a:lstStyle/>
          <a:p>
            <a:r>
              <a:rPr lang="en-US" b="1" dirty="0"/>
              <a:t>Marketing Engineering Demo: Steps for STP</a:t>
            </a:r>
          </a:p>
        </p:txBody>
      </p:sp>
      <p:sp>
        <p:nvSpPr>
          <p:cNvPr id="3" name="Content Placeholder 2"/>
          <p:cNvSpPr>
            <a:spLocks noGrp="1"/>
          </p:cNvSpPr>
          <p:nvPr>
            <p:ph idx="1"/>
          </p:nvPr>
        </p:nvSpPr>
        <p:spPr>
          <a:xfrm>
            <a:off x="158496" y="1301496"/>
            <a:ext cx="8839200" cy="4898136"/>
          </a:xfrm>
        </p:spPr>
        <p:txBody>
          <a:bodyPr>
            <a:noAutofit/>
          </a:bodyPr>
          <a:lstStyle/>
          <a:p>
            <a:pPr marL="514350" indent="-514350">
              <a:buFont typeface="+mj-lt"/>
              <a:buAutoNum type="arabicPeriod"/>
            </a:pPr>
            <a:r>
              <a:rPr lang="en-US" sz="2400" dirty="0"/>
              <a:t>Check survey data (reasonable means, ranges, distributions)</a:t>
            </a:r>
          </a:p>
          <a:p>
            <a:pPr marL="514350" indent="-514350">
              <a:buFont typeface="+mj-lt"/>
              <a:buAutoNum type="arabicPeriod"/>
            </a:pPr>
            <a:r>
              <a:rPr lang="en-US" sz="2400" dirty="0"/>
              <a:t>Factor analysis to group like questions</a:t>
            </a:r>
          </a:p>
          <a:p>
            <a:pPr marL="514350" indent="-514350">
              <a:buFont typeface="+mj-lt"/>
              <a:buAutoNum type="arabicPeriod"/>
            </a:pPr>
            <a:r>
              <a:rPr lang="en-US" sz="2400" dirty="0"/>
              <a:t>Cluster analysis to segment customers</a:t>
            </a:r>
          </a:p>
          <a:p>
            <a:pPr marL="514350" indent="-514350">
              <a:buFont typeface="+mj-lt"/>
              <a:buAutoNum type="arabicPeriod"/>
            </a:pPr>
            <a:r>
              <a:rPr lang="en-US" sz="2400" dirty="0"/>
              <a:t>GE matrix to select target segment</a:t>
            </a:r>
          </a:p>
          <a:p>
            <a:pPr marL="514350" indent="-514350">
              <a:buFont typeface="+mj-lt"/>
              <a:buAutoNum type="arabicPeriod"/>
            </a:pPr>
            <a:r>
              <a:rPr lang="en-US" sz="2400" dirty="0"/>
              <a:t>Perceptual map to position </a:t>
            </a:r>
          </a:p>
          <a:p>
            <a:pPr marL="514350" indent="-514350">
              <a:buFont typeface="+mj-lt"/>
              <a:buAutoNum type="arabicPeriod"/>
            </a:pPr>
            <a:r>
              <a:rPr lang="en-US" sz="2400" dirty="0"/>
              <a:t>Discriminant analysis to find target customers</a:t>
            </a:r>
          </a:p>
          <a:p>
            <a:pPr marL="514350" indent="-514350">
              <a:buFont typeface="+mj-lt"/>
              <a:buAutoNum type="arabicPeriod"/>
            </a:pPr>
            <a:r>
              <a:rPr lang="en-US" sz="2400" dirty="0"/>
              <a:t>Classification analysis to apply discriminant function to new list of customers</a:t>
            </a:r>
          </a:p>
        </p:txBody>
      </p:sp>
      <p:sp>
        <p:nvSpPr>
          <p:cNvPr id="5" name="Footer Placeholder 4"/>
          <p:cNvSpPr>
            <a:spLocks noGrp="1"/>
          </p:cNvSpPr>
          <p:nvPr>
            <p:ph type="ftr" sz="quarter" idx="11"/>
          </p:nvPr>
        </p:nvSpPr>
        <p:spPr/>
        <p:txBody>
          <a:bodyPr/>
          <a:lstStyle/>
          <a:p>
            <a:r>
              <a:rPr lang="en-US"/>
              <a:t>© Palmatier</a:t>
            </a:r>
            <a:endParaRPr lang="en-US" dirty="0"/>
          </a:p>
        </p:txBody>
      </p:sp>
      <p:sp>
        <p:nvSpPr>
          <p:cNvPr id="6" name="Slide Number Placeholder 5"/>
          <p:cNvSpPr>
            <a:spLocks noGrp="1"/>
          </p:cNvSpPr>
          <p:nvPr>
            <p:ph type="sldNum" sz="quarter" idx="12"/>
          </p:nvPr>
        </p:nvSpPr>
        <p:spPr/>
        <p:txBody>
          <a:bodyPr/>
          <a:lstStyle/>
          <a:p>
            <a:fld id="{606C48AC-5425-9447-80A6-7CD23CC5D020}" type="slidenum">
              <a:rPr lang="en-US" smtClean="0"/>
              <a:pPr/>
              <a:t>64</a:t>
            </a:fld>
            <a:endParaRPr lang="en-US" dirty="0"/>
          </a:p>
        </p:txBody>
      </p:sp>
    </p:spTree>
    <p:extLst>
      <p:ext uri="{BB962C8B-B14F-4D97-AF65-F5344CB8AC3E}">
        <p14:creationId xmlns:p14="http://schemas.microsoft.com/office/powerpoint/2010/main" val="161448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33400" y="329184"/>
            <a:ext cx="8229600" cy="966216"/>
          </a:xfrm>
        </p:spPr>
        <p:txBody>
          <a:bodyPr/>
          <a:lstStyle/>
          <a:p>
            <a:r>
              <a:rPr lang="en-US" sz="3200" b="1" dirty="0"/>
              <a:t>EMBA Program Example</a:t>
            </a:r>
          </a:p>
        </p:txBody>
      </p:sp>
      <p:sp>
        <p:nvSpPr>
          <p:cNvPr id="5" name="Content Placeholder 4"/>
          <p:cNvSpPr>
            <a:spLocks noGrp="1"/>
          </p:cNvSpPr>
          <p:nvPr>
            <p:ph idx="1"/>
          </p:nvPr>
        </p:nvSpPr>
        <p:spPr>
          <a:xfrm>
            <a:off x="533400" y="1451836"/>
            <a:ext cx="8153400" cy="5177564"/>
          </a:xfrm>
        </p:spPr>
        <p:txBody>
          <a:bodyPr/>
          <a:lstStyle/>
          <a:p>
            <a:r>
              <a:rPr lang="en-US" sz="2800" dirty="0"/>
              <a:t>You are hired to develop a marketing program to increase enrollment in the EMBA program</a:t>
            </a:r>
          </a:p>
          <a:p>
            <a:r>
              <a:rPr lang="en-US" sz="2800" dirty="0"/>
              <a:t>What do you do (art or science)?</a:t>
            </a:r>
          </a:p>
          <a:p>
            <a:r>
              <a:rPr lang="en-US" sz="2800" dirty="0"/>
              <a:t>Process steps (this is like your project for class)</a:t>
            </a:r>
          </a:p>
          <a:p>
            <a:pPr marL="914400" lvl="1" indent="-457200">
              <a:buFont typeface="+mj-lt"/>
              <a:buAutoNum type="arabicPeriod"/>
            </a:pPr>
            <a:r>
              <a:rPr lang="en-US" sz="2400" dirty="0"/>
              <a:t>Qualitative interviews</a:t>
            </a:r>
          </a:p>
          <a:p>
            <a:pPr marL="914400" lvl="1" indent="-457200">
              <a:buFont typeface="+mj-lt"/>
              <a:buAutoNum type="arabicPeriod"/>
            </a:pPr>
            <a:r>
              <a:rPr lang="en-US" sz="2400" dirty="0"/>
              <a:t>Quantitative survey</a:t>
            </a:r>
          </a:p>
          <a:p>
            <a:pPr marL="914400" lvl="1" indent="-457200">
              <a:buFont typeface="+mj-lt"/>
              <a:buAutoNum type="arabicPeriod"/>
            </a:pPr>
            <a:r>
              <a:rPr lang="en-US" sz="2400" dirty="0"/>
              <a:t>STP analyses (cluster, discriminant, GE matrix, positioning map)</a:t>
            </a:r>
          </a:p>
          <a:p>
            <a:pPr marL="914400" lvl="1" indent="-457200">
              <a:buFont typeface="+mj-lt"/>
              <a:buAutoNum type="arabicPeriod"/>
            </a:pPr>
            <a:r>
              <a:rPr lang="en-US" sz="2400" dirty="0"/>
              <a:t>Develop and implement plan (4Ps)</a:t>
            </a:r>
          </a:p>
        </p:txBody>
      </p:sp>
      <p:sp>
        <p:nvSpPr>
          <p:cNvPr id="3" name="Footer Placeholder 2"/>
          <p:cNvSpPr>
            <a:spLocks noGrp="1"/>
          </p:cNvSpPr>
          <p:nvPr>
            <p:ph type="ftr" sz="quarter" idx="11"/>
          </p:nvPr>
        </p:nvSpPr>
        <p:spPr/>
        <p:txBody>
          <a:bodyPr/>
          <a:lstStyle/>
          <a:p>
            <a:r>
              <a:rPr lang="en-US"/>
              <a:t>© Palmatier</a:t>
            </a:r>
            <a:endParaRPr lang="en-US" dirty="0"/>
          </a:p>
        </p:txBody>
      </p:sp>
      <p:sp>
        <p:nvSpPr>
          <p:cNvPr id="4" name="Slide Number Placeholder 3"/>
          <p:cNvSpPr>
            <a:spLocks noGrp="1"/>
          </p:cNvSpPr>
          <p:nvPr>
            <p:ph type="sldNum" sz="quarter" idx="12"/>
          </p:nvPr>
        </p:nvSpPr>
        <p:spPr/>
        <p:txBody>
          <a:bodyPr/>
          <a:lstStyle/>
          <a:p>
            <a:fld id="{606C48AC-5425-9447-80A6-7CD23CC5D020}" type="slidenum">
              <a:rPr lang="en-US" smtClean="0"/>
              <a:pPr/>
              <a:t>65</a:t>
            </a:fld>
            <a:endParaRPr lang="en-US" dirty="0"/>
          </a:p>
        </p:txBody>
      </p:sp>
    </p:spTree>
    <p:extLst>
      <p:ext uri="{BB962C8B-B14F-4D97-AF65-F5344CB8AC3E}">
        <p14:creationId xmlns:p14="http://schemas.microsoft.com/office/powerpoint/2010/main" val="190073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linds(horizontal)">
                                      <p:cBhvr>
                                        <p:cTn id="20" dur="500"/>
                                        <p:tgtEl>
                                          <p:spTgt spid="5">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linds(horizontal)">
                                      <p:cBhvr>
                                        <p:cTn id="23" dur="500"/>
                                        <p:tgtEl>
                                          <p:spTgt spid="5">
                                            <p:txEl>
                                              <p:pRg st="4" end="4"/>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blinds(horizontal)">
                                      <p:cBhvr>
                                        <p:cTn id="26" dur="500"/>
                                        <p:tgtEl>
                                          <p:spTgt spid="5">
                                            <p:txEl>
                                              <p:pRg st="5" end="5"/>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blinds(horizontal)">
                                      <p:cBhvr>
                                        <p:cTn id="2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91312" y="173736"/>
            <a:ext cx="7318248" cy="11430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effectLst/>
                <a:uLnTx/>
                <a:uFillTx/>
                <a:latin typeface="+mj-lt"/>
                <a:ea typeface="+mj-ea"/>
                <a:cs typeface="+mj-cs"/>
              </a:rPr>
              <a:t>Qualitative Questions:</a:t>
            </a:r>
            <a:r>
              <a:rPr kumimoji="0" lang="en-US" sz="2800" b="1" i="0" u="none" strike="noStrike" kern="1200" cap="none" spc="0" normalizeH="0" noProof="0" dirty="0">
                <a:ln>
                  <a:noFill/>
                </a:ln>
                <a:effectLst/>
                <a:uLnTx/>
                <a:uFillTx/>
                <a:latin typeface="+mj-lt"/>
                <a:ea typeface="+mj-ea"/>
                <a:cs typeface="+mj-cs"/>
              </a:rPr>
              <a:t> </a:t>
            </a:r>
            <a:r>
              <a:rPr lang="en-US" sz="2800" b="1" dirty="0">
                <a:latin typeface="+mj-lt"/>
                <a:ea typeface="+mj-ea"/>
                <a:cs typeface="+mj-cs"/>
              </a:rPr>
              <a:t>Probing for Important Attributes</a:t>
            </a:r>
            <a:endParaRPr kumimoji="0" lang="en-US" sz="2800" b="1" i="0" u="none" strike="noStrike" kern="1200" cap="none" spc="0" normalizeH="0" baseline="0" noProof="0" dirty="0">
              <a:ln>
                <a:noFill/>
              </a:ln>
              <a:effectLst/>
              <a:uLnTx/>
              <a:uFillTx/>
              <a:latin typeface="+mj-lt"/>
              <a:ea typeface="+mj-ea"/>
              <a:cs typeface="+mj-cs"/>
            </a:endParaRPr>
          </a:p>
        </p:txBody>
      </p:sp>
      <p:sp>
        <p:nvSpPr>
          <p:cNvPr id="4" name="TextBox 3"/>
          <p:cNvSpPr txBox="1"/>
          <p:nvPr/>
        </p:nvSpPr>
        <p:spPr>
          <a:xfrm>
            <a:off x="2590800" y="1524000"/>
            <a:ext cx="6248400" cy="5078313"/>
          </a:xfrm>
          <a:prstGeom prst="rect">
            <a:avLst/>
          </a:prstGeom>
          <a:noFill/>
        </p:spPr>
        <p:txBody>
          <a:bodyPr wrap="square" rtlCol="0">
            <a:spAutoFit/>
          </a:bodyPr>
          <a:lstStyle/>
          <a:p>
            <a:pPr>
              <a:buFont typeface="Arial" pitchFamily="34" charset="0"/>
              <a:buChar char="•"/>
            </a:pPr>
            <a:r>
              <a:rPr lang="en-US" sz="2000" dirty="0"/>
              <a:t>Please discuss the process of deciding to get an Executive MBA.</a:t>
            </a:r>
          </a:p>
          <a:p>
            <a:r>
              <a:rPr lang="en-US" sz="2000" dirty="0"/>
              <a:t> </a:t>
            </a:r>
          </a:p>
          <a:p>
            <a:pPr>
              <a:buFont typeface="Arial" pitchFamily="34" charset="0"/>
              <a:buChar char="•"/>
            </a:pPr>
            <a:r>
              <a:rPr lang="en-US" sz="2000" dirty="0"/>
              <a:t>How did you begin your search for an Executive MBA program?</a:t>
            </a:r>
          </a:p>
          <a:p>
            <a:endParaRPr lang="en-US" sz="2000" dirty="0"/>
          </a:p>
          <a:p>
            <a:pPr>
              <a:buFont typeface="Arial" pitchFamily="34" charset="0"/>
              <a:buChar char="•"/>
            </a:pPr>
            <a:r>
              <a:rPr lang="en-US" sz="2000" dirty="0"/>
              <a:t>What were important factors you considered when deciding on a specific EMBA program, and why were these factors important?</a:t>
            </a:r>
          </a:p>
          <a:p>
            <a:endParaRPr lang="en-US" sz="2000" dirty="0"/>
          </a:p>
          <a:p>
            <a:pPr>
              <a:buFont typeface="Arial" pitchFamily="34" charset="0"/>
              <a:buChar char="•"/>
            </a:pPr>
            <a:r>
              <a:rPr lang="en-US" sz="2000" dirty="0"/>
              <a:t>What made you choose the Executive program over the full-time program?</a:t>
            </a:r>
          </a:p>
          <a:p>
            <a:endParaRPr lang="en-US" sz="2000" dirty="0"/>
          </a:p>
          <a:p>
            <a:pPr>
              <a:buFont typeface="Arial" pitchFamily="34" charset="0"/>
              <a:buChar char="•"/>
            </a:pPr>
            <a:r>
              <a:rPr lang="en-US" sz="2000" dirty="0"/>
              <a:t>Of the schools you considered, what were the most compelling qualities of top choices?</a:t>
            </a:r>
          </a:p>
          <a:p>
            <a:endParaRPr lang="en-US" sz="2000" dirty="0"/>
          </a:p>
        </p:txBody>
      </p:sp>
      <p:sp>
        <p:nvSpPr>
          <p:cNvPr id="6" name="Rectangle 5"/>
          <p:cNvSpPr/>
          <p:nvPr/>
        </p:nvSpPr>
        <p:spPr>
          <a:xfrm>
            <a:off x="228600" y="1981200"/>
            <a:ext cx="2286000" cy="707886"/>
          </a:xfrm>
          <a:prstGeom prst="rect">
            <a:avLst/>
          </a:prstGeom>
          <a:noFill/>
        </p:spPr>
        <p:txBody>
          <a:bodyPr wrap="square" lIns="91440" tIns="45720" rIns="91440" bIns="45720">
            <a:spAutoFit/>
          </a:bodyPr>
          <a:lstStyle/>
          <a:p>
            <a:pPr algn="ct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general</a:t>
            </a:r>
          </a:p>
        </p:txBody>
      </p:sp>
      <p:sp>
        <p:nvSpPr>
          <p:cNvPr id="7" name="Rectangle 6"/>
          <p:cNvSpPr/>
          <p:nvPr/>
        </p:nvSpPr>
        <p:spPr>
          <a:xfrm>
            <a:off x="228600" y="5105400"/>
            <a:ext cx="2209800" cy="707886"/>
          </a:xfrm>
          <a:prstGeom prst="rect">
            <a:avLst/>
          </a:prstGeom>
          <a:noFill/>
        </p:spPr>
        <p:txBody>
          <a:bodyPr wrap="square" lIns="91440" tIns="45720" rIns="91440" bIns="45720">
            <a:spAutoFit/>
          </a:bodyPr>
          <a:lstStyle/>
          <a:p>
            <a:pPr algn="ct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specific</a:t>
            </a:r>
          </a:p>
        </p:txBody>
      </p:sp>
      <p:sp>
        <p:nvSpPr>
          <p:cNvPr id="8" name="Down Arrow 7"/>
          <p:cNvSpPr/>
          <p:nvPr/>
        </p:nvSpPr>
        <p:spPr>
          <a:xfrm>
            <a:off x="914400" y="2743200"/>
            <a:ext cx="457200" cy="2286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a:t>© Palmatier</a:t>
            </a:r>
            <a:endParaRPr lang="en-US" dirty="0"/>
          </a:p>
        </p:txBody>
      </p:sp>
      <p:sp>
        <p:nvSpPr>
          <p:cNvPr id="5" name="Slide Number Placeholder 4"/>
          <p:cNvSpPr>
            <a:spLocks noGrp="1"/>
          </p:cNvSpPr>
          <p:nvPr>
            <p:ph type="sldNum" sz="quarter" idx="12"/>
          </p:nvPr>
        </p:nvSpPr>
        <p:spPr/>
        <p:txBody>
          <a:bodyPr/>
          <a:lstStyle/>
          <a:p>
            <a:fld id="{606C48AC-5425-9447-80A6-7CD23CC5D020}" type="slidenum">
              <a:rPr lang="en-US" sz="1200" smtClean="0">
                <a:solidFill>
                  <a:schemeClr val="tx1">
                    <a:lumMod val="65000"/>
                    <a:lumOff val="35000"/>
                  </a:schemeClr>
                </a:solidFill>
              </a:rPr>
              <a:pPr/>
              <a:t>66</a:t>
            </a:fld>
            <a:endParaRPr lang="en-US" sz="1200" dirty="0">
              <a:solidFill>
                <a:schemeClr val="tx1">
                  <a:lumMod val="65000"/>
                  <a:lumOff val="35000"/>
                </a:schemeClr>
              </a:solidFill>
            </a:endParaRPr>
          </a:p>
        </p:txBody>
      </p:sp>
    </p:spTree>
    <p:extLst>
      <p:ext uri="{BB962C8B-B14F-4D97-AF65-F5344CB8AC3E}">
        <p14:creationId xmlns:p14="http://schemas.microsoft.com/office/powerpoint/2010/main" val="17543483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311214"/>
            <a:ext cx="8229600" cy="11430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effectLst/>
                <a:uLnTx/>
                <a:uFillTx/>
                <a:latin typeface="+mj-lt"/>
                <a:ea typeface="+mj-ea"/>
                <a:cs typeface="+mj-cs"/>
              </a:rPr>
              <a:t>Segmentation Questions</a:t>
            </a:r>
            <a:endParaRPr kumimoji="0" lang="en-US" b="1" i="0" u="none" strike="noStrike" kern="1200" cap="none" spc="0" normalizeH="0" baseline="0" noProof="0" dirty="0">
              <a:ln>
                <a:noFill/>
              </a:ln>
              <a:effectLst/>
              <a:uLnTx/>
              <a:uFillTx/>
              <a:latin typeface="+mj-lt"/>
              <a:ea typeface="+mj-ea"/>
              <a:cs typeface="+mj-cs"/>
            </a:endParaRPr>
          </a:p>
        </p:txBody>
      </p:sp>
      <p:sp>
        <p:nvSpPr>
          <p:cNvPr id="3" name="Rectangle 2"/>
          <p:cNvSpPr txBox="1">
            <a:spLocks noChangeArrowheads="1"/>
          </p:cNvSpPr>
          <p:nvPr/>
        </p:nvSpPr>
        <p:spPr>
          <a:xfrm>
            <a:off x="609600" y="1371600"/>
            <a:ext cx="7924800" cy="1909763"/>
          </a:xfrm>
          <a:prstGeom prst="rect">
            <a:avLst/>
          </a:prstGeom>
          <a:noFill/>
        </p:spPr>
        <p:txBody>
          <a:bodyPr lIns="92075" tIns="46038" rIns="92075" bIns="46038"/>
          <a:lstStyle/>
          <a:p>
            <a:pPr marL="285750" indent="-285750" fontAlgn="auto">
              <a:lnSpc>
                <a:spcPct val="80000"/>
              </a:lnSpc>
              <a:spcBef>
                <a:spcPct val="50000"/>
              </a:spcBef>
              <a:spcAft>
                <a:spcPts val="0"/>
              </a:spcAft>
              <a:buFont typeface="Arial" pitchFamily="34" charset="0"/>
              <a:buChar char="•"/>
              <a:defRPr/>
            </a:pPr>
            <a:r>
              <a:rPr lang="en-US" sz="2400" dirty="0">
                <a:latin typeface="+mj-lt"/>
              </a:rPr>
              <a:t>Key attributes when making a decision (needs and benefits)</a:t>
            </a:r>
          </a:p>
          <a:p>
            <a:pPr marL="285750" marR="0" lvl="0" indent="-285750" algn="l" defTabSz="914400" rtl="0" eaLnBrk="1" fontAlgn="auto" latinLnBrk="0" hangingPunct="1">
              <a:lnSpc>
                <a:spcPct val="80000"/>
              </a:lnSpc>
              <a:spcBef>
                <a:spcPct val="50000"/>
              </a:spcBef>
              <a:spcAft>
                <a:spcPts val="0"/>
              </a:spcAft>
              <a:buClrTx/>
              <a:buSzTx/>
              <a:buFont typeface="Arial" pitchFamily="34" charset="0"/>
              <a:buChar char="•"/>
              <a:tabLst/>
              <a:defRPr/>
            </a:pPr>
            <a:r>
              <a:rPr kumimoji="0" lang="en-US" sz="2400" b="0" i="0" u="sng" strike="noStrike" kern="1200" cap="none" spc="0" normalizeH="0" baseline="0" noProof="0" dirty="0">
                <a:ln>
                  <a:noFill/>
                </a:ln>
                <a:solidFill>
                  <a:schemeClr val="tx1"/>
                </a:solidFill>
                <a:effectLst/>
                <a:uLnTx/>
                <a:uFillTx/>
                <a:latin typeface="+mj-lt"/>
              </a:rPr>
              <a:t>All potential customers </a:t>
            </a:r>
            <a:r>
              <a:rPr kumimoji="0" lang="en-US" sz="2400" b="0" i="0" u="none" strike="noStrike" kern="1200" cap="none" spc="0" normalizeH="0" baseline="0" noProof="0" dirty="0">
                <a:ln>
                  <a:noFill/>
                </a:ln>
                <a:solidFill>
                  <a:schemeClr val="tx1"/>
                </a:solidFill>
                <a:effectLst/>
                <a:uLnTx/>
                <a:uFillTx/>
                <a:latin typeface="+mj-lt"/>
              </a:rPr>
              <a:t>report on importance of attributes</a:t>
            </a:r>
          </a:p>
        </p:txBody>
      </p:sp>
      <p:graphicFrame>
        <p:nvGraphicFramePr>
          <p:cNvPr id="8" name="Table 7"/>
          <p:cNvGraphicFramePr>
            <a:graphicFrameLocks noGrp="1"/>
          </p:cNvGraphicFramePr>
          <p:nvPr>
            <p:extLst>
              <p:ext uri="{D42A27DB-BD31-4B8C-83A1-F6EECF244321}">
                <p14:modId xmlns:p14="http://schemas.microsoft.com/office/powerpoint/2010/main" val="160238678"/>
              </p:ext>
            </p:extLst>
          </p:nvPr>
        </p:nvGraphicFramePr>
        <p:xfrm>
          <a:off x="990600" y="2895601"/>
          <a:ext cx="6578600" cy="2857499"/>
        </p:xfrm>
        <a:graphic>
          <a:graphicData uri="http://schemas.openxmlformats.org/drawingml/2006/table">
            <a:tbl>
              <a:tblPr/>
              <a:tblGrid>
                <a:gridCol w="3842124">
                  <a:extLst>
                    <a:ext uri="{9D8B030D-6E8A-4147-A177-3AD203B41FA5}">
                      <a16:colId xmlns="" xmlns:a16="http://schemas.microsoft.com/office/drawing/2014/main" val="20000"/>
                    </a:ext>
                  </a:extLst>
                </a:gridCol>
                <a:gridCol w="1985327">
                  <a:extLst>
                    <a:ext uri="{9D8B030D-6E8A-4147-A177-3AD203B41FA5}">
                      <a16:colId xmlns="" xmlns:a16="http://schemas.microsoft.com/office/drawing/2014/main" val="20001"/>
                    </a:ext>
                  </a:extLst>
                </a:gridCol>
                <a:gridCol w="751149">
                  <a:extLst>
                    <a:ext uri="{9D8B030D-6E8A-4147-A177-3AD203B41FA5}">
                      <a16:colId xmlns="" xmlns:a16="http://schemas.microsoft.com/office/drawing/2014/main" val="20002"/>
                    </a:ext>
                  </a:extLst>
                </a:gridCol>
              </a:tblGrid>
              <a:tr h="387458">
                <a:tc>
                  <a:txBody>
                    <a:bodyPr/>
                    <a:lstStyle/>
                    <a:p>
                      <a:pPr marL="0" marR="0">
                        <a:spcBef>
                          <a:spcPts val="0"/>
                        </a:spcBef>
                        <a:spcAft>
                          <a:spcPts val="0"/>
                        </a:spcAft>
                      </a:pPr>
                      <a:r>
                        <a:rPr lang="en-US" sz="1000" b="1" dirty="0">
                          <a:latin typeface="Verdana"/>
                          <a:ea typeface="Cambria"/>
                          <a:cs typeface="Times New Roman"/>
                        </a:rPr>
                        <a:t>Please rate your agreement with the following statements:</a:t>
                      </a:r>
                      <a:endParaRPr lang="en-US" sz="1200" dirty="0">
                        <a:latin typeface="Cambria"/>
                        <a:ea typeface="Cambria"/>
                        <a:cs typeface="Times New Roman"/>
                      </a:endParaRPr>
                    </a:p>
                  </a:txBody>
                  <a:tcPr marL="68580" marR="68580" marT="0" marB="0" anchor="b">
                    <a:lnL>
                      <a:noFill/>
                    </a:lnL>
                    <a:lnR>
                      <a:noFill/>
                    </a:lnR>
                    <a:lnT>
                      <a:noFill/>
                    </a:lnT>
                    <a:lnB>
                      <a:noFill/>
                    </a:lnB>
                  </a:tcPr>
                </a:tc>
                <a:tc gridSpan="2">
                  <a:txBody>
                    <a:bodyPr/>
                    <a:lstStyle/>
                    <a:p>
                      <a:pPr marL="0" marR="0">
                        <a:spcBef>
                          <a:spcPts val="0"/>
                        </a:spcBef>
                        <a:spcAft>
                          <a:spcPts val="0"/>
                        </a:spcAft>
                      </a:pPr>
                      <a:r>
                        <a:rPr lang="en-US" sz="800" b="1" dirty="0">
                          <a:latin typeface="Verdana"/>
                          <a:ea typeface="Cambria"/>
                          <a:cs typeface="Times New Roman"/>
                        </a:rPr>
                        <a:t>Strongly                            Strongly</a:t>
                      </a:r>
                      <a:endParaRPr lang="en-US" sz="1200" dirty="0">
                        <a:latin typeface="Cambria"/>
                        <a:ea typeface="Cambria"/>
                        <a:cs typeface="Times New Roman"/>
                      </a:endParaRPr>
                    </a:p>
                  </a:txBody>
                  <a:tcPr marL="68580" marR="68580" marT="0" marB="0" anchor="b">
                    <a:lnL>
                      <a:noFill/>
                    </a:lnL>
                    <a:lnR>
                      <a:noFill/>
                    </a:lnR>
                    <a:lnT>
                      <a:noFill/>
                    </a:lnT>
                    <a:lnB>
                      <a:noFill/>
                    </a:lnB>
                  </a:tcPr>
                </a:tc>
                <a:tc hMerge="1">
                  <a:txBody>
                    <a:bodyPr/>
                    <a:lstStyle/>
                    <a:p>
                      <a:endParaRPr lang="en-US"/>
                    </a:p>
                  </a:txBody>
                  <a:tcPr/>
                </a:tc>
                <a:extLst>
                  <a:ext uri="{0D108BD9-81ED-4DB2-BD59-A6C34878D82A}">
                    <a16:rowId xmlns="" xmlns:a16="http://schemas.microsoft.com/office/drawing/2014/main" val="10000"/>
                  </a:ext>
                </a:extLst>
              </a:tr>
              <a:tr h="209873">
                <a:tc>
                  <a:txBody>
                    <a:bodyPr/>
                    <a:lstStyle/>
                    <a:p>
                      <a:pPr marL="0" marR="0">
                        <a:spcBef>
                          <a:spcPts val="0"/>
                        </a:spcBef>
                        <a:spcAft>
                          <a:spcPts val="0"/>
                        </a:spcAft>
                      </a:pPr>
                      <a:endParaRPr lang="en-US" sz="800" dirty="0">
                        <a:latin typeface="Verdana"/>
                        <a:ea typeface="Cambria"/>
                        <a:cs typeface="Times New Roman"/>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800" b="1" dirty="0">
                          <a:latin typeface="Verdana"/>
                          <a:ea typeface="Cambria"/>
                          <a:cs typeface="Times New Roman"/>
                        </a:rPr>
                        <a:t>Disagree                            Agree</a:t>
                      </a:r>
                      <a:endParaRPr lang="en-US" sz="1200" dirty="0">
                        <a:latin typeface="Cambria"/>
                        <a:ea typeface="Cambria"/>
                        <a:cs typeface="Times New Roman"/>
                      </a:endParaRP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800" b="1" i="1">
                          <a:latin typeface="Verdana"/>
                          <a:ea typeface="Cambria"/>
                          <a:cs typeface="Times New Roman"/>
                        </a:rPr>
                        <a:t>construct</a:t>
                      </a:r>
                      <a:endParaRPr lang="en-US" sz="1200">
                        <a:latin typeface="Cambria"/>
                        <a:ea typeface="Cambria"/>
                        <a:cs typeface="Times New Roman"/>
                      </a:endParaRPr>
                    </a:p>
                  </a:txBody>
                  <a:tcPr marL="68580" marR="68580" marT="0" marB="0" anchor="b">
                    <a:lnL>
                      <a:noFill/>
                    </a:lnL>
                    <a:lnR>
                      <a:noFill/>
                    </a:lnR>
                    <a:lnT>
                      <a:noFill/>
                    </a:lnT>
                    <a:lnB>
                      <a:noFill/>
                    </a:lnB>
                  </a:tcPr>
                </a:tc>
                <a:extLst>
                  <a:ext uri="{0D108BD9-81ED-4DB2-BD59-A6C34878D82A}">
                    <a16:rowId xmlns="" xmlns:a16="http://schemas.microsoft.com/office/drawing/2014/main" val="10001"/>
                  </a:ext>
                </a:extLst>
              </a:tr>
              <a:tr h="209873">
                <a:tc>
                  <a:txBody>
                    <a:bodyPr/>
                    <a:lstStyle/>
                    <a:p>
                      <a:pPr marL="0" marR="0">
                        <a:spcBef>
                          <a:spcPts val="0"/>
                        </a:spcBef>
                        <a:spcAft>
                          <a:spcPts val="0"/>
                        </a:spcAft>
                      </a:pPr>
                      <a:r>
                        <a:rPr lang="en-US" sz="800">
                          <a:latin typeface="Verdana"/>
                          <a:ea typeface="Cambria"/>
                          <a:cs typeface="Times New Roman"/>
                        </a:rPr>
                        <a:t>A low-cost MBA program is very important to me. </a:t>
                      </a:r>
                      <a:endParaRPr lang="en-US" sz="1200">
                        <a:latin typeface="Cambria"/>
                        <a:ea typeface="Cambria"/>
                        <a:cs typeface="Times New Roman"/>
                      </a:endParaRP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800">
                          <a:latin typeface="Verdana"/>
                          <a:ea typeface="Cambria"/>
                          <a:cs typeface="Times New Roman"/>
                        </a:rPr>
                        <a:t>1     2     3     4     5     6     7 </a:t>
                      </a:r>
                      <a:endParaRPr lang="en-US" sz="1200">
                        <a:latin typeface="Cambria"/>
                        <a:ea typeface="Cambria"/>
                        <a:cs typeface="Times New Roman"/>
                      </a:endParaRP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800" i="1">
                          <a:latin typeface="Verdana"/>
                          <a:ea typeface="Cambria"/>
                          <a:cs typeface="Times New Roman"/>
                        </a:rPr>
                        <a:t>cost</a:t>
                      </a:r>
                      <a:endParaRPr lang="en-US" sz="1200">
                        <a:latin typeface="Cambria"/>
                        <a:ea typeface="Cambria"/>
                        <a:cs typeface="Times New Roman"/>
                      </a:endParaRPr>
                    </a:p>
                  </a:txBody>
                  <a:tcPr marL="68580" marR="68580" marT="0" marB="0" anchor="b">
                    <a:lnL>
                      <a:noFill/>
                    </a:lnL>
                    <a:lnR>
                      <a:noFill/>
                    </a:lnR>
                    <a:lnT>
                      <a:noFill/>
                    </a:lnT>
                    <a:lnB>
                      <a:noFill/>
                    </a:lnB>
                  </a:tcPr>
                </a:tc>
                <a:extLst>
                  <a:ext uri="{0D108BD9-81ED-4DB2-BD59-A6C34878D82A}">
                    <a16:rowId xmlns="" xmlns:a16="http://schemas.microsoft.com/office/drawing/2014/main" val="10002"/>
                  </a:ext>
                </a:extLst>
              </a:tr>
              <a:tr h="355169">
                <a:tc>
                  <a:txBody>
                    <a:bodyPr/>
                    <a:lstStyle/>
                    <a:p>
                      <a:pPr marL="0" marR="0">
                        <a:spcBef>
                          <a:spcPts val="0"/>
                        </a:spcBef>
                        <a:spcAft>
                          <a:spcPts val="0"/>
                        </a:spcAft>
                      </a:pPr>
                      <a:r>
                        <a:rPr lang="en-US" sz="800">
                          <a:latin typeface="Verdana"/>
                          <a:ea typeface="Cambria"/>
                          <a:cs typeface="Times New Roman"/>
                        </a:rPr>
                        <a:t>It is very important that an MBA program have a rigorous curriculum.</a:t>
                      </a:r>
                      <a:endParaRPr lang="en-US" sz="1200">
                        <a:latin typeface="Cambria"/>
                        <a:ea typeface="Cambria"/>
                        <a:cs typeface="Times New Roman"/>
                      </a:endParaRPr>
                    </a:p>
                  </a:txBody>
                  <a:tcPr marL="68580" marR="68580" marT="0" marB="0" anchor="b">
                    <a:lnL>
                      <a:noFill/>
                    </a:lnL>
                    <a:lnR>
                      <a:noFill/>
                    </a:lnR>
                    <a:lnT>
                      <a:noFill/>
                    </a:lnT>
                    <a:lnB>
                      <a:noFill/>
                    </a:lnB>
                    <a:solidFill>
                      <a:srgbClr val="C0C0C0"/>
                    </a:solidFill>
                  </a:tcPr>
                </a:tc>
                <a:tc>
                  <a:txBody>
                    <a:bodyPr/>
                    <a:lstStyle/>
                    <a:p>
                      <a:pPr marL="0" marR="0" algn="ctr">
                        <a:spcBef>
                          <a:spcPts val="0"/>
                        </a:spcBef>
                        <a:spcAft>
                          <a:spcPts val="0"/>
                        </a:spcAft>
                      </a:pPr>
                      <a:r>
                        <a:rPr lang="en-US" sz="800">
                          <a:latin typeface="Verdana"/>
                          <a:ea typeface="Cambria"/>
                          <a:cs typeface="Times New Roman"/>
                        </a:rPr>
                        <a:t>1     2     3     4     5     6     7 </a:t>
                      </a:r>
                      <a:endParaRPr lang="en-US" sz="1200">
                        <a:latin typeface="Cambria"/>
                        <a:ea typeface="Cambria"/>
                        <a:cs typeface="Times New Roman"/>
                      </a:endParaRPr>
                    </a:p>
                  </a:txBody>
                  <a:tcPr marL="68580" marR="68580" marT="0" marB="0" anchor="b">
                    <a:lnL>
                      <a:noFill/>
                    </a:lnL>
                    <a:lnR>
                      <a:noFill/>
                    </a:lnR>
                    <a:lnT>
                      <a:noFill/>
                    </a:lnT>
                    <a:lnB>
                      <a:noFill/>
                    </a:lnB>
                    <a:solidFill>
                      <a:srgbClr val="C0C0C0"/>
                    </a:solidFill>
                  </a:tcPr>
                </a:tc>
                <a:tc>
                  <a:txBody>
                    <a:bodyPr/>
                    <a:lstStyle/>
                    <a:p>
                      <a:pPr marL="0" marR="0" algn="ctr">
                        <a:spcBef>
                          <a:spcPts val="0"/>
                        </a:spcBef>
                        <a:spcAft>
                          <a:spcPts val="0"/>
                        </a:spcAft>
                      </a:pPr>
                      <a:r>
                        <a:rPr lang="en-US" sz="800" i="1">
                          <a:latin typeface="Verdana"/>
                          <a:ea typeface="Cambria"/>
                          <a:cs typeface="Times New Roman"/>
                        </a:rPr>
                        <a:t>rigor</a:t>
                      </a:r>
                      <a:endParaRPr lang="en-US" sz="1200">
                        <a:latin typeface="Cambria"/>
                        <a:ea typeface="Cambria"/>
                        <a:cs typeface="Times New Roman"/>
                      </a:endParaRPr>
                    </a:p>
                  </a:txBody>
                  <a:tcPr marL="68580" marR="68580" marT="0" marB="0" anchor="b">
                    <a:lnL>
                      <a:noFill/>
                    </a:lnL>
                    <a:lnR>
                      <a:noFill/>
                    </a:lnR>
                    <a:lnT>
                      <a:noFill/>
                    </a:lnT>
                    <a:lnB>
                      <a:noFill/>
                    </a:lnB>
                    <a:solidFill>
                      <a:srgbClr val="C0C0C0"/>
                    </a:solidFill>
                  </a:tcPr>
                </a:tc>
                <a:extLst>
                  <a:ext uri="{0D108BD9-81ED-4DB2-BD59-A6C34878D82A}">
                    <a16:rowId xmlns="" xmlns:a16="http://schemas.microsoft.com/office/drawing/2014/main" val="10003"/>
                  </a:ext>
                </a:extLst>
              </a:tr>
              <a:tr h="209873">
                <a:tc>
                  <a:txBody>
                    <a:bodyPr/>
                    <a:lstStyle/>
                    <a:p>
                      <a:pPr marL="0" marR="0">
                        <a:spcBef>
                          <a:spcPts val="0"/>
                        </a:spcBef>
                        <a:spcAft>
                          <a:spcPts val="0"/>
                        </a:spcAft>
                      </a:pPr>
                      <a:r>
                        <a:rPr lang="en-US" sz="800">
                          <a:latin typeface="Verdana"/>
                          <a:ea typeface="Cambria"/>
                          <a:cs typeface="Times New Roman"/>
                        </a:rPr>
                        <a:t>An easily accessible MBA program is important to me.  </a:t>
                      </a:r>
                      <a:endParaRPr lang="en-US" sz="1200">
                        <a:latin typeface="Cambria"/>
                        <a:ea typeface="Cambria"/>
                        <a:cs typeface="Times New Roman"/>
                      </a:endParaRP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800">
                          <a:latin typeface="Verdana"/>
                          <a:ea typeface="Cambria"/>
                          <a:cs typeface="Times New Roman"/>
                        </a:rPr>
                        <a:t>1     2     3     4     5     6     7 </a:t>
                      </a:r>
                      <a:endParaRPr lang="en-US" sz="1200">
                        <a:latin typeface="Cambria"/>
                        <a:ea typeface="Cambria"/>
                        <a:cs typeface="Times New Roman"/>
                      </a:endParaRP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800" i="1">
                          <a:latin typeface="Verdana"/>
                          <a:ea typeface="Cambria"/>
                          <a:cs typeface="Times New Roman"/>
                        </a:rPr>
                        <a:t>location</a:t>
                      </a:r>
                      <a:endParaRPr lang="en-US" sz="1200">
                        <a:latin typeface="Cambria"/>
                        <a:ea typeface="Cambria"/>
                        <a:cs typeface="Times New Roman"/>
                      </a:endParaRPr>
                    </a:p>
                  </a:txBody>
                  <a:tcPr marL="68580" marR="68580" marT="0" marB="0" anchor="b">
                    <a:lnL>
                      <a:noFill/>
                    </a:lnL>
                    <a:lnR>
                      <a:noFill/>
                    </a:lnR>
                    <a:lnT>
                      <a:noFill/>
                    </a:lnT>
                    <a:lnB>
                      <a:noFill/>
                    </a:lnB>
                  </a:tcPr>
                </a:tc>
                <a:extLst>
                  <a:ext uri="{0D108BD9-81ED-4DB2-BD59-A6C34878D82A}">
                    <a16:rowId xmlns="" xmlns:a16="http://schemas.microsoft.com/office/drawing/2014/main" val="10004"/>
                  </a:ext>
                </a:extLst>
              </a:tr>
              <a:tr h="355169">
                <a:tc>
                  <a:txBody>
                    <a:bodyPr/>
                    <a:lstStyle/>
                    <a:p>
                      <a:pPr marL="0" marR="0">
                        <a:spcBef>
                          <a:spcPts val="0"/>
                        </a:spcBef>
                        <a:spcAft>
                          <a:spcPts val="0"/>
                        </a:spcAft>
                      </a:pPr>
                      <a:r>
                        <a:rPr lang="en-US" sz="800">
                          <a:latin typeface="Verdana"/>
                          <a:ea typeface="Cambria"/>
                          <a:cs typeface="Times New Roman"/>
                        </a:rPr>
                        <a:t>I think it is very important that an MBA program fits with my schedule. </a:t>
                      </a:r>
                      <a:endParaRPr lang="en-US" sz="1200">
                        <a:latin typeface="Cambria"/>
                        <a:ea typeface="Cambria"/>
                        <a:cs typeface="Times New Roman"/>
                      </a:endParaRPr>
                    </a:p>
                  </a:txBody>
                  <a:tcPr marL="68580" marR="68580" marT="0" marB="0" anchor="b">
                    <a:lnL>
                      <a:noFill/>
                    </a:lnL>
                    <a:lnR>
                      <a:noFill/>
                    </a:lnR>
                    <a:lnT>
                      <a:noFill/>
                    </a:lnT>
                    <a:lnB>
                      <a:noFill/>
                    </a:lnB>
                    <a:solidFill>
                      <a:srgbClr val="C0C0C0"/>
                    </a:solidFill>
                  </a:tcPr>
                </a:tc>
                <a:tc>
                  <a:txBody>
                    <a:bodyPr/>
                    <a:lstStyle/>
                    <a:p>
                      <a:pPr marL="0" marR="0" algn="ctr">
                        <a:spcBef>
                          <a:spcPts val="0"/>
                        </a:spcBef>
                        <a:spcAft>
                          <a:spcPts val="0"/>
                        </a:spcAft>
                      </a:pPr>
                      <a:r>
                        <a:rPr lang="en-US" sz="800">
                          <a:latin typeface="Verdana"/>
                          <a:ea typeface="Cambria"/>
                          <a:cs typeface="Times New Roman"/>
                        </a:rPr>
                        <a:t>1     2     3     4     5     6     7 </a:t>
                      </a:r>
                      <a:endParaRPr lang="en-US" sz="1200">
                        <a:latin typeface="Cambria"/>
                        <a:ea typeface="Cambria"/>
                        <a:cs typeface="Times New Roman"/>
                      </a:endParaRPr>
                    </a:p>
                  </a:txBody>
                  <a:tcPr marL="68580" marR="68580" marT="0" marB="0" anchor="b">
                    <a:lnL>
                      <a:noFill/>
                    </a:lnL>
                    <a:lnR>
                      <a:noFill/>
                    </a:lnR>
                    <a:lnT>
                      <a:noFill/>
                    </a:lnT>
                    <a:lnB>
                      <a:noFill/>
                    </a:lnB>
                    <a:solidFill>
                      <a:srgbClr val="C0C0C0"/>
                    </a:solidFill>
                  </a:tcPr>
                </a:tc>
                <a:tc>
                  <a:txBody>
                    <a:bodyPr/>
                    <a:lstStyle/>
                    <a:p>
                      <a:pPr marL="0" marR="0" algn="ctr">
                        <a:spcBef>
                          <a:spcPts val="0"/>
                        </a:spcBef>
                        <a:spcAft>
                          <a:spcPts val="0"/>
                        </a:spcAft>
                      </a:pPr>
                      <a:r>
                        <a:rPr lang="en-US" sz="800" i="1">
                          <a:latin typeface="Verdana"/>
                          <a:ea typeface="Cambria"/>
                          <a:cs typeface="Times New Roman"/>
                        </a:rPr>
                        <a:t>convenience</a:t>
                      </a:r>
                      <a:endParaRPr lang="en-US" sz="1200">
                        <a:latin typeface="Cambria"/>
                        <a:ea typeface="Cambria"/>
                        <a:cs typeface="Times New Roman"/>
                      </a:endParaRPr>
                    </a:p>
                  </a:txBody>
                  <a:tcPr marL="68580" marR="68580" marT="0" marB="0" anchor="b">
                    <a:lnL>
                      <a:noFill/>
                    </a:lnL>
                    <a:lnR>
                      <a:noFill/>
                    </a:lnR>
                    <a:lnT>
                      <a:noFill/>
                    </a:lnT>
                    <a:lnB>
                      <a:noFill/>
                    </a:lnB>
                    <a:solidFill>
                      <a:srgbClr val="C0C0C0"/>
                    </a:solidFill>
                  </a:tcPr>
                </a:tc>
                <a:extLst>
                  <a:ext uri="{0D108BD9-81ED-4DB2-BD59-A6C34878D82A}">
                    <a16:rowId xmlns="" xmlns:a16="http://schemas.microsoft.com/office/drawing/2014/main" val="10005"/>
                  </a:ext>
                </a:extLst>
              </a:tr>
              <a:tr h="209873">
                <a:tc>
                  <a:txBody>
                    <a:bodyPr/>
                    <a:lstStyle/>
                    <a:p>
                      <a:pPr marL="0" marR="0">
                        <a:spcBef>
                          <a:spcPts val="0"/>
                        </a:spcBef>
                        <a:spcAft>
                          <a:spcPts val="0"/>
                        </a:spcAft>
                      </a:pPr>
                      <a:r>
                        <a:rPr lang="en-US" sz="800">
                          <a:latin typeface="Verdana"/>
                          <a:ea typeface="Cambria"/>
                          <a:cs typeface="Times New Roman"/>
                        </a:rPr>
                        <a:t>It is very important that an MBA program is prestigious. </a:t>
                      </a:r>
                      <a:endParaRPr lang="en-US" sz="1200">
                        <a:latin typeface="Cambria"/>
                        <a:ea typeface="Cambria"/>
                        <a:cs typeface="Times New Roman"/>
                      </a:endParaRP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800">
                          <a:latin typeface="Verdana"/>
                          <a:ea typeface="Cambria"/>
                          <a:cs typeface="Times New Roman"/>
                        </a:rPr>
                        <a:t>1     2     3     4     5     6     7 </a:t>
                      </a:r>
                      <a:endParaRPr lang="en-US" sz="1200">
                        <a:latin typeface="Cambria"/>
                        <a:ea typeface="Cambria"/>
                        <a:cs typeface="Times New Roman"/>
                      </a:endParaRP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800" i="1">
                          <a:latin typeface="Verdana"/>
                          <a:ea typeface="Cambria"/>
                          <a:cs typeface="Times New Roman"/>
                        </a:rPr>
                        <a:t>prestige</a:t>
                      </a:r>
                      <a:endParaRPr lang="en-US" sz="1200">
                        <a:latin typeface="Cambria"/>
                        <a:ea typeface="Cambria"/>
                        <a:cs typeface="Times New Roman"/>
                      </a:endParaRPr>
                    </a:p>
                  </a:txBody>
                  <a:tcPr marL="68580" marR="68580" marT="0" marB="0" anchor="b">
                    <a:lnL>
                      <a:noFill/>
                    </a:lnL>
                    <a:lnR>
                      <a:noFill/>
                    </a:lnR>
                    <a:lnT>
                      <a:noFill/>
                    </a:lnT>
                    <a:lnB>
                      <a:noFill/>
                    </a:lnB>
                  </a:tcPr>
                </a:tc>
                <a:extLst>
                  <a:ext uri="{0D108BD9-81ED-4DB2-BD59-A6C34878D82A}">
                    <a16:rowId xmlns="" xmlns:a16="http://schemas.microsoft.com/office/drawing/2014/main" val="10006"/>
                  </a:ext>
                </a:extLst>
              </a:tr>
              <a:tr h="355169">
                <a:tc>
                  <a:txBody>
                    <a:bodyPr/>
                    <a:lstStyle/>
                    <a:p>
                      <a:pPr marL="0" marR="0">
                        <a:spcBef>
                          <a:spcPts val="0"/>
                        </a:spcBef>
                        <a:spcAft>
                          <a:spcPts val="0"/>
                        </a:spcAft>
                      </a:pPr>
                      <a:r>
                        <a:rPr lang="en-US" sz="800">
                          <a:latin typeface="Verdana"/>
                          <a:ea typeface="Cambria"/>
                          <a:cs typeface="Times New Roman"/>
                        </a:rPr>
                        <a:t>I feel it is very important that I am challenged by the coursework of an MBA program. </a:t>
                      </a:r>
                      <a:endParaRPr lang="en-US" sz="1200">
                        <a:latin typeface="Cambria"/>
                        <a:ea typeface="Cambria"/>
                        <a:cs typeface="Times New Roman"/>
                      </a:endParaRPr>
                    </a:p>
                  </a:txBody>
                  <a:tcPr marL="68580" marR="68580" marT="0" marB="0" anchor="b">
                    <a:lnL>
                      <a:noFill/>
                    </a:lnL>
                    <a:lnR>
                      <a:noFill/>
                    </a:lnR>
                    <a:lnT>
                      <a:noFill/>
                    </a:lnT>
                    <a:lnB>
                      <a:noFill/>
                    </a:lnB>
                    <a:solidFill>
                      <a:srgbClr val="C0C0C0"/>
                    </a:solidFill>
                  </a:tcPr>
                </a:tc>
                <a:tc>
                  <a:txBody>
                    <a:bodyPr/>
                    <a:lstStyle/>
                    <a:p>
                      <a:pPr marL="0" marR="0" algn="ctr">
                        <a:spcBef>
                          <a:spcPts val="0"/>
                        </a:spcBef>
                        <a:spcAft>
                          <a:spcPts val="0"/>
                        </a:spcAft>
                      </a:pPr>
                      <a:r>
                        <a:rPr lang="en-US" sz="800">
                          <a:latin typeface="Verdana"/>
                          <a:ea typeface="Cambria"/>
                          <a:cs typeface="Times New Roman"/>
                        </a:rPr>
                        <a:t>1     2     3     4     5     6     7 </a:t>
                      </a:r>
                      <a:endParaRPr lang="en-US" sz="1200">
                        <a:latin typeface="Cambria"/>
                        <a:ea typeface="Cambria"/>
                        <a:cs typeface="Times New Roman"/>
                      </a:endParaRPr>
                    </a:p>
                  </a:txBody>
                  <a:tcPr marL="68580" marR="68580" marT="0" marB="0" anchor="b">
                    <a:lnL>
                      <a:noFill/>
                    </a:lnL>
                    <a:lnR>
                      <a:noFill/>
                    </a:lnR>
                    <a:lnT>
                      <a:noFill/>
                    </a:lnT>
                    <a:lnB>
                      <a:noFill/>
                    </a:lnB>
                    <a:solidFill>
                      <a:srgbClr val="C0C0C0"/>
                    </a:solidFill>
                  </a:tcPr>
                </a:tc>
                <a:tc>
                  <a:txBody>
                    <a:bodyPr/>
                    <a:lstStyle/>
                    <a:p>
                      <a:pPr marL="0" marR="0" algn="ctr">
                        <a:spcBef>
                          <a:spcPts val="0"/>
                        </a:spcBef>
                        <a:spcAft>
                          <a:spcPts val="0"/>
                        </a:spcAft>
                      </a:pPr>
                      <a:r>
                        <a:rPr lang="en-US" sz="800" i="1">
                          <a:latin typeface="Verdana"/>
                          <a:ea typeface="Cambria"/>
                          <a:cs typeface="Times New Roman"/>
                        </a:rPr>
                        <a:t>rigor</a:t>
                      </a:r>
                      <a:endParaRPr lang="en-US" sz="1200">
                        <a:latin typeface="Cambria"/>
                        <a:ea typeface="Cambria"/>
                        <a:cs typeface="Times New Roman"/>
                      </a:endParaRPr>
                    </a:p>
                  </a:txBody>
                  <a:tcPr marL="68580" marR="68580" marT="0" marB="0" anchor="b">
                    <a:lnL>
                      <a:noFill/>
                    </a:lnL>
                    <a:lnR>
                      <a:noFill/>
                    </a:lnR>
                    <a:lnT>
                      <a:noFill/>
                    </a:lnT>
                    <a:lnB>
                      <a:noFill/>
                    </a:lnB>
                    <a:solidFill>
                      <a:srgbClr val="C0C0C0"/>
                    </a:solidFill>
                  </a:tcPr>
                </a:tc>
                <a:extLst>
                  <a:ext uri="{0D108BD9-81ED-4DB2-BD59-A6C34878D82A}">
                    <a16:rowId xmlns="" xmlns:a16="http://schemas.microsoft.com/office/drawing/2014/main" val="10007"/>
                  </a:ext>
                </a:extLst>
              </a:tr>
              <a:tr h="209873">
                <a:tc>
                  <a:txBody>
                    <a:bodyPr/>
                    <a:lstStyle/>
                    <a:p>
                      <a:pPr marL="0" marR="0">
                        <a:spcBef>
                          <a:spcPts val="0"/>
                        </a:spcBef>
                        <a:spcAft>
                          <a:spcPts val="0"/>
                        </a:spcAft>
                      </a:pPr>
                      <a:r>
                        <a:rPr lang="en-US" sz="800">
                          <a:latin typeface="Verdana"/>
                          <a:ea typeface="Cambria"/>
                          <a:cs typeface="Times New Roman"/>
                        </a:rPr>
                        <a:t>It is important that an MBA program is not expensive. </a:t>
                      </a:r>
                      <a:endParaRPr lang="en-US" sz="1200">
                        <a:latin typeface="Cambria"/>
                        <a:ea typeface="Cambria"/>
                        <a:cs typeface="Times New Roman"/>
                      </a:endParaRP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800">
                          <a:latin typeface="Verdana"/>
                          <a:ea typeface="Cambria"/>
                          <a:cs typeface="Times New Roman"/>
                        </a:rPr>
                        <a:t>1     2     3     4     5     6     7 </a:t>
                      </a:r>
                      <a:endParaRPr lang="en-US" sz="1200">
                        <a:latin typeface="Cambria"/>
                        <a:ea typeface="Cambria"/>
                        <a:cs typeface="Times New Roman"/>
                      </a:endParaRP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800" i="1">
                          <a:latin typeface="Verdana"/>
                          <a:ea typeface="Cambria"/>
                          <a:cs typeface="Times New Roman"/>
                        </a:rPr>
                        <a:t>cost</a:t>
                      </a:r>
                      <a:endParaRPr lang="en-US" sz="1200">
                        <a:latin typeface="Cambria"/>
                        <a:ea typeface="Cambria"/>
                        <a:cs typeface="Times New Roman"/>
                      </a:endParaRPr>
                    </a:p>
                  </a:txBody>
                  <a:tcPr marL="68580" marR="68580" marT="0" marB="0" anchor="b">
                    <a:lnL>
                      <a:noFill/>
                    </a:lnL>
                    <a:lnR>
                      <a:noFill/>
                    </a:lnR>
                    <a:lnT>
                      <a:noFill/>
                    </a:lnT>
                    <a:lnB>
                      <a:noFill/>
                    </a:lnB>
                  </a:tcPr>
                </a:tc>
                <a:extLst>
                  <a:ext uri="{0D108BD9-81ED-4DB2-BD59-A6C34878D82A}">
                    <a16:rowId xmlns="" xmlns:a16="http://schemas.microsoft.com/office/drawing/2014/main" val="10008"/>
                  </a:ext>
                </a:extLst>
              </a:tr>
              <a:tr h="355169">
                <a:tc>
                  <a:txBody>
                    <a:bodyPr/>
                    <a:lstStyle/>
                    <a:p>
                      <a:pPr marL="0" marR="0">
                        <a:spcBef>
                          <a:spcPts val="0"/>
                        </a:spcBef>
                        <a:spcAft>
                          <a:spcPts val="0"/>
                        </a:spcAft>
                      </a:pPr>
                      <a:r>
                        <a:rPr lang="en-US" sz="800">
                          <a:latin typeface="Verdana"/>
                          <a:ea typeface="Cambria"/>
                          <a:cs typeface="Times New Roman"/>
                        </a:rPr>
                        <a:t>I think it is very important that an MBA program be highly respected. </a:t>
                      </a:r>
                      <a:endParaRPr lang="en-US" sz="1200">
                        <a:latin typeface="Cambria"/>
                        <a:ea typeface="Cambria"/>
                        <a:cs typeface="Times New Roman"/>
                      </a:endParaRPr>
                    </a:p>
                  </a:txBody>
                  <a:tcPr marL="68580" marR="68580" marT="0" marB="0" anchor="b">
                    <a:lnL>
                      <a:noFill/>
                    </a:lnL>
                    <a:lnR>
                      <a:noFill/>
                    </a:lnR>
                    <a:lnT>
                      <a:noFill/>
                    </a:lnT>
                    <a:lnB>
                      <a:noFill/>
                    </a:lnB>
                    <a:solidFill>
                      <a:srgbClr val="C0C0C0"/>
                    </a:solidFill>
                  </a:tcPr>
                </a:tc>
                <a:tc>
                  <a:txBody>
                    <a:bodyPr/>
                    <a:lstStyle/>
                    <a:p>
                      <a:pPr marL="0" marR="0" algn="ctr">
                        <a:spcBef>
                          <a:spcPts val="0"/>
                        </a:spcBef>
                        <a:spcAft>
                          <a:spcPts val="0"/>
                        </a:spcAft>
                      </a:pPr>
                      <a:r>
                        <a:rPr lang="en-US" sz="800">
                          <a:latin typeface="Verdana"/>
                          <a:ea typeface="Cambria"/>
                          <a:cs typeface="Times New Roman"/>
                        </a:rPr>
                        <a:t>1     2     3     4     5     6     7 </a:t>
                      </a:r>
                      <a:endParaRPr lang="en-US" sz="1200">
                        <a:latin typeface="Cambria"/>
                        <a:ea typeface="Cambria"/>
                        <a:cs typeface="Times New Roman"/>
                      </a:endParaRPr>
                    </a:p>
                  </a:txBody>
                  <a:tcPr marL="68580" marR="68580" marT="0" marB="0" anchor="b">
                    <a:lnL>
                      <a:noFill/>
                    </a:lnL>
                    <a:lnR>
                      <a:noFill/>
                    </a:lnR>
                    <a:lnT>
                      <a:noFill/>
                    </a:lnT>
                    <a:lnB>
                      <a:noFill/>
                    </a:lnB>
                    <a:solidFill>
                      <a:srgbClr val="C0C0C0"/>
                    </a:solidFill>
                  </a:tcPr>
                </a:tc>
                <a:tc>
                  <a:txBody>
                    <a:bodyPr/>
                    <a:lstStyle/>
                    <a:p>
                      <a:pPr marL="0" marR="0" algn="ctr">
                        <a:spcBef>
                          <a:spcPts val="0"/>
                        </a:spcBef>
                        <a:spcAft>
                          <a:spcPts val="0"/>
                        </a:spcAft>
                      </a:pPr>
                      <a:r>
                        <a:rPr lang="en-US" sz="800" i="1" dirty="0">
                          <a:latin typeface="Verdana"/>
                          <a:ea typeface="Cambria"/>
                          <a:cs typeface="Times New Roman"/>
                        </a:rPr>
                        <a:t>prestige</a:t>
                      </a:r>
                      <a:endParaRPr lang="en-US" sz="1200" dirty="0">
                        <a:latin typeface="Cambria"/>
                        <a:ea typeface="Cambria"/>
                        <a:cs typeface="Times New Roman"/>
                      </a:endParaRPr>
                    </a:p>
                  </a:txBody>
                  <a:tcPr marL="68580" marR="68580" marT="0" marB="0" anchor="b">
                    <a:lnL>
                      <a:noFill/>
                    </a:lnL>
                    <a:lnR>
                      <a:noFill/>
                    </a:lnR>
                    <a:lnT>
                      <a:noFill/>
                    </a:lnT>
                    <a:lnB>
                      <a:noFill/>
                    </a:lnB>
                    <a:solidFill>
                      <a:srgbClr val="C0C0C0"/>
                    </a:solidFill>
                  </a:tcPr>
                </a:tc>
                <a:extLst>
                  <a:ext uri="{0D108BD9-81ED-4DB2-BD59-A6C34878D82A}">
                    <a16:rowId xmlns="" xmlns:a16="http://schemas.microsoft.com/office/drawing/2014/main" val="10009"/>
                  </a:ext>
                </a:extLst>
              </a:tr>
            </a:tbl>
          </a:graphicData>
        </a:graphic>
      </p:graphicFrame>
      <p:sp>
        <p:nvSpPr>
          <p:cNvPr id="4" name="Footer Placeholder 3"/>
          <p:cNvSpPr>
            <a:spLocks noGrp="1"/>
          </p:cNvSpPr>
          <p:nvPr>
            <p:ph type="ftr" sz="quarter" idx="11"/>
          </p:nvPr>
        </p:nvSpPr>
        <p:spPr/>
        <p:txBody>
          <a:bodyPr/>
          <a:lstStyle/>
          <a:p>
            <a:r>
              <a:rPr lang="en-US"/>
              <a:t>© Palmatier</a:t>
            </a:r>
            <a:endParaRPr lang="en-US" dirty="0"/>
          </a:p>
        </p:txBody>
      </p:sp>
      <p:sp>
        <p:nvSpPr>
          <p:cNvPr id="5" name="Slide Number Placeholder 4"/>
          <p:cNvSpPr>
            <a:spLocks noGrp="1"/>
          </p:cNvSpPr>
          <p:nvPr>
            <p:ph type="sldNum" sz="quarter" idx="12"/>
          </p:nvPr>
        </p:nvSpPr>
        <p:spPr/>
        <p:txBody>
          <a:bodyPr/>
          <a:lstStyle/>
          <a:p>
            <a:fld id="{606C48AC-5425-9447-80A6-7CD23CC5D020}" type="slidenum">
              <a:rPr lang="en-US" sz="1200" smtClean="0">
                <a:solidFill>
                  <a:schemeClr val="tx1">
                    <a:lumMod val="65000"/>
                    <a:lumOff val="35000"/>
                  </a:schemeClr>
                </a:solidFill>
              </a:rPr>
              <a:pPr/>
              <a:t>67</a:t>
            </a:fld>
            <a:endParaRPr lang="en-US" sz="1200" dirty="0">
              <a:solidFill>
                <a:schemeClr val="tx1">
                  <a:lumMod val="65000"/>
                  <a:lumOff val="35000"/>
                </a:schemeClr>
              </a:solidFill>
            </a:endParaRPr>
          </a:p>
        </p:txBody>
      </p:sp>
    </p:spTree>
    <p:extLst>
      <p:ext uri="{BB962C8B-B14F-4D97-AF65-F5344CB8AC3E}">
        <p14:creationId xmlns:p14="http://schemas.microsoft.com/office/powerpoint/2010/main" val="3821442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b="1" dirty="0"/>
              <a:t>Discriminant/Classification Questions</a:t>
            </a:r>
          </a:p>
        </p:txBody>
      </p:sp>
      <p:sp>
        <p:nvSpPr>
          <p:cNvPr id="6" name="Content Placeholder 2"/>
          <p:cNvSpPr>
            <a:spLocks noGrp="1"/>
          </p:cNvSpPr>
          <p:nvPr>
            <p:ph idx="1"/>
          </p:nvPr>
        </p:nvSpPr>
        <p:spPr>
          <a:xfrm>
            <a:off x="457200" y="1600200"/>
            <a:ext cx="8229600" cy="4525963"/>
          </a:xfrm>
        </p:spPr>
        <p:txBody>
          <a:bodyPr/>
          <a:lstStyle/>
          <a:p>
            <a:r>
              <a:rPr lang="en-US" dirty="0"/>
              <a:t>Key demographics questions</a:t>
            </a:r>
          </a:p>
        </p:txBody>
      </p:sp>
      <p:graphicFrame>
        <p:nvGraphicFramePr>
          <p:cNvPr id="8" name="Table 7"/>
          <p:cNvGraphicFramePr>
            <a:graphicFrameLocks noGrp="1"/>
          </p:cNvGraphicFramePr>
          <p:nvPr>
            <p:extLst>
              <p:ext uri="{D42A27DB-BD31-4B8C-83A1-F6EECF244321}">
                <p14:modId xmlns:p14="http://schemas.microsoft.com/office/powerpoint/2010/main" val="186967808"/>
              </p:ext>
            </p:extLst>
          </p:nvPr>
        </p:nvGraphicFramePr>
        <p:xfrm>
          <a:off x="1127760" y="2417064"/>
          <a:ext cx="5486400" cy="2743200"/>
        </p:xfrm>
        <a:graphic>
          <a:graphicData uri="http://schemas.openxmlformats.org/drawingml/2006/table">
            <a:tbl>
              <a:tblPr/>
              <a:tblGrid>
                <a:gridCol w="3028950">
                  <a:extLst>
                    <a:ext uri="{9D8B030D-6E8A-4147-A177-3AD203B41FA5}">
                      <a16:colId xmlns="" xmlns:a16="http://schemas.microsoft.com/office/drawing/2014/main" val="20000"/>
                    </a:ext>
                  </a:extLst>
                </a:gridCol>
                <a:gridCol w="2457450">
                  <a:extLst>
                    <a:ext uri="{9D8B030D-6E8A-4147-A177-3AD203B41FA5}">
                      <a16:colId xmlns="" xmlns:a16="http://schemas.microsoft.com/office/drawing/2014/main" val="20001"/>
                    </a:ext>
                  </a:extLst>
                </a:gridCol>
              </a:tblGrid>
              <a:tr h="165100">
                <a:tc>
                  <a:txBody>
                    <a:bodyPr/>
                    <a:lstStyle/>
                    <a:p>
                      <a:pPr marL="0" marR="0">
                        <a:spcBef>
                          <a:spcPts val="0"/>
                        </a:spcBef>
                        <a:spcAft>
                          <a:spcPts val="0"/>
                        </a:spcAft>
                      </a:pPr>
                      <a:r>
                        <a:rPr lang="en-US" sz="1200" dirty="0">
                          <a:latin typeface="Verdana"/>
                          <a:ea typeface="Calibri"/>
                          <a:cs typeface="Times New Roman"/>
                        </a:rPr>
                        <a:t>What is your age?</a:t>
                      </a:r>
                      <a:endParaRPr lang="en-US" sz="1800" dirty="0">
                        <a:latin typeface="Cambria"/>
                        <a:ea typeface="Cambria"/>
                        <a:cs typeface="Times New Roman"/>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200">
                          <a:latin typeface="Verdana"/>
                          <a:ea typeface="Calibri"/>
                          <a:cs typeface="Times New Roman"/>
                        </a:rPr>
                        <a:t>______</a:t>
                      </a:r>
                      <a:endParaRPr lang="en-US" sz="1800">
                        <a:latin typeface="Cambria"/>
                        <a:ea typeface="Cambria"/>
                        <a:cs typeface="Times New Roman"/>
                      </a:endParaRPr>
                    </a:p>
                  </a:txBody>
                  <a:tcPr marL="68580" marR="68580" marT="0" marB="0" anchor="b">
                    <a:lnL>
                      <a:noFill/>
                    </a:lnL>
                    <a:lnR>
                      <a:noFill/>
                    </a:lnR>
                    <a:lnT>
                      <a:noFill/>
                    </a:lnT>
                    <a:lnB>
                      <a:noFill/>
                    </a:lnB>
                  </a:tcPr>
                </a:tc>
                <a:extLst>
                  <a:ext uri="{0D108BD9-81ED-4DB2-BD59-A6C34878D82A}">
                    <a16:rowId xmlns="" xmlns:a16="http://schemas.microsoft.com/office/drawing/2014/main" val="10000"/>
                  </a:ext>
                </a:extLst>
              </a:tr>
              <a:tr h="165100">
                <a:tc>
                  <a:txBody>
                    <a:bodyPr/>
                    <a:lstStyle/>
                    <a:p>
                      <a:pPr marL="0" marR="0">
                        <a:spcBef>
                          <a:spcPts val="0"/>
                        </a:spcBef>
                        <a:spcAft>
                          <a:spcPts val="0"/>
                        </a:spcAft>
                      </a:pPr>
                      <a:r>
                        <a:rPr lang="en-US" sz="1200">
                          <a:latin typeface="Verdana"/>
                          <a:ea typeface="Calibri"/>
                          <a:cs typeface="Times New Roman"/>
                        </a:rPr>
                        <a:t>Please indicate your gender:</a:t>
                      </a:r>
                      <a:endParaRPr lang="en-US" sz="1800">
                        <a:latin typeface="Cambria"/>
                        <a:ea typeface="Cambria"/>
                        <a:cs typeface="Times New Roman"/>
                      </a:endParaRPr>
                    </a:p>
                  </a:txBody>
                  <a:tcPr marL="68580" marR="68580" marT="0" marB="0" anchor="b">
                    <a:lnL>
                      <a:noFill/>
                    </a:lnL>
                    <a:lnR>
                      <a:noFill/>
                    </a:lnR>
                    <a:lnT>
                      <a:noFill/>
                    </a:lnT>
                    <a:lnB>
                      <a:noFill/>
                    </a:lnB>
                    <a:solidFill>
                      <a:srgbClr val="D9D9D9"/>
                    </a:solidFill>
                  </a:tcPr>
                </a:tc>
                <a:tc>
                  <a:txBody>
                    <a:bodyPr/>
                    <a:lstStyle/>
                    <a:p>
                      <a:pPr marL="0" marR="0">
                        <a:spcBef>
                          <a:spcPts val="0"/>
                        </a:spcBef>
                        <a:spcAft>
                          <a:spcPts val="0"/>
                        </a:spcAft>
                      </a:pPr>
                      <a:r>
                        <a:rPr lang="en-US" sz="1200">
                          <a:latin typeface="Verdana"/>
                          <a:ea typeface="Calibri"/>
                          <a:cs typeface="Times New Roman"/>
                        </a:rPr>
                        <a:t>__male __female</a:t>
                      </a:r>
                      <a:endParaRPr lang="en-US" sz="1800">
                        <a:latin typeface="Cambria"/>
                        <a:ea typeface="Cambria"/>
                        <a:cs typeface="Times New Roman"/>
                      </a:endParaRPr>
                    </a:p>
                  </a:txBody>
                  <a:tcPr marL="68580" marR="68580" marT="0" marB="0" anchor="b">
                    <a:lnL>
                      <a:noFill/>
                    </a:lnL>
                    <a:lnR>
                      <a:noFill/>
                    </a:lnR>
                    <a:lnT>
                      <a:noFill/>
                    </a:lnT>
                    <a:lnB>
                      <a:noFill/>
                    </a:lnB>
                    <a:solidFill>
                      <a:srgbClr val="D9D9D9"/>
                    </a:solidFill>
                  </a:tcPr>
                </a:tc>
                <a:extLst>
                  <a:ext uri="{0D108BD9-81ED-4DB2-BD59-A6C34878D82A}">
                    <a16:rowId xmlns="" xmlns:a16="http://schemas.microsoft.com/office/drawing/2014/main" val="10001"/>
                  </a:ext>
                </a:extLst>
              </a:tr>
              <a:tr h="495300">
                <a:tc>
                  <a:txBody>
                    <a:bodyPr/>
                    <a:lstStyle/>
                    <a:p>
                      <a:pPr marL="0" marR="0">
                        <a:spcBef>
                          <a:spcPts val="0"/>
                        </a:spcBef>
                        <a:spcAft>
                          <a:spcPts val="0"/>
                        </a:spcAft>
                      </a:pPr>
                      <a:r>
                        <a:rPr lang="en-US" sz="1200">
                          <a:latin typeface="Verdana"/>
                          <a:ea typeface="Calibri"/>
                          <a:cs typeface="Times New Roman"/>
                        </a:rPr>
                        <a:t>What is your annual salary, including bonuses and commissions in US dollars?</a:t>
                      </a:r>
                      <a:endParaRPr lang="en-US" sz="1800">
                        <a:latin typeface="Cambria"/>
                        <a:ea typeface="Cambria"/>
                        <a:cs typeface="Times New Roman"/>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200">
                          <a:latin typeface="Verdana"/>
                          <a:ea typeface="Calibri"/>
                          <a:cs typeface="Times New Roman"/>
                        </a:rPr>
                        <a:t>__$0 - $25,000</a:t>
                      </a:r>
                      <a:endParaRPr lang="en-US" sz="1800">
                        <a:latin typeface="Cambria"/>
                        <a:ea typeface="Cambria"/>
                        <a:cs typeface="Times New Roman"/>
                      </a:endParaRPr>
                    </a:p>
                  </a:txBody>
                  <a:tcPr marL="68580" marR="68580" marT="0" marB="0" anchor="b">
                    <a:lnL>
                      <a:noFill/>
                    </a:lnL>
                    <a:lnR>
                      <a:noFill/>
                    </a:lnR>
                    <a:lnT>
                      <a:noFill/>
                    </a:lnT>
                    <a:lnB>
                      <a:noFill/>
                    </a:lnB>
                  </a:tcPr>
                </a:tc>
                <a:extLst>
                  <a:ext uri="{0D108BD9-81ED-4DB2-BD59-A6C34878D82A}">
                    <a16:rowId xmlns="" xmlns:a16="http://schemas.microsoft.com/office/drawing/2014/main" val="10002"/>
                  </a:ext>
                </a:extLst>
              </a:tr>
              <a:tr h="165100">
                <a:tc>
                  <a:txBody>
                    <a:bodyPr/>
                    <a:lstStyle/>
                    <a:p>
                      <a:pPr marL="0" marR="0">
                        <a:spcBef>
                          <a:spcPts val="0"/>
                        </a:spcBef>
                        <a:spcAft>
                          <a:spcPts val="0"/>
                        </a:spcAft>
                      </a:pPr>
                      <a:endParaRPr lang="en-US" sz="1200">
                        <a:latin typeface="Verdana"/>
                        <a:ea typeface="Calibri"/>
                        <a:cs typeface="Times New Roman"/>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200">
                          <a:latin typeface="Verdana"/>
                          <a:ea typeface="Calibri"/>
                          <a:cs typeface="Times New Roman"/>
                        </a:rPr>
                        <a:t>__$25,001 - $50,000</a:t>
                      </a:r>
                      <a:endParaRPr lang="en-US" sz="1800">
                        <a:latin typeface="Cambria"/>
                        <a:ea typeface="Cambria"/>
                        <a:cs typeface="Times New Roman"/>
                      </a:endParaRPr>
                    </a:p>
                  </a:txBody>
                  <a:tcPr marL="68580" marR="68580" marT="0" marB="0" anchor="b">
                    <a:lnL>
                      <a:noFill/>
                    </a:lnL>
                    <a:lnR>
                      <a:noFill/>
                    </a:lnR>
                    <a:lnT>
                      <a:noFill/>
                    </a:lnT>
                    <a:lnB>
                      <a:noFill/>
                    </a:lnB>
                  </a:tcPr>
                </a:tc>
                <a:extLst>
                  <a:ext uri="{0D108BD9-81ED-4DB2-BD59-A6C34878D82A}">
                    <a16:rowId xmlns="" xmlns:a16="http://schemas.microsoft.com/office/drawing/2014/main" val="10003"/>
                  </a:ext>
                </a:extLst>
              </a:tr>
              <a:tr h="165100">
                <a:tc>
                  <a:txBody>
                    <a:bodyPr/>
                    <a:lstStyle/>
                    <a:p>
                      <a:pPr marL="0" marR="0">
                        <a:spcBef>
                          <a:spcPts val="0"/>
                        </a:spcBef>
                        <a:spcAft>
                          <a:spcPts val="0"/>
                        </a:spcAft>
                      </a:pPr>
                      <a:endParaRPr lang="en-US" sz="1200">
                        <a:latin typeface="Verdana"/>
                        <a:ea typeface="Calibri"/>
                        <a:cs typeface="Times New Roman"/>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200">
                          <a:latin typeface="Verdana"/>
                          <a:ea typeface="Calibri"/>
                          <a:cs typeface="Times New Roman"/>
                        </a:rPr>
                        <a:t>__$50,001 - $75,000</a:t>
                      </a:r>
                      <a:endParaRPr lang="en-US" sz="1800">
                        <a:latin typeface="Cambria"/>
                        <a:ea typeface="Cambria"/>
                        <a:cs typeface="Times New Roman"/>
                      </a:endParaRPr>
                    </a:p>
                  </a:txBody>
                  <a:tcPr marL="68580" marR="68580" marT="0" marB="0" anchor="b">
                    <a:lnL>
                      <a:noFill/>
                    </a:lnL>
                    <a:lnR>
                      <a:noFill/>
                    </a:lnR>
                    <a:lnT>
                      <a:noFill/>
                    </a:lnT>
                    <a:lnB>
                      <a:noFill/>
                    </a:lnB>
                  </a:tcPr>
                </a:tc>
                <a:extLst>
                  <a:ext uri="{0D108BD9-81ED-4DB2-BD59-A6C34878D82A}">
                    <a16:rowId xmlns="" xmlns:a16="http://schemas.microsoft.com/office/drawing/2014/main" val="10004"/>
                  </a:ext>
                </a:extLst>
              </a:tr>
              <a:tr h="165100">
                <a:tc>
                  <a:txBody>
                    <a:bodyPr/>
                    <a:lstStyle/>
                    <a:p>
                      <a:pPr marL="0" marR="0">
                        <a:spcBef>
                          <a:spcPts val="0"/>
                        </a:spcBef>
                        <a:spcAft>
                          <a:spcPts val="0"/>
                        </a:spcAft>
                      </a:pPr>
                      <a:endParaRPr lang="en-US" sz="1200">
                        <a:latin typeface="Verdana"/>
                        <a:ea typeface="Calibri"/>
                        <a:cs typeface="Times New Roman"/>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200">
                          <a:latin typeface="Verdana"/>
                          <a:ea typeface="Calibri"/>
                          <a:cs typeface="Times New Roman"/>
                        </a:rPr>
                        <a:t>__$75,001 - $100,000</a:t>
                      </a:r>
                      <a:endParaRPr lang="en-US" sz="1800">
                        <a:latin typeface="Cambria"/>
                        <a:ea typeface="Cambria"/>
                        <a:cs typeface="Times New Roman"/>
                      </a:endParaRPr>
                    </a:p>
                  </a:txBody>
                  <a:tcPr marL="68580" marR="68580" marT="0" marB="0" anchor="b">
                    <a:lnL>
                      <a:noFill/>
                    </a:lnL>
                    <a:lnR>
                      <a:noFill/>
                    </a:lnR>
                    <a:lnT>
                      <a:noFill/>
                    </a:lnT>
                    <a:lnB>
                      <a:noFill/>
                    </a:lnB>
                  </a:tcPr>
                </a:tc>
                <a:extLst>
                  <a:ext uri="{0D108BD9-81ED-4DB2-BD59-A6C34878D82A}">
                    <a16:rowId xmlns="" xmlns:a16="http://schemas.microsoft.com/office/drawing/2014/main" val="10005"/>
                  </a:ext>
                </a:extLst>
              </a:tr>
              <a:tr h="165100">
                <a:tc>
                  <a:txBody>
                    <a:bodyPr/>
                    <a:lstStyle/>
                    <a:p>
                      <a:pPr marL="0" marR="0">
                        <a:spcBef>
                          <a:spcPts val="0"/>
                        </a:spcBef>
                        <a:spcAft>
                          <a:spcPts val="0"/>
                        </a:spcAft>
                      </a:pPr>
                      <a:endParaRPr lang="en-US" sz="1200">
                        <a:latin typeface="Verdana"/>
                        <a:ea typeface="Calibri"/>
                        <a:cs typeface="Times New Roman"/>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200">
                          <a:latin typeface="Verdana"/>
                          <a:ea typeface="Calibri"/>
                          <a:cs typeface="Times New Roman"/>
                        </a:rPr>
                        <a:t>__$100,001 - $125,000</a:t>
                      </a:r>
                      <a:endParaRPr lang="en-US" sz="1800">
                        <a:latin typeface="Cambria"/>
                        <a:ea typeface="Cambria"/>
                        <a:cs typeface="Times New Roman"/>
                      </a:endParaRPr>
                    </a:p>
                  </a:txBody>
                  <a:tcPr marL="68580" marR="68580" marT="0" marB="0" anchor="b">
                    <a:lnL>
                      <a:noFill/>
                    </a:lnL>
                    <a:lnR>
                      <a:noFill/>
                    </a:lnR>
                    <a:lnT>
                      <a:noFill/>
                    </a:lnT>
                    <a:lnB>
                      <a:noFill/>
                    </a:lnB>
                  </a:tcPr>
                </a:tc>
                <a:extLst>
                  <a:ext uri="{0D108BD9-81ED-4DB2-BD59-A6C34878D82A}">
                    <a16:rowId xmlns="" xmlns:a16="http://schemas.microsoft.com/office/drawing/2014/main" val="10006"/>
                  </a:ext>
                </a:extLst>
              </a:tr>
              <a:tr h="330200">
                <a:tc>
                  <a:txBody>
                    <a:bodyPr/>
                    <a:lstStyle/>
                    <a:p>
                      <a:pPr marL="0" marR="0">
                        <a:spcBef>
                          <a:spcPts val="0"/>
                        </a:spcBef>
                        <a:spcAft>
                          <a:spcPts val="0"/>
                        </a:spcAft>
                      </a:pPr>
                      <a:r>
                        <a:rPr lang="en-US" sz="1200" dirty="0">
                          <a:latin typeface="Verdana"/>
                          <a:ea typeface="Calibri"/>
                          <a:cs typeface="Times New Roman"/>
                        </a:rPr>
                        <a:t>How many miles is your home from the UW campus?</a:t>
                      </a:r>
                      <a:endParaRPr lang="en-US" sz="1800" dirty="0">
                        <a:latin typeface="Cambria"/>
                        <a:ea typeface="Cambria"/>
                        <a:cs typeface="Times New Roman"/>
                      </a:endParaRPr>
                    </a:p>
                  </a:txBody>
                  <a:tcPr marL="68580" marR="68580" marT="0" marB="0" anchor="b">
                    <a:lnL>
                      <a:noFill/>
                    </a:lnL>
                    <a:lnR>
                      <a:noFill/>
                    </a:lnR>
                    <a:lnT>
                      <a:noFill/>
                    </a:lnT>
                    <a:lnB>
                      <a:noFill/>
                    </a:lnB>
                    <a:solidFill>
                      <a:srgbClr val="D9D9D9"/>
                    </a:solidFill>
                  </a:tcPr>
                </a:tc>
                <a:tc>
                  <a:txBody>
                    <a:bodyPr/>
                    <a:lstStyle/>
                    <a:p>
                      <a:pPr marL="0" marR="0">
                        <a:spcBef>
                          <a:spcPts val="0"/>
                        </a:spcBef>
                        <a:spcAft>
                          <a:spcPts val="0"/>
                        </a:spcAft>
                      </a:pPr>
                      <a:r>
                        <a:rPr lang="en-US" sz="1200">
                          <a:latin typeface="Verdana"/>
                          <a:ea typeface="Calibri"/>
                          <a:cs typeface="Times New Roman"/>
                        </a:rPr>
                        <a:t>_____________</a:t>
                      </a:r>
                      <a:endParaRPr lang="en-US" sz="1800">
                        <a:latin typeface="Cambria"/>
                        <a:ea typeface="Cambria"/>
                        <a:cs typeface="Times New Roman"/>
                      </a:endParaRPr>
                    </a:p>
                  </a:txBody>
                  <a:tcPr marL="68580" marR="68580" marT="0" marB="0" anchor="b">
                    <a:lnL>
                      <a:noFill/>
                    </a:lnL>
                    <a:lnR>
                      <a:noFill/>
                    </a:lnR>
                    <a:lnT>
                      <a:noFill/>
                    </a:lnT>
                    <a:lnB>
                      <a:noFill/>
                    </a:lnB>
                    <a:solidFill>
                      <a:srgbClr val="D9D9D9"/>
                    </a:solidFill>
                  </a:tcPr>
                </a:tc>
                <a:extLst>
                  <a:ext uri="{0D108BD9-81ED-4DB2-BD59-A6C34878D82A}">
                    <a16:rowId xmlns="" xmlns:a16="http://schemas.microsoft.com/office/drawing/2014/main" val="10007"/>
                  </a:ext>
                </a:extLst>
              </a:tr>
              <a:tr h="330200">
                <a:tc>
                  <a:txBody>
                    <a:bodyPr/>
                    <a:lstStyle/>
                    <a:p>
                      <a:pPr marL="0" marR="0">
                        <a:spcBef>
                          <a:spcPts val="0"/>
                        </a:spcBef>
                        <a:spcAft>
                          <a:spcPts val="0"/>
                        </a:spcAft>
                      </a:pPr>
                      <a:r>
                        <a:rPr lang="en-US" sz="1200">
                          <a:latin typeface="Verdana"/>
                          <a:ea typeface="Calibri"/>
                          <a:cs typeface="Times New Roman"/>
                        </a:rPr>
                        <a:t>How many years of work experience do you have?</a:t>
                      </a:r>
                      <a:endParaRPr lang="en-US" sz="1800">
                        <a:latin typeface="Cambria"/>
                        <a:ea typeface="Cambria"/>
                        <a:cs typeface="Times New Roman"/>
                      </a:endParaRPr>
                    </a:p>
                  </a:txBody>
                  <a:tcPr marL="68580" marR="68580" marT="0" marB="0" anchor="b">
                    <a:lnL>
                      <a:noFill/>
                    </a:lnL>
                    <a:lnR>
                      <a:noFill/>
                    </a:lnR>
                    <a:lnT>
                      <a:noFill/>
                    </a:lnT>
                    <a:lnB>
                      <a:noFill/>
                    </a:lnB>
                  </a:tcPr>
                </a:tc>
                <a:tc>
                  <a:txBody>
                    <a:bodyPr/>
                    <a:lstStyle/>
                    <a:p>
                      <a:pPr marL="0" marR="0">
                        <a:spcBef>
                          <a:spcPts val="0"/>
                        </a:spcBef>
                        <a:spcAft>
                          <a:spcPts val="0"/>
                        </a:spcAft>
                      </a:pPr>
                      <a:endParaRPr lang="en-US" sz="1200">
                        <a:latin typeface="Verdana"/>
                        <a:ea typeface="Calibri"/>
                        <a:cs typeface="Times New Roman"/>
                      </a:endParaRPr>
                    </a:p>
                  </a:txBody>
                  <a:tcPr marL="68580" marR="68580" marT="0" marB="0" anchor="b">
                    <a:lnL>
                      <a:noFill/>
                    </a:lnL>
                    <a:lnR>
                      <a:noFill/>
                    </a:lnR>
                    <a:lnT>
                      <a:noFill/>
                    </a:lnT>
                    <a:lnB>
                      <a:noFill/>
                    </a:lnB>
                  </a:tcPr>
                </a:tc>
                <a:extLst>
                  <a:ext uri="{0D108BD9-81ED-4DB2-BD59-A6C34878D82A}">
                    <a16:rowId xmlns="" xmlns:a16="http://schemas.microsoft.com/office/drawing/2014/main" val="10008"/>
                  </a:ext>
                </a:extLst>
              </a:tr>
              <a:tr h="330200">
                <a:tc>
                  <a:txBody>
                    <a:bodyPr/>
                    <a:lstStyle/>
                    <a:p>
                      <a:pPr marL="0" marR="0">
                        <a:spcBef>
                          <a:spcPts val="0"/>
                        </a:spcBef>
                        <a:spcAft>
                          <a:spcPts val="0"/>
                        </a:spcAft>
                      </a:pPr>
                      <a:r>
                        <a:rPr lang="en-US" sz="1200" dirty="0">
                          <a:latin typeface="Verdana"/>
                          <a:ea typeface="Calibri"/>
                          <a:cs typeface="Times New Roman"/>
                        </a:rPr>
                        <a:t>What was your undergraduate major?</a:t>
                      </a:r>
                      <a:endParaRPr lang="en-US" sz="1800" dirty="0">
                        <a:latin typeface="Cambria"/>
                        <a:ea typeface="Cambria"/>
                        <a:cs typeface="Times New Roman"/>
                      </a:endParaRPr>
                    </a:p>
                  </a:txBody>
                  <a:tcPr marL="68580" marR="68580" marT="0" marB="0" anchor="b">
                    <a:lnL>
                      <a:noFill/>
                    </a:lnL>
                    <a:lnR>
                      <a:noFill/>
                    </a:lnR>
                    <a:lnT>
                      <a:noFill/>
                    </a:lnT>
                    <a:lnB>
                      <a:noFill/>
                    </a:lnB>
                    <a:solidFill>
                      <a:srgbClr val="D9D9D9"/>
                    </a:solidFill>
                  </a:tcPr>
                </a:tc>
                <a:tc>
                  <a:txBody>
                    <a:bodyPr/>
                    <a:lstStyle/>
                    <a:p>
                      <a:pPr marL="0" marR="0">
                        <a:spcBef>
                          <a:spcPts val="0"/>
                        </a:spcBef>
                        <a:spcAft>
                          <a:spcPts val="0"/>
                        </a:spcAft>
                      </a:pPr>
                      <a:r>
                        <a:rPr lang="en-US" sz="1200" dirty="0">
                          <a:latin typeface="Verdana"/>
                          <a:ea typeface="Calibri"/>
                          <a:cs typeface="Times New Roman"/>
                        </a:rPr>
                        <a:t>___________________</a:t>
                      </a:r>
                      <a:endParaRPr lang="en-US" sz="1800" dirty="0">
                        <a:latin typeface="Cambria"/>
                        <a:ea typeface="Cambria"/>
                        <a:cs typeface="Times New Roman"/>
                      </a:endParaRPr>
                    </a:p>
                  </a:txBody>
                  <a:tcPr marL="68580" marR="68580" marT="0" marB="0" anchor="b">
                    <a:lnL>
                      <a:noFill/>
                    </a:lnL>
                    <a:lnR>
                      <a:noFill/>
                    </a:lnR>
                    <a:lnT>
                      <a:noFill/>
                    </a:lnT>
                    <a:lnB>
                      <a:noFill/>
                    </a:lnB>
                    <a:solidFill>
                      <a:srgbClr val="D9D9D9"/>
                    </a:solidFill>
                  </a:tcPr>
                </a:tc>
                <a:extLst>
                  <a:ext uri="{0D108BD9-81ED-4DB2-BD59-A6C34878D82A}">
                    <a16:rowId xmlns="" xmlns:a16="http://schemas.microsoft.com/office/drawing/2014/main" val="10009"/>
                  </a:ext>
                </a:extLst>
              </a:tr>
            </a:tbl>
          </a:graphicData>
        </a:graphic>
      </p:graphicFrame>
      <p:sp>
        <p:nvSpPr>
          <p:cNvPr id="5529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3" name="Footer Placeholder 2"/>
          <p:cNvSpPr>
            <a:spLocks noGrp="1"/>
          </p:cNvSpPr>
          <p:nvPr>
            <p:ph type="ftr" sz="quarter" idx="11"/>
          </p:nvPr>
        </p:nvSpPr>
        <p:spPr/>
        <p:txBody>
          <a:bodyPr/>
          <a:lstStyle/>
          <a:p>
            <a:r>
              <a:rPr lang="en-US"/>
              <a:t>© Palmatier</a:t>
            </a:r>
            <a:endParaRPr lang="en-US" dirty="0"/>
          </a:p>
        </p:txBody>
      </p:sp>
      <p:sp>
        <p:nvSpPr>
          <p:cNvPr id="4" name="Slide Number Placeholder 3"/>
          <p:cNvSpPr>
            <a:spLocks noGrp="1"/>
          </p:cNvSpPr>
          <p:nvPr>
            <p:ph type="sldNum" sz="quarter" idx="12"/>
          </p:nvPr>
        </p:nvSpPr>
        <p:spPr/>
        <p:txBody>
          <a:bodyPr/>
          <a:lstStyle/>
          <a:p>
            <a:fld id="{606C48AC-5425-9447-80A6-7CD23CC5D020}" type="slidenum">
              <a:rPr lang="en-US" smtClean="0"/>
              <a:pPr/>
              <a:t>68</a:t>
            </a:fld>
            <a:endParaRPr lang="en-US" dirty="0"/>
          </a:p>
        </p:txBody>
      </p:sp>
    </p:spTree>
    <p:extLst>
      <p:ext uri="{BB962C8B-B14F-4D97-AF65-F5344CB8AC3E}">
        <p14:creationId xmlns:p14="http://schemas.microsoft.com/office/powerpoint/2010/main" val="17231119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b="1" dirty="0"/>
              <a:t>Data Needed For Target Market Selection</a:t>
            </a:r>
          </a:p>
        </p:txBody>
      </p:sp>
      <p:sp>
        <p:nvSpPr>
          <p:cNvPr id="3" name="Content Placeholder 2"/>
          <p:cNvSpPr>
            <a:spLocks noGrp="1"/>
          </p:cNvSpPr>
          <p:nvPr>
            <p:ph idx="1"/>
          </p:nvPr>
        </p:nvSpPr>
        <p:spPr>
          <a:xfrm>
            <a:off x="533400" y="1447800"/>
            <a:ext cx="8153400" cy="4648200"/>
          </a:xfrm>
        </p:spPr>
        <p:txBody>
          <a:bodyPr>
            <a:normAutofit/>
          </a:bodyPr>
          <a:lstStyle/>
          <a:p>
            <a:r>
              <a:rPr lang="en-US" sz="2400" dirty="0"/>
              <a:t>Segment Attractiveness</a:t>
            </a:r>
          </a:p>
          <a:p>
            <a:pPr lvl="1"/>
            <a:r>
              <a:rPr lang="en-US" sz="2000" dirty="0"/>
              <a:t>Growth rate of segments</a:t>
            </a:r>
          </a:p>
          <a:p>
            <a:pPr lvl="1"/>
            <a:r>
              <a:rPr lang="en-US" sz="2000" dirty="0"/>
              <a:t>Price sensitivity of segment</a:t>
            </a:r>
          </a:p>
          <a:p>
            <a:r>
              <a:rPr lang="en-US" sz="2400" dirty="0"/>
              <a:t>Competitive Strength</a:t>
            </a:r>
          </a:p>
          <a:p>
            <a:pPr lvl="1"/>
            <a:r>
              <a:rPr lang="en-US" sz="2000" dirty="0"/>
              <a:t>UW relative advantage</a:t>
            </a:r>
          </a:p>
          <a:p>
            <a:pPr lvl="1"/>
            <a:r>
              <a:rPr lang="en-US" sz="2000" dirty="0"/>
              <a:t>Fit to UW brand image</a:t>
            </a:r>
          </a:p>
          <a:p>
            <a:r>
              <a:rPr lang="en-US" sz="2400" dirty="0"/>
              <a:t>Where does this data come from?</a:t>
            </a:r>
          </a:p>
          <a:p>
            <a:pPr lvl="1"/>
            <a:r>
              <a:rPr lang="en-US" sz="2000" dirty="0"/>
              <a:t>Survey</a:t>
            </a:r>
          </a:p>
          <a:p>
            <a:pPr lvl="1"/>
            <a:r>
              <a:rPr lang="en-US" sz="2000" dirty="0"/>
              <a:t>Secondary sources</a:t>
            </a:r>
          </a:p>
          <a:p>
            <a:pPr lvl="1"/>
            <a:r>
              <a:rPr lang="en-US" sz="2000" dirty="0"/>
              <a:t>SWOT and 3Cs</a:t>
            </a:r>
          </a:p>
        </p:txBody>
      </p:sp>
      <p:sp>
        <p:nvSpPr>
          <p:cNvPr id="5" name="Footer Placeholder 4"/>
          <p:cNvSpPr>
            <a:spLocks noGrp="1"/>
          </p:cNvSpPr>
          <p:nvPr>
            <p:ph type="ftr" sz="quarter" idx="11"/>
          </p:nvPr>
        </p:nvSpPr>
        <p:spPr/>
        <p:txBody>
          <a:bodyPr/>
          <a:lstStyle/>
          <a:p>
            <a:r>
              <a:rPr lang="en-US"/>
              <a:t>© Palmatier</a:t>
            </a:r>
            <a:endParaRPr lang="en-US" dirty="0"/>
          </a:p>
        </p:txBody>
      </p:sp>
      <p:sp>
        <p:nvSpPr>
          <p:cNvPr id="6" name="Slide Number Placeholder 5"/>
          <p:cNvSpPr>
            <a:spLocks noGrp="1"/>
          </p:cNvSpPr>
          <p:nvPr>
            <p:ph type="sldNum" sz="quarter" idx="12"/>
          </p:nvPr>
        </p:nvSpPr>
        <p:spPr/>
        <p:txBody>
          <a:bodyPr/>
          <a:lstStyle/>
          <a:p>
            <a:fld id="{606C48AC-5425-9447-80A6-7CD23CC5D020}" type="slidenum">
              <a:rPr lang="en-US" smtClean="0"/>
              <a:pPr/>
              <a:t>69</a:t>
            </a:fld>
            <a:endParaRPr lang="en-US" dirty="0"/>
          </a:p>
        </p:txBody>
      </p:sp>
    </p:spTree>
    <p:extLst>
      <p:ext uri="{BB962C8B-B14F-4D97-AF65-F5344CB8AC3E}">
        <p14:creationId xmlns:p14="http://schemas.microsoft.com/office/powerpoint/2010/main" val="152566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linds(horizontal)">
                                      <p:cBhvr>
                                        <p:cTn id="29" dur="500"/>
                                        <p:tgtEl>
                                          <p:spTgt spid="3">
                                            <p:txEl>
                                              <p:pRg st="6" end="6"/>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blinds(horizontal)">
                                      <p:cBhvr>
                                        <p:cTn id="35" dur="500"/>
                                        <p:tgtEl>
                                          <p:spTgt spid="3">
                                            <p:txEl>
                                              <p:pRg st="8" end="8"/>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blinds(horizontal)">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60547692"/>
              </p:ext>
            </p:extLst>
          </p:nvPr>
        </p:nvGraphicFramePr>
        <p:xfrm>
          <a:off x="201706" y="633276"/>
          <a:ext cx="8650941" cy="5943600"/>
        </p:xfrm>
        <a:graphic>
          <a:graphicData uri="http://schemas.openxmlformats.org/drawingml/2006/table">
            <a:tbl>
              <a:tblPr firstRow="1" bandRow="1">
                <a:tableStyleId>{5C22544A-7EE6-4342-B048-85BDC9FD1C3A}</a:tableStyleId>
              </a:tblPr>
              <a:tblGrid>
                <a:gridCol w="1100068">
                  <a:extLst>
                    <a:ext uri="{9D8B030D-6E8A-4147-A177-3AD203B41FA5}">
                      <a16:colId xmlns="" xmlns:a16="http://schemas.microsoft.com/office/drawing/2014/main" val="20000"/>
                    </a:ext>
                  </a:extLst>
                </a:gridCol>
                <a:gridCol w="3133355">
                  <a:extLst>
                    <a:ext uri="{9D8B030D-6E8A-4147-A177-3AD203B41FA5}">
                      <a16:colId xmlns="" xmlns:a16="http://schemas.microsoft.com/office/drawing/2014/main" val="20001"/>
                    </a:ext>
                  </a:extLst>
                </a:gridCol>
                <a:gridCol w="4417518">
                  <a:extLst>
                    <a:ext uri="{9D8B030D-6E8A-4147-A177-3AD203B41FA5}">
                      <a16:colId xmlns="" xmlns:a16="http://schemas.microsoft.com/office/drawing/2014/main" val="20002"/>
                    </a:ext>
                  </a:extLst>
                </a:gridCol>
              </a:tblGrid>
              <a:tr h="334488">
                <a:tc>
                  <a:txBody>
                    <a:bodyPr/>
                    <a:lstStyle/>
                    <a:p>
                      <a:r>
                        <a:rPr lang="en-US" sz="1400" dirty="0"/>
                        <a:t>Source</a:t>
                      </a:r>
                    </a:p>
                  </a:txBody>
                  <a:tcPr/>
                </a:tc>
                <a:tc>
                  <a:txBody>
                    <a:bodyPr/>
                    <a:lstStyle/>
                    <a:p>
                      <a:r>
                        <a:rPr lang="en-US" sz="1400" dirty="0"/>
                        <a:t>Description</a:t>
                      </a:r>
                    </a:p>
                  </a:txBody>
                  <a:tcPr/>
                </a:tc>
                <a:tc>
                  <a:txBody>
                    <a:bodyPr/>
                    <a:lstStyle/>
                    <a:p>
                      <a:r>
                        <a:rPr lang="en-US" dirty="0"/>
                        <a:t>Examples</a:t>
                      </a:r>
                    </a:p>
                  </a:txBody>
                  <a:tcPr/>
                </a:tc>
                <a:extLst>
                  <a:ext uri="{0D108BD9-81ED-4DB2-BD59-A6C34878D82A}">
                    <a16:rowId xmlns="" xmlns:a16="http://schemas.microsoft.com/office/drawing/2014/main" val="10000"/>
                  </a:ext>
                </a:extLst>
              </a:tr>
              <a:tr h="668976">
                <a:tc>
                  <a:txBody>
                    <a:bodyPr/>
                    <a:lstStyle/>
                    <a:p>
                      <a:r>
                        <a:rPr lang="en-US" sz="1400" dirty="0"/>
                        <a:t>Individual differences</a:t>
                      </a:r>
                    </a:p>
                  </a:txBody>
                  <a:tcPr/>
                </a:tc>
                <a:tc>
                  <a:txBody>
                    <a:bodyPr/>
                    <a:lstStyle/>
                    <a:p>
                      <a:r>
                        <a:rPr lang="en-US" sz="1400" dirty="0"/>
                        <a:t>A person’s stable and consistent way of responding to the environment in a specific domain</a:t>
                      </a:r>
                    </a:p>
                  </a:txBody>
                  <a:tcPr/>
                </a:tc>
                <a:tc>
                  <a:txBody>
                    <a:bodyPr/>
                    <a:lstStyle/>
                    <a:p>
                      <a:r>
                        <a:rPr lang="en-US" sz="1400" dirty="0"/>
                        <a:t>Favorite colors, Big 5</a:t>
                      </a:r>
                      <a:r>
                        <a:rPr lang="en-US" sz="1400" baseline="0" dirty="0"/>
                        <a:t> personality traits (openness, conscientiousness, extraversion, agreeableness, neuroticism)</a:t>
                      </a:r>
                      <a:endParaRPr lang="en-US" sz="1400" dirty="0"/>
                    </a:p>
                  </a:txBody>
                  <a:tcPr/>
                </a:tc>
                <a:extLst>
                  <a:ext uri="{0D108BD9-81ED-4DB2-BD59-A6C34878D82A}">
                    <a16:rowId xmlns="" xmlns:a16="http://schemas.microsoft.com/office/drawing/2014/main" val="10001"/>
                  </a:ext>
                </a:extLst>
              </a:tr>
              <a:tr h="1449449">
                <a:tc>
                  <a:txBody>
                    <a:bodyPr/>
                    <a:lstStyle/>
                    <a:p>
                      <a:r>
                        <a:rPr lang="en-US" sz="1400" dirty="0"/>
                        <a:t>Life experiences</a:t>
                      </a:r>
                    </a:p>
                  </a:txBody>
                  <a:tcPr/>
                </a:tc>
                <a:tc>
                  <a:txBody>
                    <a:bodyPr/>
                    <a:lstStyle/>
                    <a:p>
                      <a:r>
                        <a:rPr lang="en-US" sz="1400" dirty="0"/>
                        <a:t>An individual’s life experiences capture events and experiences unique</a:t>
                      </a:r>
                      <a:r>
                        <a:rPr lang="en-US" sz="1400" baseline="0" dirty="0"/>
                        <a:t> to his or her life that have lasting impact on the value and preference he or she places on products and services, which in turn affects preferences independent of individual differences</a:t>
                      </a:r>
                      <a:endParaRPr lang="en-US" sz="1400" dirty="0"/>
                    </a:p>
                  </a:txBody>
                  <a:tcPr/>
                </a:tc>
                <a:tc>
                  <a:txBody>
                    <a:bodyPr/>
                    <a:lstStyle/>
                    <a:p>
                      <a:r>
                        <a:rPr lang="en-US" sz="1400" dirty="0"/>
                        <a:t>A child raised closer to the equator,</a:t>
                      </a:r>
                      <a:r>
                        <a:rPr lang="en-US" sz="1400" baseline="0" dirty="0"/>
                        <a:t> in warmer climates, will typically have a higher preference for spicy foods, as a carryover of past periods when spices were used to preserve and help mask the taste of food more likely to spoil in warmer climates</a:t>
                      </a:r>
                      <a:endParaRPr lang="en-US" sz="1400" dirty="0"/>
                    </a:p>
                  </a:txBody>
                  <a:tcPr/>
                </a:tc>
                <a:extLst>
                  <a:ext uri="{0D108BD9-81ED-4DB2-BD59-A6C34878D82A}">
                    <a16:rowId xmlns="" xmlns:a16="http://schemas.microsoft.com/office/drawing/2014/main" val="10002"/>
                  </a:ext>
                </a:extLst>
              </a:tr>
              <a:tr h="1059212">
                <a:tc>
                  <a:txBody>
                    <a:bodyPr/>
                    <a:lstStyle/>
                    <a:p>
                      <a:r>
                        <a:rPr lang="en-US" sz="1400" dirty="0"/>
                        <a:t>Functional needs</a:t>
                      </a:r>
                    </a:p>
                  </a:txBody>
                  <a:tcPr/>
                </a:tc>
                <a:tc>
                  <a:txBody>
                    <a:bodyPr/>
                    <a:lstStyle/>
                    <a:p>
                      <a:r>
                        <a:rPr lang="en-US" sz="1400" dirty="0"/>
                        <a:t>An individual’s personal decision weightings across functional attributes based on his</a:t>
                      </a:r>
                      <a:r>
                        <a:rPr lang="en-US" sz="1400" baseline="0" dirty="0"/>
                        <a:t> or her personal circumstances</a:t>
                      </a:r>
                      <a:endParaRPr lang="en-US" sz="1400" dirty="0"/>
                    </a:p>
                  </a:txBody>
                  <a:tcPr/>
                </a:tc>
                <a:tc>
                  <a:txBody>
                    <a:bodyPr/>
                    <a:lstStyle/>
                    <a:p>
                      <a:r>
                        <a:rPr lang="en-US" sz="1400" dirty="0"/>
                        <a:t>What price can they afford to pay (income),</a:t>
                      </a:r>
                      <a:r>
                        <a:rPr lang="en-US" sz="1400" baseline="0" dirty="0"/>
                        <a:t> how long does the product need to last (quality, warranty), when will they use the product (battery powered, size), and are there any special usage features that they need (waterproof)?</a:t>
                      </a:r>
                      <a:endParaRPr lang="en-US" sz="1400" dirty="0"/>
                    </a:p>
                  </a:txBody>
                  <a:tcPr/>
                </a:tc>
                <a:extLst>
                  <a:ext uri="{0D108BD9-81ED-4DB2-BD59-A6C34878D82A}">
                    <a16:rowId xmlns="" xmlns:a16="http://schemas.microsoft.com/office/drawing/2014/main" val="10003"/>
                  </a:ext>
                </a:extLst>
              </a:tr>
              <a:tr h="864094">
                <a:tc>
                  <a:txBody>
                    <a:bodyPr/>
                    <a:lstStyle/>
                    <a:p>
                      <a:r>
                        <a:rPr lang="en-US" sz="1400" dirty="0"/>
                        <a:t>Self-identity/image</a:t>
                      </a:r>
                    </a:p>
                  </a:txBody>
                  <a:tcPr/>
                </a:tc>
                <a:tc>
                  <a:txBody>
                    <a:bodyPr/>
                    <a:lstStyle/>
                    <a:p>
                      <a:r>
                        <a:rPr lang="en-US" sz="1400" dirty="0"/>
                        <a:t>Customers actively seek products that they feel will</a:t>
                      </a:r>
                      <a:r>
                        <a:rPr lang="en-US" sz="1400" baseline="0" dirty="0"/>
                        <a:t> support or promote </a:t>
                      </a:r>
                      <a:r>
                        <a:rPr lang="en-US" sz="1400" baseline="0"/>
                        <a:t>their desired </a:t>
                      </a:r>
                      <a:r>
                        <a:rPr lang="en-US" sz="1400" baseline="0" dirty="0"/>
                        <a:t>self-image</a:t>
                      </a:r>
                      <a:endParaRPr lang="en-US" sz="1400" dirty="0"/>
                    </a:p>
                  </a:txBody>
                  <a:tcPr/>
                </a:tc>
                <a:tc>
                  <a:txBody>
                    <a:bodyPr/>
                    <a:lstStyle/>
                    <a:p>
                      <a:r>
                        <a:rPr lang="en-US" sz="1400" dirty="0"/>
                        <a:t>Motorcycle</a:t>
                      </a:r>
                      <a:r>
                        <a:rPr lang="en-US" sz="1400" baseline="0" dirty="0"/>
                        <a:t> riders often wear leather (functional and image driven,) and Goths like the color black because of their desire to identify with the image of a specific user or social group</a:t>
                      </a:r>
                      <a:endParaRPr lang="en-US" sz="1400" dirty="0"/>
                    </a:p>
                  </a:txBody>
                  <a:tcPr/>
                </a:tc>
                <a:extLst>
                  <a:ext uri="{0D108BD9-81ED-4DB2-BD59-A6C34878D82A}">
                    <a16:rowId xmlns="" xmlns:a16="http://schemas.microsoft.com/office/drawing/2014/main" val="10004"/>
                  </a:ext>
                </a:extLst>
              </a:tr>
              <a:tr h="864094">
                <a:tc>
                  <a:txBody>
                    <a:bodyPr/>
                    <a:lstStyle/>
                    <a:p>
                      <a:r>
                        <a:rPr lang="en-US" sz="1400" dirty="0"/>
                        <a:t>Marketing activities</a:t>
                      </a:r>
                    </a:p>
                  </a:txBody>
                  <a:tcPr/>
                </a:tc>
                <a:tc>
                  <a:txBody>
                    <a:bodyPr/>
                    <a:lstStyle/>
                    <a:p>
                      <a:r>
                        <a:rPr lang="en-US" sz="1400" dirty="0"/>
                        <a:t>Firms’ attempts to build linkages between their brands and prototypical identities or meanings</a:t>
                      </a:r>
                    </a:p>
                  </a:txBody>
                  <a:tcPr/>
                </a:tc>
                <a:tc>
                  <a:txBody>
                    <a:bodyPr/>
                    <a:lstStyle/>
                    <a:p>
                      <a:r>
                        <a:rPr lang="en-US" sz="1400" dirty="0"/>
                        <a:t>BMW paid</a:t>
                      </a:r>
                      <a:r>
                        <a:rPr lang="en-US" sz="1400" baseline="0" dirty="0"/>
                        <a:t> $25 million to have James Bond drive a BMW in the movie </a:t>
                      </a:r>
                      <a:r>
                        <a:rPr lang="en-US" sz="1400" i="1" baseline="0" dirty="0" err="1"/>
                        <a:t>Skyfall</a:t>
                      </a:r>
                      <a:r>
                        <a:rPr lang="en-US" sz="1400" i="0" baseline="0" dirty="0"/>
                        <a:t>, based on the belief that Bond’s image would be aspirational to many potential target customers (e.g., men aged from 30 to 50 years)</a:t>
                      </a:r>
                      <a:endParaRPr lang="en-US" sz="1400" dirty="0"/>
                    </a:p>
                  </a:txBody>
                  <a:tcPr/>
                </a:tc>
                <a:extLst>
                  <a:ext uri="{0D108BD9-81ED-4DB2-BD59-A6C34878D82A}">
                    <a16:rowId xmlns="" xmlns:a16="http://schemas.microsoft.com/office/drawing/2014/main" val="10005"/>
                  </a:ext>
                </a:extLst>
              </a:tr>
            </a:tbl>
          </a:graphicData>
        </a:graphic>
      </p:graphicFrame>
      <p:sp>
        <p:nvSpPr>
          <p:cNvPr id="5" name="Slide Number Placeholder 4"/>
          <p:cNvSpPr>
            <a:spLocks noGrp="1"/>
          </p:cNvSpPr>
          <p:nvPr>
            <p:ph type="sldNum" sz="quarter" idx="12"/>
          </p:nvPr>
        </p:nvSpPr>
        <p:spPr>
          <a:xfrm>
            <a:off x="8298609" y="6468939"/>
            <a:ext cx="554038" cy="365125"/>
          </a:xfrm>
        </p:spPr>
        <p:txBody>
          <a:bodyPr/>
          <a:lstStyle/>
          <a:p>
            <a:fld id="{606C48AC-5425-9447-80A6-7CD23CC5D020}" type="slidenum">
              <a:rPr lang="en-US" sz="1200" smtClean="0">
                <a:solidFill>
                  <a:schemeClr val="tx1">
                    <a:lumMod val="65000"/>
                    <a:lumOff val="35000"/>
                  </a:schemeClr>
                </a:solidFill>
              </a:rPr>
              <a:t>7</a:t>
            </a:fld>
            <a:endParaRPr lang="en-US" sz="1200" dirty="0">
              <a:solidFill>
                <a:schemeClr val="tx1">
                  <a:lumMod val="65000"/>
                  <a:lumOff val="35000"/>
                </a:schemeClr>
              </a:solidFill>
            </a:endParaRPr>
          </a:p>
        </p:txBody>
      </p:sp>
      <p:sp>
        <p:nvSpPr>
          <p:cNvPr id="6" name="Footer Placeholder 5"/>
          <p:cNvSpPr>
            <a:spLocks noGrp="1"/>
          </p:cNvSpPr>
          <p:nvPr>
            <p:ph type="ftr" sz="quarter" idx="11"/>
          </p:nvPr>
        </p:nvSpPr>
        <p:spPr>
          <a:xfrm>
            <a:off x="201706" y="6453821"/>
            <a:ext cx="6122894" cy="365125"/>
          </a:xfrm>
        </p:spPr>
        <p:txBody>
          <a:bodyPr/>
          <a:lstStyle/>
          <a:p>
            <a:r>
              <a:rPr lang="en-US" dirty="0"/>
              <a:t>© </a:t>
            </a:r>
            <a:r>
              <a:rPr lang="en-US" dirty="0" err="1"/>
              <a:t>Palmatier</a:t>
            </a:r>
            <a:endParaRPr lang="en-US" dirty="0"/>
          </a:p>
        </p:txBody>
      </p:sp>
      <p:sp>
        <p:nvSpPr>
          <p:cNvPr id="7" name="TextBox 6"/>
          <p:cNvSpPr txBox="1"/>
          <p:nvPr/>
        </p:nvSpPr>
        <p:spPr>
          <a:xfrm>
            <a:off x="201706" y="84964"/>
            <a:ext cx="7865267" cy="523220"/>
          </a:xfrm>
          <a:prstGeom prst="rect">
            <a:avLst/>
          </a:prstGeom>
          <a:noFill/>
        </p:spPr>
        <p:txBody>
          <a:bodyPr wrap="square" rtlCol="0">
            <a:spAutoFit/>
          </a:bodyPr>
          <a:lstStyle/>
          <a:p>
            <a:r>
              <a:rPr lang="en-US" sz="2800" b="1" dirty="0"/>
              <a:t>Five Sources of Customer Heterogeneity</a:t>
            </a:r>
          </a:p>
        </p:txBody>
      </p:sp>
    </p:spTree>
    <p:extLst>
      <p:ext uri="{BB962C8B-B14F-4D97-AF65-F5344CB8AC3E}">
        <p14:creationId xmlns:p14="http://schemas.microsoft.com/office/powerpoint/2010/main" val="2937464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09411" y="209550"/>
            <a:ext cx="8458200" cy="11430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800" b="1" dirty="0">
                <a:latin typeface="+mj-lt"/>
                <a:ea typeface="+mj-ea"/>
                <a:cs typeface="+mj-cs"/>
              </a:rPr>
              <a:t>Perceptions and Preference Questions for Positioning Maps</a:t>
            </a:r>
            <a:endParaRPr kumimoji="0" lang="en-US" sz="2800" b="1" i="0" u="none" strike="noStrike" kern="1200" cap="none" spc="0" normalizeH="0" baseline="0" noProof="0" dirty="0">
              <a:ln>
                <a:noFill/>
              </a:ln>
              <a:effectLst/>
              <a:uLnTx/>
              <a:uFillTx/>
              <a:latin typeface="+mj-lt"/>
              <a:ea typeface="+mj-ea"/>
              <a:cs typeface="+mj-cs"/>
            </a:endParaRPr>
          </a:p>
        </p:txBody>
      </p:sp>
      <p:sp>
        <p:nvSpPr>
          <p:cNvPr id="3" name="Rectangle 2"/>
          <p:cNvSpPr txBox="1">
            <a:spLocks noChangeArrowheads="1"/>
          </p:cNvSpPr>
          <p:nvPr/>
        </p:nvSpPr>
        <p:spPr>
          <a:xfrm>
            <a:off x="609600" y="1366837"/>
            <a:ext cx="7924800" cy="1909763"/>
          </a:xfrm>
          <a:prstGeom prst="rect">
            <a:avLst/>
          </a:prstGeom>
          <a:noFill/>
        </p:spPr>
        <p:txBody>
          <a:bodyPr lIns="92075" tIns="46038" rIns="92075" bIns="46038"/>
          <a:lstStyle/>
          <a:p>
            <a:pPr marL="285750" indent="-285750" fontAlgn="auto">
              <a:lnSpc>
                <a:spcPct val="80000"/>
              </a:lnSpc>
              <a:spcBef>
                <a:spcPct val="50000"/>
              </a:spcBef>
              <a:spcAft>
                <a:spcPts val="0"/>
              </a:spcAft>
              <a:buFont typeface="Arial" pitchFamily="34" charset="0"/>
              <a:buChar char="•"/>
              <a:defRPr/>
            </a:pPr>
            <a:r>
              <a:rPr lang="en-US" sz="2400" dirty="0">
                <a:latin typeface="+mj-lt"/>
              </a:rPr>
              <a:t>Across key attributes what do they think of you and the competitors and preference</a:t>
            </a:r>
          </a:p>
          <a:p>
            <a:pPr marL="285750" marR="0" lvl="0" indent="-285750" algn="l" defTabSz="914400" rtl="0" eaLnBrk="1" fontAlgn="auto" latinLnBrk="0" hangingPunct="1">
              <a:lnSpc>
                <a:spcPct val="80000"/>
              </a:lnSpc>
              <a:spcBef>
                <a:spcPct val="5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j-lt"/>
              </a:rPr>
              <a:t>Can do on </a:t>
            </a:r>
            <a:r>
              <a:rPr kumimoji="0" lang="en-US" sz="2400" b="0" i="0" u="sng" strike="noStrike" kern="1200" cap="none" spc="0" normalizeH="0" baseline="0" noProof="0" dirty="0">
                <a:ln>
                  <a:noFill/>
                </a:ln>
                <a:solidFill>
                  <a:schemeClr val="tx1"/>
                </a:solidFill>
                <a:effectLst/>
                <a:uLnTx/>
                <a:uFillTx/>
                <a:latin typeface="+mj-lt"/>
              </a:rPr>
              <a:t>all potential customers</a:t>
            </a:r>
            <a:r>
              <a:rPr kumimoji="0" lang="en-US" sz="2400" b="0" i="0" strike="noStrike" kern="1200" cap="none" spc="0" normalizeH="0" baseline="0" noProof="0" dirty="0">
                <a:ln>
                  <a:noFill/>
                </a:ln>
                <a:solidFill>
                  <a:schemeClr val="tx1"/>
                </a:solidFill>
                <a:effectLst/>
                <a:uLnTx/>
                <a:uFillTx/>
                <a:latin typeface="+mj-lt"/>
              </a:rPr>
              <a:t> </a:t>
            </a:r>
            <a:r>
              <a:rPr kumimoji="0" lang="en-US" sz="2400" b="0" i="0" u="none" strike="noStrike" kern="1200" cap="none" spc="0" normalizeH="0" baseline="0" noProof="0" dirty="0">
                <a:ln>
                  <a:noFill/>
                </a:ln>
                <a:solidFill>
                  <a:schemeClr val="tx1"/>
                </a:solidFill>
                <a:effectLst/>
                <a:uLnTx/>
                <a:uFillTx/>
                <a:latin typeface="+mj-lt"/>
              </a:rPr>
              <a:t>or </a:t>
            </a:r>
            <a:r>
              <a:rPr kumimoji="0" lang="en-US" sz="2400" b="0" i="0" u="sng" strike="noStrike" kern="1200" cap="none" spc="0" normalizeH="0" baseline="0" noProof="0" dirty="0">
                <a:ln>
                  <a:noFill/>
                </a:ln>
                <a:solidFill>
                  <a:schemeClr val="tx1"/>
                </a:solidFill>
                <a:effectLst/>
                <a:uLnTx/>
                <a:uFillTx/>
                <a:latin typeface="+mj-lt"/>
              </a:rPr>
              <a:t>just target</a:t>
            </a:r>
            <a:r>
              <a:rPr lang="en-US" sz="2400" u="sng" dirty="0">
                <a:latin typeface="+mj-lt"/>
              </a:rPr>
              <a:t> customers</a:t>
            </a:r>
            <a:endParaRPr kumimoji="0" lang="en-US" sz="2400" b="0" i="0" u="sng" strike="noStrike" kern="1200" cap="none" spc="0" normalizeH="0" baseline="0" noProof="0" dirty="0">
              <a:ln>
                <a:noFill/>
              </a:ln>
              <a:solidFill>
                <a:schemeClr val="tx1"/>
              </a:solidFill>
              <a:effectLst/>
              <a:uLnTx/>
              <a:uFillTx/>
              <a:latin typeface="+mj-lt"/>
            </a:endParaRPr>
          </a:p>
        </p:txBody>
      </p:sp>
      <p:sp>
        <p:nvSpPr>
          <p:cNvPr id="4" name="Rectangle 5"/>
          <p:cNvSpPr>
            <a:spLocks noChangeArrowheads="1"/>
          </p:cNvSpPr>
          <p:nvPr/>
        </p:nvSpPr>
        <p:spPr bwMode="auto">
          <a:xfrm>
            <a:off x="3200400" y="3810000"/>
            <a:ext cx="2698750" cy="366713"/>
          </a:xfrm>
          <a:prstGeom prst="rect">
            <a:avLst/>
          </a:prstGeom>
          <a:noFill/>
          <a:ln w="9525">
            <a:noFill/>
            <a:miter lim="800000"/>
            <a:headEnd/>
            <a:tailEnd/>
          </a:ln>
        </p:spPr>
        <p:txBody>
          <a:bodyPr wrap="none">
            <a:spAutoFit/>
          </a:bodyPr>
          <a:lstStyle/>
          <a:p>
            <a:r>
              <a:rPr lang="en-US" sz="1800" b="1" i="1" dirty="0">
                <a:solidFill>
                  <a:srgbClr val="333367"/>
                </a:solidFill>
                <a:latin typeface="Arial" charset="0"/>
              </a:rPr>
              <a:t>Measure perceptions…</a:t>
            </a:r>
          </a:p>
        </p:txBody>
      </p:sp>
      <p:graphicFrame>
        <p:nvGraphicFramePr>
          <p:cNvPr id="5" name="Table 4"/>
          <p:cNvGraphicFramePr>
            <a:graphicFrameLocks noGrp="1"/>
          </p:cNvGraphicFramePr>
          <p:nvPr>
            <p:extLst/>
          </p:nvPr>
        </p:nvGraphicFramePr>
        <p:xfrm>
          <a:off x="1447800" y="4110990"/>
          <a:ext cx="5410201" cy="1447800"/>
        </p:xfrm>
        <a:graphic>
          <a:graphicData uri="http://schemas.openxmlformats.org/drawingml/2006/table">
            <a:tbl>
              <a:tblPr/>
              <a:tblGrid>
                <a:gridCol w="2131291">
                  <a:extLst>
                    <a:ext uri="{9D8B030D-6E8A-4147-A177-3AD203B41FA5}">
                      <a16:colId xmlns="" xmlns:a16="http://schemas.microsoft.com/office/drawing/2014/main" val="20000"/>
                    </a:ext>
                  </a:extLst>
                </a:gridCol>
                <a:gridCol w="1557482">
                  <a:extLst>
                    <a:ext uri="{9D8B030D-6E8A-4147-A177-3AD203B41FA5}">
                      <a16:colId xmlns="" xmlns:a16="http://schemas.microsoft.com/office/drawing/2014/main" val="20001"/>
                    </a:ext>
                  </a:extLst>
                </a:gridCol>
                <a:gridCol w="1721428">
                  <a:extLst>
                    <a:ext uri="{9D8B030D-6E8A-4147-A177-3AD203B41FA5}">
                      <a16:colId xmlns="" xmlns:a16="http://schemas.microsoft.com/office/drawing/2014/main" val="20002"/>
                    </a:ext>
                  </a:extLst>
                </a:gridCol>
              </a:tblGrid>
              <a:tr h="241300">
                <a:tc>
                  <a:txBody>
                    <a:bodyPr/>
                    <a:lstStyle/>
                    <a:p>
                      <a:pPr algn="l" fontAlgn="b"/>
                      <a:endParaRPr lang="en-US" sz="1200" b="0" i="0" u="none" strike="noStrike" dirty="0">
                        <a:solidFill>
                          <a:srgbClr val="000000"/>
                        </a:solidFill>
                        <a:latin typeface="+mj-lt"/>
                      </a:endParaRPr>
                    </a:p>
                  </a:txBody>
                  <a:tcPr marL="9525" marR="9525" marT="9525" marB="0" anchor="b">
                    <a:lnL>
                      <a:noFill/>
                    </a:lnL>
                    <a:lnR>
                      <a:noFill/>
                    </a:lnR>
                    <a:lnT>
                      <a:noFill/>
                    </a:lnT>
                    <a:lnB>
                      <a:noFill/>
                    </a:lnB>
                  </a:tcPr>
                </a:tc>
                <a:tc>
                  <a:txBody>
                    <a:bodyPr/>
                    <a:lstStyle/>
                    <a:p>
                      <a:pPr algn="l" fontAlgn="b"/>
                      <a:r>
                        <a:rPr lang="en-US" sz="1200" b="1" i="0" u="none" strike="noStrike" dirty="0">
                          <a:solidFill>
                            <a:srgbClr val="000000"/>
                          </a:solidFill>
                          <a:latin typeface="+mj-lt"/>
                        </a:rPr>
                        <a:t>Strongly disagree</a:t>
                      </a:r>
                    </a:p>
                  </a:txBody>
                  <a:tcPr marL="9525" marR="9525" marT="9525" marB="0" anchor="b">
                    <a:lnL>
                      <a:noFill/>
                    </a:lnL>
                    <a:lnR>
                      <a:noFill/>
                    </a:lnR>
                    <a:lnT>
                      <a:noFill/>
                    </a:lnT>
                    <a:lnB>
                      <a:noFill/>
                    </a:lnB>
                  </a:tcPr>
                </a:tc>
                <a:tc>
                  <a:txBody>
                    <a:bodyPr/>
                    <a:lstStyle/>
                    <a:p>
                      <a:pPr algn="r" fontAlgn="b"/>
                      <a:r>
                        <a:rPr lang="en-US" sz="1200" b="1" i="0" u="none" strike="noStrike" dirty="0">
                          <a:solidFill>
                            <a:srgbClr val="000000"/>
                          </a:solidFill>
                          <a:latin typeface="+mj-lt"/>
                        </a:rPr>
                        <a:t>Strongly Agree</a:t>
                      </a:r>
                    </a:p>
                  </a:txBody>
                  <a:tcPr marL="9525" marR="9525" marT="9525" marB="0" anchor="b">
                    <a:lnL>
                      <a:noFill/>
                    </a:lnL>
                    <a:lnR>
                      <a:noFill/>
                    </a:lnR>
                    <a:lnT>
                      <a:noFill/>
                    </a:lnT>
                    <a:lnB>
                      <a:noFill/>
                    </a:lnB>
                  </a:tcPr>
                </a:tc>
                <a:extLst>
                  <a:ext uri="{0D108BD9-81ED-4DB2-BD59-A6C34878D82A}">
                    <a16:rowId xmlns="" xmlns:a16="http://schemas.microsoft.com/office/drawing/2014/main" val="10000"/>
                  </a:ext>
                </a:extLst>
              </a:tr>
              <a:tr h="241300">
                <a:tc>
                  <a:txBody>
                    <a:bodyPr/>
                    <a:lstStyle/>
                    <a:p>
                      <a:pPr algn="r" fontAlgn="b"/>
                      <a:r>
                        <a:rPr lang="en-US" sz="1200" b="0" i="0" u="none" strike="noStrike" dirty="0">
                          <a:solidFill>
                            <a:srgbClr val="000000"/>
                          </a:solidFill>
                          <a:latin typeface="+mj-lt"/>
                        </a:rPr>
                        <a:t>Program is</a:t>
                      </a:r>
                      <a:r>
                        <a:rPr lang="en-US" sz="1200" b="0" i="0" u="none" strike="noStrike" baseline="0" dirty="0">
                          <a:solidFill>
                            <a:srgbClr val="000000"/>
                          </a:solidFill>
                          <a:latin typeface="+mj-lt"/>
                        </a:rPr>
                        <a:t> low cost</a:t>
                      </a:r>
                      <a:endParaRPr lang="en-US" sz="1200" b="0" i="0" u="none" strike="noStrike" dirty="0">
                        <a:solidFill>
                          <a:srgbClr val="000000"/>
                        </a:solidFill>
                        <a:latin typeface="+mj-lt"/>
                      </a:endParaRPr>
                    </a:p>
                  </a:txBody>
                  <a:tcPr marL="9525" marR="9525" marT="9525" marB="0" anchor="b">
                    <a:lnL>
                      <a:noFill/>
                    </a:lnL>
                    <a:lnR>
                      <a:noFill/>
                    </a:lnR>
                    <a:lnT>
                      <a:noFill/>
                    </a:lnT>
                    <a:lnB>
                      <a:noFill/>
                    </a:lnB>
                  </a:tcPr>
                </a:tc>
                <a:tc gridSpan="2">
                  <a:txBody>
                    <a:bodyPr/>
                    <a:lstStyle/>
                    <a:p>
                      <a:pPr algn="ctr" fontAlgn="b"/>
                      <a:r>
                        <a:rPr lang="en-US" sz="1200" b="0" i="0" u="none" strike="noStrike">
                          <a:solidFill>
                            <a:srgbClr val="000000"/>
                          </a:solidFill>
                          <a:latin typeface="+mj-lt"/>
                        </a:rPr>
                        <a:t>1     2    3     4     5     6     7</a:t>
                      </a:r>
                    </a:p>
                  </a:txBody>
                  <a:tcPr marL="9525" marR="9525" marT="9525" marB="0" anchor="b">
                    <a:lnL>
                      <a:noFill/>
                    </a:lnL>
                    <a:lnR>
                      <a:noFill/>
                    </a:lnR>
                    <a:lnT>
                      <a:noFill/>
                    </a:lnT>
                    <a:lnB>
                      <a:noFill/>
                    </a:lnB>
                  </a:tcPr>
                </a:tc>
                <a:tc hMerge="1">
                  <a:txBody>
                    <a:bodyPr/>
                    <a:lstStyle/>
                    <a:p>
                      <a:endParaRPr lang="en-US"/>
                    </a:p>
                  </a:txBody>
                  <a:tcPr/>
                </a:tc>
                <a:extLst>
                  <a:ext uri="{0D108BD9-81ED-4DB2-BD59-A6C34878D82A}">
                    <a16:rowId xmlns="" xmlns:a16="http://schemas.microsoft.com/office/drawing/2014/main" val="10001"/>
                  </a:ext>
                </a:extLst>
              </a:tr>
              <a:tr h="241300">
                <a:tc>
                  <a:txBody>
                    <a:bodyPr/>
                    <a:lstStyle/>
                    <a:p>
                      <a:pPr algn="r" fontAlgn="b"/>
                      <a:r>
                        <a:rPr lang="en-US" sz="1200" b="0" i="0" u="none" strike="noStrike" dirty="0">
                          <a:solidFill>
                            <a:srgbClr val="000000"/>
                          </a:solidFill>
                          <a:latin typeface="+mj-lt"/>
                        </a:rPr>
                        <a:t>This is a high rigor</a:t>
                      </a:r>
                      <a:r>
                        <a:rPr lang="en-US" sz="1200" b="0" i="0" u="none" strike="noStrike" baseline="0" dirty="0">
                          <a:solidFill>
                            <a:srgbClr val="000000"/>
                          </a:solidFill>
                          <a:latin typeface="+mj-lt"/>
                        </a:rPr>
                        <a:t> program</a:t>
                      </a:r>
                      <a:endParaRPr lang="en-US" sz="1200" b="0" i="0" u="none" strike="noStrike" dirty="0">
                        <a:solidFill>
                          <a:srgbClr val="000000"/>
                        </a:solidFill>
                        <a:latin typeface="+mj-lt"/>
                      </a:endParaRPr>
                    </a:p>
                  </a:txBody>
                  <a:tcPr marL="9525" marR="9525" marT="9525" marB="0" anchor="b">
                    <a:lnL>
                      <a:noFill/>
                    </a:lnL>
                    <a:lnR>
                      <a:noFill/>
                    </a:lnR>
                    <a:lnT>
                      <a:noFill/>
                    </a:lnT>
                    <a:lnB>
                      <a:noFill/>
                    </a:lnB>
                    <a:solidFill>
                      <a:srgbClr val="C0C0C0"/>
                    </a:solidFill>
                  </a:tcPr>
                </a:tc>
                <a:tc gridSpan="2">
                  <a:txBody>
                    <a:bodyPr/>
                    <a:lstStyle/>
                    <a:p>
                      <a:pPr algn="ctr" fontAlgn="b"/>
                      <a:r>
                        <a:rPr lang="en-US" sz="1200" b="0" i="0" u="none" strike="noStrike" dirty="0">
                          <a:solidFill>
                            <a:srgbClr val="000000"/>
                          </a:solidFill>
                          <a:latin typeface="+mj-lt"/>
                        </a:rPr>
                        <a:t>1     2    3     4     5     6     7</a:t>
                      </a:r>
                    </a:p>
                  </a:txBody>
                  <a:tcPr marL="9525" marR="9525" marT="9525" marB="0" anchor="b">
                    <a:lnL>
                      <a:noFill/>
                    </a:lnL>
                    <a:lnR>
                      <a:noFill/>
                    </a:lnR>
                    <a:lnT>
                      <a:noFill/>
                    </a:lnT>
                    <a:lnB>
                      <a:noFill/>
                    </a:lnB>
                    <a:solidFill>
                      <a:srgbClr val="C0C0C0"/>
                    </a:solidFill>
                  </a:tcPr>
                </a:tc>
                <a:tc hMerge="1">
                  <a:txBody>
                    <a:bodyPr/>
                    <a:lstStyle/>
                    <a:p>
                      <a:endParaRPr lang="en-US"/>
                    </a:p>
                  </a:txBody>
                  <a:tcPr/>
                </a:tc>
                <a:extLst>
                  <a:ext uri="{0D108BD9-81ED-4DB2-BD59-A6C34878D82A}">
                    <a16:rowId xmlns="" xmlns:a16="http://schemas.microsoft.com/office/drawing/2014/main" val="10002"/>
                  </a:ext>
                </a:extLst>
              </a:tr>
              <a:tr h="241300">
                <a:tc>
                  <a:txBody>
                    <a:bodyPr/>
                    <a:lstStyle/>
                    <a:p>
                      <a:pPr algn="r" fontAlgn="b"/>
                      <a:r>
                        <a:rPr lang="en-US" sz="1200" b="0" i="0" u="none" strike="noStrike" dirty="0">
                          <a:solidFill>
                            <a:srgbClr val="000000"/>
                          </a:solidFill>
                          <a:latin typeface="+mj-lt"/>
                        </a:rPr>
                        <a:t>The location</a:t>
                      </a:r>
                      <a:r>
                        <a:rPr lang="en-US" sz="1200" b="0" i="0" u="none" strike="noStrike" baseline="0" dirty="0">
                          <a:solidFill>
                            <a:srgbClr val="000000"/>
                          </a:solidFill>
                          <a:latin typeface="+mj-lt"/>
                        </a:rPr>
                        <a:t> is very good</a:t>
                      </a:r>
                      <a:endParaRPr lang="en-US" sz="1200" b="0" i="0" u="none" strike="noStrike" dirty="0">
                        <a:solidFill>
                          <a:srgbClr val="000000"/>
                        </a:solidFill>
                        <a:latin typeface="+mj-lt"/>
                      </a:endParaRPr>
                    </a:p>
                  </a:txBody>
                  <a:tcPr marL="9525" marR="9525" marT="9525" marB="0" anchor="b">
                    <a:lnL>
                      <a:noFill/>
                    </a:lnL>
                    <a:lnR>
                      <a:noFill/>
                    </a:lnR>
                    <a:lnT>
                      <a:noFill/>
                    </a:lnT>
                    <a:lnB>
                      <a:noFill/>
                    </a:lnB>
                  </a:tcPr>
                </a:tc>
                <a:tc gridSpan="2">
                  <a:txBody>
                    <a:bodyPr/>
                    <a:lstStyle/>
                    <a:p>
                      <a:pPr algn="ctr" fontAlgn="b"/>
                      <a:r>
                        <a:rPr lang="en-US" sz="1200" b="0" i="0" u="none" strike="noStrike">
                          <a:solidFill>
                            <a:srgbClr val="000000"/>
                          </a:solidFill>
                          <a:latin typeface="+mj-lt"/>
                        </a:rPr>
                        <a:t>1     2    3     4     5     6     7</a:t>
                      </a:r>
                    </a:p>
                  </a:txBody>
                  <a:tcPr marL="9525" marR="9525" marT="9525" marB="0" anchor="b">
                    <a:lnL>
                      <a:noFill/>
                    </a:lnL>
                    <a:lnR>
                      <a:noFill/>
                    </a:lnR>
                    <a:lnT>
                      <a:noFill/>
                    </a:lnT>
                    <a:lnB>
                      <a:noFill/>
                    </a:lnB>
                  </a:tcPr>
                </a:tc>
                <a:tc hMerge="1">
                  <a:txBody>
                    <a:bodyPr/>
                    <a:lstStyle/>
                    <a:p>
                      <a:endParaRPr lang="en-US"/>
                    </a:p>
                  </a:txBody>
                  <a:tcPr/>
                </a:tc>
                <a:extLst>
                  <a:ext uri="{0D108BD9-81ED-4DB2-BD59-A6C34878D82A}">
                    <a16:rowId xmlns="" xmlns:a16="http://schemas.microsoft.com/office/drawing/2014/main" val="10003"/>
                  </a:ext>
                </a:extLst>
              </a:tr>
              <a:tr h="241300">
                <a:tc>
                  <a:txBody>
                    <a:bodyPr/>
                    <a:lstStyle/>
                    <a:p>
                      <a:pPr algn="r" fontAlgn="b"/>
                      <a:r>
                        <a:rPr lang="en-US" sz="1200" b="0" i="0" u="none" strike="noStrike" dirty="0">
                          <a:solidFill>
                            <a:srgbClr val="000000"/>
                          </a:solidFill>
                          <a:latin typeface="+mj-lt"/>
                        </a:rPr>
                        <a:t>Program is very convenient</a:t>
                      </a:r>
                    </a:p>
                  </a:txBody>
                  <a:tcPr marL="9525" marR="9525" marT="9525" marB="0" anchor="b">
                    <a:lnL>
                      <a:noFill/>
                    </a:lnL>
                    <a:lnR>
                      <a:noFill/>
                    </a:lnR>
                    <a:lnT>
                      <a:noFill/>
                    </a:lnT>
                    <a:lnB>
                      <a:noFill/>
                    </a:lnB>
                    <a:solidFill>
                      <a:srgbClr val="C0C0C0"/>
                    </a:solidFill>
                  </a:tcPr>
                </a:tc>
                <a:tc gridSpan="2">
                  <a:txBody>
                    <a:bodyPr/>
                    <a:lstStyle/>
                    <a:p>
                      <a:pPr algn="ctr" fontAlgn="b"/>
                      <a:r>
                        <a:rPr lang="en-US" sz="1200" b="0" i="0" u="none" strike="noStrike" dirty="0">
                          <a:solidFill>
                            <a:srgbClr val="000000"/>
                          </a:solidFill>
                          <a:latin typeface="+mj-lt"/>
                        </a:rPr>
                        <a:t>1     2    3     4     5     6     7</a:t>
                      </a:r>
                    </a:p>
                  </a:txBody>
                  <a:tcPr marL="9525" marR="9525" marT="9525" marB="0" anchor="b">
                    <a:lnL>
                      <a:noFill/>
                    </a:lnL>
                    <a:lnR>
                      <a:noFill/>
                    </a:lnR>
                    <a:lnT>
                      <a:noFill/>
                    </a:lnT>
                    <a:lnB>
                      <a:noFill/>
                    </a:lnB>
                    <a:solidFill>
                      <a:srgbClr val="C0C0C0"/>
                    </a:solidFill>
                  </a:tcPr>
                </a:tc>
                <a:tc hMerge="1">
                  <a:txBody>
                    <a:bodyPr/>
                    <a:lstStyle/>
                    <a:p>
                      <a:endParaRPr lang="en-US"/>
                    </a:p>
                  </a:txBody>
                  <a:tcPr/>
                </a:tc>
                <a:extLst>
                  <a:ext uri="{0D108BD9-81ED-4DB2-BD59-A6C34878D82A}">
                    <a16:rowId xmlns="" xmlns:a16="http://schemas.microsoft.com/office/drawing/2014/main" val="10004"/>
                  </a:ext>
                </a:extLst>
              </a:tr>
              <a:tr h="241300">
                <a:tc>
                  <a:txBody>
                    <a:bodyPr/>
                    <a:lstStyle/>
                    <a:p>
                      <a:pPr algn="r" fontAlgn="b"/>
                      <a:r>
                        <a:rPr lang="en-US" sz="1200" b="0" i="0" u="none" strike="noStrike" dirty="0">
                          <a:solidFill>
                            <a:srgbClr val="000000"/>
                          </a:solidFill>
                          <a:latin typeface="+mj-lt"/>
                        </a:rPr>
                        <a:t>Program is very prestigious</a:t>
                      </a:r>
                    </a:p>
                  </a:txBody>
                  <a:tcPr marL="9525" marR="9525" marT="9525" marB="0" anchor="b">
                    <a:lnL>
                      <a:noFill/>
                    </a:lnL>
                    <a:lnR>
                      <a:noFill/>
                    </a:lnR>
                    <a:lnT>
                      <a:noFill/>
                    </a:lnT>
                    <a:lnB>
                      <a:noFill/>
                    </a:lnB>
                  </a:tcPr>
                </a:tc>
                <a:tc gridSpan="2">
                  <a:txBody>
                    <a:bodyPr/>
                    <a:lstStyle/>
                    <a:p>
                      <a:pPr algn="ctr" fontAlgn="b"/>
                      <a:r>
                        <a:rPr lang="en-US" sz="1200" b="0" i="0" u="none" strike="noStrike" dirty="0">
                          <a:solidFill>
                            <a:srgbClr val="000000"/>
                          </a:solidFill>
                          <a:latin typeface="+mj-lt"/>
                        </a:rPr>
                        <a:t>1     2    3     4     5     6     7</a:t>
                      </a:r>
                    </a:p>
                  </a:txBody>
                  <a:tcPr marL="9525" marR="9525" marT="9525" marB="0" anchor="b">
                    <a:lnL>
                      <a:noFill/>
                    </a:lnL>
                    <a:lnR>
                      <a:noFill/>
                    </a:lnR>
                    <a:lnT>
                      <a:noFill/>
                    </a:lnT>
                    <a:lnB>
                      <a:noFill/>
                    </a:lnB>
                  </a:tcPr>
                </a:tc>
                <a:tc hMerge="1">
                  <a:txBody>
                    <a:bodyPr/>
                    <a:lstStyle/>
                    <a:p>
                      <a:endParaRPr lang="en-US"/>
                    </a:p>
                  </a:txBody>
                  <a:tcPr/>
                </a:tc>
                <a:extLst>
                  <a:ext uri="{0D108BD9-81ED-4DB2-BD59-A6C34878D82A}">
                    <a16:rowId xmlns="" xmlns:a16="http://schemas.microsoft.com/office/drawing/2014/main" val="10005"/>
                  </a:ext>
                </a:extLst>
              </a:tr>
            </a:tbl>
          </a:graphicData>
        </a:graphic>
      </p:graphicFrame>
      <p:sp>
        <p:nvSpPr>
          <p:cNvPr id="6" name="Rectangle 5"/>
          <p:cNvSpPr>
            <a:spLocks noChangeArrowheads="1"/>
          </p:cNvSpPr>
          <p:nvPr/>
        </p:nvSpPr>
        <p:spPr bwMode="auto">
          <a:xfrm>
            <a:off x="3276600" y="5573077"/>
            <a:ext cx="2723823" cy="369332"/>
          </a:xfrm>
          <a:prstGeom prst="rect">
            <a:avLst/>
          </a:prstGeom>
          <a:noFill/>
          <a:ln w="9525">
            <a:noFill/>
            <a:miter lim="800000"/>
            <a:headEnd/>
            <a:tailEnd/>
          </a:ln>
        </p:spPr>
        <p:txBody>
          <a:bodyPr wrap="none">
            <a:spAutoFit/>
          </a:bodyPr>
          <a:lstStyle/>
          <a:p>
            <a:r>
              <a:rPr lang="en-US" sz="1800" b="1" i="1" dirty="0">
                <a:solidFill>
                  <a:srgbClr val="333367"/>
                </a:solidFill>
                <a:latin typeface="Arial" charset="0"/>
              </a:rPr>
              <a:t>Measure preferences…</a:t>
            </a:r>
          </a:p>
        </p:txBody>
      </p:sp>
      <p:graphicFrame>
        <p:nvGraphicFramePr>
          <p:cNvPr id="7" name="Table 6"/>
          <p:cNvGraphicFramePr>
            <a:graphicFrameLocks noGrp="1"/>
          </p:cNvGraphicFramePr>
          <p:nvPr>
            <p:extLst/>
          </p:nvPr>
        </p:nvGraphicFramePr>
        <p:xfrm>
          <a:off x="2133600" y="5939790"/>
          <a:ext cx="4724398" cy="384810"/>
        </p:xfrm>
        <a:graphic>
          <a:graphicData uri="http://schemas.openxmlformats.org/drawingml/2006/table">
            <a:tbl>
              <a:tblPr/>
              <a:tblGrid>
                <a:gridCol w="1904998">
                  <a:extLst>
                    <a:ext uri="{9D8B030D-6E8A-4147-A177-3AD203B41FA5}">
                      <a16:colId xmlns="" xmlns:a16="http://schemas.microsoft.com/office/drawing/2014/main" val="20000"/>
                    </a:ext>
                  </a:extLst>
                </a:gridCol>
                <a:gridCol w="1229313">
                  <a:extLst>
                    <a:ext uri="{9D8B030D-6E8A-4147-A177-3AD203B41FA5}">
                      <a16:colId xmlns="" xmlns:a16="http://schemas.microsoft.com/office/drawing/2014/main" val="20001"/>
                    </a:ext>
                  </a:extLst>
                </a:gridCol>
                <a:gridCol w="1590087">
                  <a:extLst>
                    <a:ext uri="{9D8B030D-6E8A-4147-A177-3AD203B41FA5}">
                      <a16:colId xmlns="" xmlns:a16="http://schemas.microsoft.com/office/drawing/2014/main" val="20002"/>
                    </a:ext>
                  </a:extLst>
                </a:gridCol>
              </a:tblGrid>
              <a:tr h="190500">
                <a:tc>
                  <a:txBody>
                    <a:bodyPr/>
                    <a:lstStyle/>
                    <a:p>
                      <a:pPr algn="l" fontAlgn="b"/>
                      <a:endParaRPr lang="en-US" sz="1200" b="0" i="0" u="none" strike="noStrike" dirty="0">
                        <a:solidFill>
                          <a:srgbClr val="000000"/>
                        </a:solidFill>
                        <a:latin typeface="+mj-lt"/>
                      </a:endParaRPr>
                    </a:p>
                  </a:txBody>
                  <a:tcPr marL="9525" marR="9525" marT="9525" marB="0" anchor="b">
                    <a:lnL>
                      <a:noFill/>
                    </a:lnL>
                    <a:lnR>
                      <a:noFill/>
                    </a:lnR>
                    <a:lnT>
                      <a:noFill/>
                    </a:lnT>
                    <a:lnB>
                      <a:noFill/>
                    </a:lnB>
                  </a:tcPr>
                </a:tc>
                <a:tc>
                  <a:txBody>
                    <a:bodyPr/>
                    <a:lstStyle/>
                    <a:p>
                      <a:pPr algn="l" fontAlgn="b"/>
                      <a:r>
                        <a:rPr lang="en-US" sz="1200" b="1" i="0" u="none" strike="noStrike" dirty="0">
                          <a:solidFill>
                            <a:srgbClr val="000000"/>
                          </a:solidFill>
                          <a:latin typeface="+mj-lt"/>
                        </a:rPr>
                        <a:t>         low</a:t>
                      </a:r>
                    </a:p>
                  </a:txBody>
                  <a:tcPr marL="9525" marR="9525" marT="9525" marB="0" anchor="b">
                    <a:lnL>
                      <a:noFill/>
                    </a:lnL>
                    <a:lnR>
                      <a:noFill/>
                    </a:lnR>
                    <a:lnT>
                      <a:noFill/>
                    </a:lnT>
                    <a:lnB>
                      <a:noFill/>
                    </a:lnB>
                  </a:tcPr>
                </a:tc>
                <a:tc>
                  <a:txBody>
                    <a:bodyPr/>
                    <a:lstStyle/>
                    <a:p>
                      <a:pPr algn="l" fontAlgn="b"/>
                      <a:r>
                        <a:rPr lang="en-US" sz="1200" b="1" i="0" u="none" strike="noStrike" dirty="0">
                          <a:solidFill>
                            <a:srgbClr val="000000"/>
                          </a:solidFill>
                          <a:latin typeface="+mj-lt"/>
                        </a:rPr>
                        <a:t>                       high </a:t>
                      </a:r>
                    </a:p>
                  </a:txBody>
                  <a:tcPr marL="9525" marR="9525" marT="9525" marB="0" anchor="b">
                    <a:lnL>
                      <a:noFill/>
                    </a:lnL>
                    <a:lnR>
                      <a:noFill/>
                    </a:lnR>
                    <a:lnT>
                      <a:noFill/>
                    </a:lnT>
                    <a:lnB>
                      <a:noFill/>
                    </a:lnB>
                  </a:tcPr>
                </a:tc>
                <a:extLst>
                  <a:ext uri="{0D108BD9-81ED-4DB2-BD59-A6C34878D82A}">
                    <a16:rowId xmlns="" xmlns:a16="http://schemas.microsoft.com/office/drawing/2014/main" val="10000"/>
                  </a:ext>
                </a:extLst>
              </a:tr>
              <a:tr h="190500">
                <a:tc>
                  <a:txBody>
                    <a:bodyPr/>
                    <a:lstStyle/>
                    <a:p>
                      <a:pPr algn="r" fontAlgn="b"/>
                      <a:r>
                        <a:rPr lang="en-US" sz="1200" b="0" i="0" u="none" strike="noStrike" dirty="0">
                          <a:solidFill>
                            <a:srgbClr val="000000"/>
                          </a:solidFill>
                          <a:latin typeface="+mj-lt"/>
                        </a:rPr>
                        <a:t>Likelihood of selecting</a:t>
                      </a:r>
                    </a:p>
                  </a:txBody>
                  <a:tcPr marL="9525" marR="9525" marT="9525" marB="0" anchor="b">
                    <a:lnL>
                      <a:noFill/>
                    </a:lnL>
                    <a:lnR>
                      <a:noFill/>
                    </a:lnR>
                    <a:lnT>
                      <a:noFill/>
                    </a:lnT>
                    <a:lnB>
                      <a:noFill/>
                    </a:lnB>
                  </a:tcPr>
                </a:tc>
                <a:tc gridSpan="2">
                  <a:txBody>
                    <a:bodyPr/>
                    <a:lstStyle/>
                    <a:p>
                      <a:pPr algn="ctr" fontAlgn="b"/>
                      <a:r>
                        <a:rPr lang="en-US" sz="1200" b="0" i="0" u="none" strike="noStrike" dirty="0">
                          <a:solidFill>
                            <a:srgbClr val="000000"/>
                          </a:solidFill>
                          <a:latin typeface="+mj-lt"/>
                        </a:rPr>
                        <a:t>1     2    3     4     5     6     7</a:t>
                      </a:r>
                    </a:p>
                  </a:txBody>
                  <a:tcPr marL="9525" marR="9525" marT="9525" marB="0" anchor="b">
                    <a:lnL>
                      <a:noFill/>
                    </a:lnL>
                    <a:lnR>
                      <a:noFill/>
                    </a:lnR>
                    <a:lnT>
                      <a:noFill/>
                    </a:lnT>
                    <a:lnB>
                      <a:noFill/>
                    </a:lnB>
                  </a:tcPr>
                </a:tc>
                <a:tc hMerge="1">
                  <a:txBody>
                    <a:bodyPr/>
                    <a:lstStyle/>
                    <a:p>
                      <a:endParaRPr lang="en-US"/>
                    </a:p>
                  </a:txBody>
                  <a:tcPr/>
                </a:tc>
                <a:extLst>
                  <a:ext uri="{0D108BD9-81ED-4DB2-BD59-A6C34878D82A}">
                    <a16:rowId xmlns="" xmlns:a16="http://schemas.microsoft.com/office/drawing/2014/main" val="10001"/>
                  </a:ext>
                </a:extLst>
              </a:tr>
            </a:tbl>
          </a:graphicData>
        </a:graphic>
      </p:graphicFrame>
      <p:sp>
        <p:nvSpPr>
          <p:cNvPr id="8" name="Rectangle 7"/>
          <p:cNvSpPr/>
          <p:nvPr/>
        </p:nvSpPr>
        <p:spPr>
          <a:xfrm>
            <a:off x="1447800" y="3124200"/>
            <a:ext cx="6400800" cy="707886"/>
          </a:xfrm>
          <a:prstGeom prst="rect">
            <a:avLst/>
          </a:prstGeom>
        </p:spPr>
        <p:txBody>
          <a:bodyPr wrap="square">
            <a:spAutoFit/>
          </a:bodyPr>
          <a:lstStyle/>
          <a:p>
            <a:r>
              <a:rPr lang="en-US" sz="2000" b="1" dirty="0"/>
              <a:t>Please evaluate each University’s EMBA program (repeat for UW, Berkeley, etc):</a:t>
            </a:r>
          </a:p>
        </p:txBody>
      </p:sp>
      <p:sp>
        <p:nvSpPr>
          <p:cNvPr id="9" name="Footer Placeholder 8"/>
          <p:cNvSpPr>
            <a:spLocks noGrp="1"/>
          </p:cNvSpPr>
          <p:nvPr>
            <p:ph type="ftr" sz="quarter" idx="11"/>
          </p:nvPr>
        </p:nvSpPr>
        <p:spPr/>
        <p:txBody>
          <a:bodyPr/>
          <a:lstStyle/>
          <a:p>
            <a:r>
              <a:rPr lang="en-US"/>
              <a:t>© Palmatier</a:t>
            </a:r>
            <a:endParaRPr lang="en-US" dirty="0"/>
          </a:p>
        </p:txBody>
      </p:sp>
      <p:sp>
        <p:nvSpPr>
          <p:cNvPr id="10" name="Slide Number Placeholder 9"/>
          <p:cNvSpPr>
            <a:spLocks noGrp="1"/>
          </p:cNvSpPr>
          <p:nvPr>
            <p:ph type="sldNum" sz="quarter" idx="12"/>
          </p:nvPr>
        </p:nvSpPr>
        <p:spPr/>
        <p:txBody>
          <a:bodyPr/>
          <a:lstStyle/>
          <a:p>
            <a:fld id="{606C48AC-5425-9447-80A6-7CD23CC5D020}" type="slidenum">
              <a:rPr lang="en-US" sz="1200" smtClean="0">
                <a:solidFill>
                  <a:schemeClr val="tx1">
                    <a:lumMod val="65000"/>
                    <a:lumOff val="35000"/>
                  </a:schemeClr>
                </a:solidFill>
              </a:rPr>
              <a:pPr/>
              <a:t>70</a:t>
            </a:fld>
            <a:endParaRPr lang="en-US" sz="1200" dirty="0">
              <a:solidFill>
                <a:schemeClr val="tx1">
                  <a:lumMod val="65000"/>
                  <a:lumOff val="35000"/>
                </a:schemeClr>
              </a:solidFill>
            </a:endParaRPr>
          </a:p>
        </p:txBody>
      </p:sp>
    </p:spTree>
    <p:extLst>
      <p:ext uri="{BB962C8B-B14F-4D97-AF65-F5344CB8AC3E}">
        <p14:creationId xmlns:p14="http://schemas.microsoft.com/office/powerpoint/2010/main" val="8918172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819400" y="1447800"/>
            <a:ext cx="838200" cy="4800600"/>
          </a:xfrm>
          <a:prstGeom prst="roundRect">
            <a:avLst/>
          </a:prstGeom>
          <a:solidFill>
            <a:srgbClr val="FFFF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0" name="Rounded Rectangle 9"/>
          <p:cNvSpPr/>
          <p:nvPr/>
        </p:nvSpPr>
        <p:spPr>
          <a:xfrm>
            <a:off x="4343400" y="1447800"/>
            <a:ext cx="838200" cy="4800600"/>
          </a:xfrm>
          <a:prstGeom prst="roundRect">
            <a:avLst/>
          </a:prstGeom>
          <a:solidFill>
            <a:schemeClr val="accent2">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581400" y="1447800"/>
            <a:ext cx="838200" cy="4800600"/>
          </a:xfrm>
          <a:prstGeom prst="roundRect">
            <a:avLst/>
          </a:pr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nvGraphicFramePr>
        <p:xfrm>
          <a:off x="457200" y="1676400"/>
          <a:ext cx="4603752" cy="2190749"/>
        </p:xfrm>
        <a:graphic>
          <a:graphicData uri="http://schemas.openxmlformats.org/drawingml/2006/table">
            <a:tbl>
              <a:tblPr/>
              <a:tblGrid>
                <a:gridCol w="1705652">
                  <a:extLst>
                    <a:ext uri="{9D8B030D-6E8A-4147-A177-3AD203B41FA5}">
                      <a16:colId xmlns="" xmlns:a16="http://schemas.microsoft.com/office/drawing/2014/main" val="20000"/>
                    </a:ext>
                  </a:extLst>
                </a:gridCol>
                <a:gridCol w="724525">
                  <a:extLst>
                    <a:ext uri="{9D8B030D-6E8A-4147-A177-3AD203B41FA5}">
                      <a16:colId xmlns="" xmlns:a16="http://schemas.microsoft.com/office/drawing/2014/main" val="20001"/>
                    </a:ext>
                  </a:extLst>
                </a:gridCol>
                <a:gridCol w="724525">
                  <a:extLst>
                    <a:ext uri="{9D8B030D-6E8A-4147-A177-3AD203B41FA5}">
                      <a16:colId xmlns="" xmlns:a16="http://schemas.microsoft.com/office/drawing/2014/main" val="20002"/>
                    </a:ext>
                  </a:extLst>
                </a:gridCol>
                <a:gridCol w="724525">
                  <a:extLst>
                    <a:ext uri="{9D8B030D-6E8A-4147-A177-3AD203B41FA5}">
                      <a16:colId xmlns="" xmlns:a16="http://schemas.microsoft.com/office/drawing/2014/main" val="20003"/>
                    </a:ext>
                  </a:extLst>
                </a:gridCol>
                <a:gridCol w="724525">
                  <a:extLst>
                    <a:ext uri="{9D8B030D-6E8A-4147-A177-3AD203B41FA5}">
                      <a16:colId xmlns="" xmlns:a16="http://schemas.microsoft.com/office/drawing/2014/main" val="20004"/>
                    </a:ext>
                  </a:extLst>
                </a:gridCol>
              </a:tblGrid>
              <a:tr h="625929">
                <a:tc>
                  <a:txBody>
                    <a:bodyPr/>
                    <a:lstStyle/>
                    <a:p>
                      <a:pPr algn="ctr" fontAlgn="ctr"/>
                      <a:r>
                        <a:rPr lang="en-US" sz="1400" b="1" i="0" u="none" strike="noStrike" dirty="0">
                          <a:solidFill>
                            <a:srgbClr val="000000"/>
                          </a:solidFill>
                          <a:latin typeface="Calibri"/>
                        </a:rPr>
                        <a:t>Segmentation variable / Cluster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latin typeface="Calibri"/>
                        </a:rPr>
                        <a:t>Overall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latin typeface="Calibri"/>
                        </a:rPr>
                        <a:t>Cluster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dirty="0">
                          <a:solidFill>
                            <a:schemeClr val="tx1"/>
                          </a:solidFill>
                          <a:latin typeface="Calibri"/>
                        </a:rPr>
                        <a:t>Cluster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latin typeface="Calibri"/>
                        </a:rPr>
                        <a:t>Cluster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 xmlns:a16="http://schemas.microsoft.com/office/drawing/2014/main" val="10000"/>
                  </a:ext>
                </a:extLst>
              </a:tr>
              <a:tr h="312964">
                <a:tc>
                  <a:txBody>
                    <a:bodyPr/>
                    <a:lstStyle/>
                    <a:p>
                      <a:pPr algn="l" fontAlgn="ctr"/>
                      <a:r>
                        <a:rPr lang="en-US" sz="1400" b="0" i="0" u="none" strike="noStrike" dirty="0">
                          <a:solidFill>
                            <a:srgbClr val="000000"/>
                          </a:solidFill>
                          <a:latin typeface="Calibri"/>
                        </a:rPr>
                        <a:t>Low cost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400" b="0" i="0" u="none" strike="noStrike">
                          <a:solidFill>
                            <a:srgbClr val="000000"/>
                          </a:solidFill>
                          <a:latin typeface="Calibri"/>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latin typeface="Calibri"/>
                        </a:rPr>
                        <a:t>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chemeClr val="tx1"/>
                          </a:solidFill>
                          <a:latin typeface="Calibri"/>
                        </a:rPr>
                        <a:t>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latin typeface="Calibri"/>
                        </a:rPr>
                        <a:t>6.79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12964">
                <a:tc>
                  <a:txBody>
                    <a:bodyPr/>
                    <a:lstStyle/>
                    <a:p>
                      <a:pPr algn="l" fontAlgn="ctr"/>
                      <a:r>
                        <a:rPr lang="en-US" sz="1400" b="0" i="0" u="none" strike="noStrike" dirty="0">
                          <a:solidFill>
                            <a:srgbClr val="000000"/>
                          </a:solidFill>
                          <a:latin typeface="Calibri"/>
                        </a:rPr>
                        <a:t>High rigor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400" b="0" i="0" u="none" strike="noStrike" dirty="0">
                          <a:solidFill>
                            <a:srgbClr val="000000"/>
                          </a:solidFill>
                          <a:latin typeface="Calibri"/>
                        </a:rPr>
                        <a:t>3.28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chemeClr val="tx1"/>
                          </a:solidFill>
                          <a:latin typeface="Calibri"/>
                        </a:rPr>
                        <a:t>6.93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12964">
                <a:tc>
                  <a:txBody>
                    <a:bodyPr/>
                    <a:lstStyle/>
                    <a:p>
                      <a:pPr algn="l" fontAlgn="ctr"/>
                      <a:r>
                        <a:rPr lang="en-US" sz="1400" b="0" i="0" u="none" strike="noStrike" dirty="0">
                          <a:solidFill>
                            <a:srgbClr val="000000"/>
                          </a:solidFill>
                          <a:latin typeface="Calibri"/>
                        </a:rPr>
                        <a:t>Good location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400" b="0" i="0" u="none" strike="noStrike">
                          <a:solidFill>
                            <a:srgbClr val="000000"/>
                          </a:solidFill>
                          <a:latin typeface="Calibri"/>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latin typeface="Calibri"/>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chemeClr val="tx1"/>
                          </a:solidFill>
                          <a:latin typeface="Calibri"/>
                        </a:rPr>
                        <a:t>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6.79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12964">
                <a:tc>
                  <a:txBody>
                    <a:bodyPr/>
                    <a:lstStyle/>
                    <a:p>
                      <a:pPr algn="l" fontAlgn="ctr"/>
                      <a:r>
                        <a:rPr lang="en-US" sz="1400" b="0" i="0" u="none" strike="noStrike" dirty="0">
                          <a:solidFill>
                            <a:srgbClr val="000000"/>
                          </a:solidFill>
                          <a:latin typeface="Calibri"/>
                        </a:rPr>
                        <a:t>Very convenient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400" b="0" i="0" u="none" strike="noStrike" dirty="0">
                          <a:solidFill>
                            <a:srgbClr val="000000"/>
                          </a:solidFill>
                          <a:latin typeface="Calibri"/>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6.75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chemeClr val="tx1"/>
                          </a:solidFill>
                          <a:latin typeface="Calibri"/>
                        </a:rPr>
                        <a:t>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12964">
                <a:tc>
                  <a:txBody>
                    <a:bodyPr/>
                    <a:lstStyle/>
                    <a:p>
                      <a:pPr algn="l" fontAlgn="ctr"/>
                      <a:r>
                        <a:rPr lang="en-US" sz="1400" b="0" i="0" u="none" strike="noStrike" dirty="0">
                          <a:solidFill>
                            <a:srgbClr val="000000"/>
                          </a:solidFill>
                          <a:latin typeface="Calibri"/>
                        </a:rPr>
                        <a:t>High prestige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400" b="0" i="0" u="none" strike="noStrike" dirty="0">
                          <a:solidFill>
                            <a:srgbClr val="000000"/>
                          </a:solidFill>
                          <a:latin typeface="Calibri"/>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chemeClr val="tx1"/>
                          </a:solidFill>
                          <a:latin typeface="Calibri"/>
                        </a:rPr>
                        <a:t>6.93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6.79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
        <p:nvSpPr>
          <p:cNvPr id="3" name="Rectangle 2"/>
          <p:cNvSpPr txBox="1">
            <a:spLocks noChangeArrowheads="1"/>
          </p:cNvSpPr>
          <p:nvPr/>
        </p:nvSpPr>
        <p:spPr>
          <a:xfrm>
            <a:off x="384048" y="152401"/>
            <a:ext cx="7562088" cy="11430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effectLst/>
                <a:uLnTx/>
                <a:uFillTx/>
                <a:latin typeface="+mj-lt"/>
                <a:ea typeface="+mj-ea"/>
                <a:cs typeface="+mj-cs"/>
              </a:rPr>
              <a:t>Segmentation:</a:t>
            </a:r>
            <a:r>
              <a:rPr kumimoji="0" lang="en-US" sz="2800" b="1" i="0" u="none" strike="noStrike" kern="1200" cap="none" spc="0" normalizeH="0" noProof="0" dirty="0">
                <a:ln>
                  <a:noFill/>
                </a:ln>
                <a:effectLst/>
                <a:uLnTx/>
                <a:uFillTx/>
                <a:latin typeface="+mj-lt"/>
                <a:ea typeface="+mj-ea"/>
                <a:cs typeface="+mj-cs"/>
              </a:rPr>
              <a:t> </a:t>
            </a:r>
            <a:r>
              <a:rPr lang="en-US" sz="2800" b="1" noProof="0" dirty="0">
                <a:latin typeface="+mj-lt"/>
                <a:ea typeface="+mj-ea"/>
                <a:cs typeface="+mj-cs"/>
              </a:rPr>
              <a:t>Create a Picture of Each Cluster </a:t>
            </a:r>
            <a:endParaRPr kumimoji="0" lang="en-US" sz="2800" b="1" i="0" u="none" strike="noStrike" kern="1200" cap="none" spc="0" normalizeH="0" baseline="0" noProof="0" dirty="0">
              <a:ln>
                <a:noFill/>
              </a:ln>
              <a:effectLst/>
              <a:uLnTx/>
              <a:uFillTx/>
              <a:latin typeface="+mj-lt"/>
              <a:ea typeface="+mj-ea"/>
              <a:cs typeface="+mj-cs"/>
            </a:endParaRPr>
          </a:p>
        </p:txBody>
      </p:sp>
      <p:graphicFrame>
        <p:nvGraphicFramePr>
          <p:cNvPr id="5" name="Table 4"/>
          <p:cNvGraphicFramePr>
            <a:graphicFrameLocks noGrp="1"/>
          </p:cNvGraphicFramePr>
          <p:nvPr/>
        </p:nvGraphicFramePr>
        <p:xfrm>
          <a:off x="457199" y="4038600"/>
          <a:ext cx="4648201" cy="1905001"/>
        </p:xfrm>
        <a:graphic>
          <a:graphicData uri="http://schemas.openxmlformats.org/drawingml/2006/table">
            <a:tbl>
              <a:tblPr/>
              <a:tblGrid>
                <a:gridCol w="1592863">
                  <a:extLst>
                    <a:ext uri="{9D8B030D-6E8A-4147-A177-3AD203B41FA5}">
                      <a16:colId xmlns="" xmlns:a16="http://schemas.microsoft.com/office/drawing/2014/main" val="20000"/>
                    </a:ext>
                  </a:extLst>
                </a:gridCol>
                <a:gridCol w="792908">
                  <a:extLst>
                    <a:ext uri="{9D8B030D-6E8A-4147-A177-3AD203B41FA5}">
                      <a16:colId xmlns="" xmlns:a16="http://schemas.microsoft.com/office/drawing/2014/main" val="20001"/>
                    </a:ext>
                  </a:extLst>
                </a:gridCol>
                <a:gridCol w="792908">
                  <a:extLst>
                    <a:ext uri="{9D8B030D-6E8A-4147-A177-3AD203B41FA5}">
                      <a16:colId xmlns="" xmlns:a16="http://schemas.microsoft.com/office/drawing/2014/main" val="20002"/>
                    </a:ext>
                  </a:extLst>
                </a:gridCol>
                <a:gridCol w="707522">
                  <a:extLst>
                    <a:ext uri="{9D8B030D-6E8A-4147-A177-3AD203B41FA5}">
                      <a16:colId xmlns="" xmlns:a16="http://schemas.microsoft.com/office/drawing/2014/main" val="20003"/>
                    </a:ext>
                  </a:extLst>
                </a:gridCol>
                <a:gridCol w="762000">
                  <a:extLst>
                    <a:ext uri="{9D8B030D-6E8A-4147-A177-3AD203B41FA5}">
                      <a16:colId xmlns="" xmlns:a16="http://schemas.microsoft.com/office/drawing/2014/main" val="20004"/>
                    </a:ext>
                  </a:extLst>
                </a:gridCol>
              </a:tblGrid>
              <a:tr h="544286">
                <a:tc>
                  <a:txBody>
                    <a:bodyPr/>
                    <a:lstStyle/>
                    <a:p>
                      <a:pPr algn="ctr" fontAlgn="ctr"/>
                      <a:r>
                        <a:rPr lang="en-US" sz="1400" b="1" i="0" u="none" strike="noStrike" dirty="0">
                          <a:solidFill>
                            <a:srgbClr val="000000"/>
                          </a:solidFill>
                          <a:latin typeface="Calibri"/>
                        </a:rPr>
                        <a:t>Discriminant variable / Cluster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latin typeface="Calibri"/>
                        </a:rPr>
                        <a:t>Overall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latin typeface="Calibri"/>
                        </a:rPr>
                        <a:t>Cluster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dirty="0">
                          <a:solidFill>
                            <a:srgbClr val="000000"/>
                          </a:solidFill>
                          <a:latin typeface="Calibri"/>
                        </a:rPr>
                        <a:t>Cluster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latin typeface="Calibri"/>
                        </a:rPr>
                        <a:t>Cluster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 xmlns:a16="http://schemas.microsoft.com/office/drawing/2014/main" val="10000"/>
                  </a:ext>
                </a:extLst>
              </a:tr>
              <a:tr h="272143">
                <a:tc>
                  <a:txBody>
                    <a:bodyPr/>
                    <a:lstStyle/>
                    <a:p>
                      <a:pPr algn="l" fontAlgn="ctr"/>
                      <a:r>
                        <a:rPr lang="en-US" sz="1400" b="0" i="0" u="none" strike="noStrike" dirty="0">
                          <a:solidFill>
                            <a:srgbClr val="000000"/>
                          </a:solidFill>
                          <a:latin typeface="Calibri"/>
                        </a:rPr>
                        <a:t>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400" b="0" i="0" u="none" strike="noStrike" dirty="0">
                          <a:solidFill>
                            <a:srgbClr val="000000"/>
                          </a:solidFill>
                          <a:latin typeface="Calibri"/>
                        </a:rPr>
                        <a:t>29.1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23.667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35.857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72143">
                <a:tc>
                  <a:txBody>
                    <a:bodyPr/>
                    <a:lstStyle/>
                    <a:p>
                      <a:pPr algn="l" fontAlgn="ctr"/>
                      <a:r>
                        <a:rPr lang="en-US" sz="1400" b="0" i="0" u="none" strike="noStrike" dirty="0">
                          <a:solidFill>
                            <a:srgbClr val="000000"/>
                          </a:solidFill>
                          <a:latin typeface="Calibri"/>
                        </a:rPr>
                        <a:t>Gender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400" b="0" i="0" u="none" strike="noStrike">
                          <a:solidFill>
                            <a:srgbClr val="000000"/>
                          </a:solidFill>
                          <a:latin typeface="Calibri"/>
                        </a:rPr>
                        <a:t>1.325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latin typeface="Calibri"/>
                        </a:rPr>
                        <a:t>1.167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1.286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72143">
                <a:tc>
                  <a:txBody>
                    <a:bodyPr/>
                    <a:lstStyle/>
                    <a:p>
                      <a:pPr algn="l" fontAlgn="ctr"/>
                      <a:r>
                        <a:rPr lang="en-US" sz="1400" b="0" i="0" u="none" strike="noStrike" dirty="0">
                          <a:solidFill>
                            <a:srgbClr val="000000"/>
                          </a:solidFill>
                          <a:latin typeface="Calibri"/>
                        </a:rPr>
                        <a:t>Salary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400" b="0" i="0" u="none" strike="noStrike" dirty="0">
                          <a:solidFill>
                            <a:srgbClr val="000000"/>
                          </a:solidFill>
                          <a:latin typeface="Calibri"/>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latin typeface="Calibri"/>
                        </a:rPr>
                        <a:t>2.833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5.214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72143">
                <a:tc>
                  <a:txBody>
                    <a:bodyPr/>
                    <a:lstStyle/>
                    <a:p>
                      <a:pPr algn="l" fontAlgn="ctr"/>
                      <a:r>
                        <a:rPr lang="en-US" sz="1400" b="0" i="0" u="none" strike="noStrike" dirty="0">
                          <a:solidFill>
                            <a:srgbClr val="000000"/>
                          </a:solidFill>
                          <a:latin typeface="Calibri"/>
                        </a:rPr>
                        <a:t>Miles from Campus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400" b="0" i="0" u="none" strike="noStrike" dirty="0">
                          <a:solidFill>
                            <a:srgbClr val="000000"/>
                          </a:solidFill>
                          <a:latin typeface="Calibri"/>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3.25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13.214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72143">
                <a:tc>
                  <a:txBody>
                    <a:bodyPr/>
                    <a:lstStyle/>
                    <a:p>
                      <a:pPr algn="l" fontAlgn="ctr"/>
                      <a:r>
                        <a:rPr lang="en-US" sz="1400" b="0" i="0" u="none" strike="noStrike" dirty="0">
                          <a:solidFill>
                            <a:srgbClr val="000000"/>
                          </a:solidFill>
                          <a:latin typeface="Calibri"/>
                        </a:rPr>
                        <a:t>Work Experience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400" b="0" i="0" u="none" strike="noStrike" dirty="0">
                          <a:solidFill>
                            <a:srgbClr val="000000"/>
                          </a:solidFill>
                          <a:latin typeface="Calibri"/>
                        </a:rPr>
                        <a:t>6.85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2.083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12.286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latin typeface="Calibri"/>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
        <p:nvSpPr>
          <p:cNvPr id="6" name="TextBox 5"/>
          <p:cNvSpPr txBox="1"/>
          <p:nvPr/>
        </p:nvSpPr>
        <p:spPr>
          <a:xfrm>
            <a:off x="5334000" y="1600200"/>
            <a:ext cx="3505200" cy="4031873"/>
          </a:xfrm>
          <a:prstGeom prst="rect">
            <a:avLst/>
          </a:prstGeom>
          <a:noFill/>
        </p:spPr>
        <p:txBody>
          <a:bodyPr wrap="square" rtlCol="0">
            <a:spAutoFit/>
          </a:bodyPr>
          <a:lstStyle/>
          <a:p>
            <a:r>
              <a:rPr lang="en-US" sz="1600" b="1" dirty="0"/>
              <a:t>Cluster 1 </a:t>
            </a:r>
            <a:r>
              <a:rPr lang="en-US" sz="1600" dirty="0"/>
              <a:t>(“young professionals”) is concerned with cost and convenience, and is younger with lower income and less job experience. </a:t>
            </a:r>
          </a:p>
          <a:p>
            <a:endParaRPr lang="en-US" sz="1600" dirty="0"/>
          </a:p>
          <a:p>
            <a:r>
              <a:rPr lang="en-US" sz="1600" b="1" dirty="0"/>
              <a:t>Cluster 2 </a:t>
            </a:r>
            <a:r>
              <a:rPr lang="en-US" sz="1600" dirty="0"/>
              <a:t>(“returning executives”) is primarily concerned with the rigor and prestige of the EMBA program. These customers tend to be older with higher salaries and more work experience. </a:t>
            </a:r>
          </a:p>
          <a:p>
            <a:endParaRPr lang="en-US" sz="1600" dirty="0"/>
          </a:p>
          <a:p>
            <a:r>
              <a:rPr lang="en-US" sz="1600" b="1" dirty="0"/>
              <a:t>Cluster 3 </a:t>
            </a:r>
            <a:r>
              <a:rPr lang="en-US" sz="1600" dirty="0"/>
              <a:t>(“busy manager”) wants a prestigious program with a close location at a reasonable price. They’ve got a little more experience and are making a reasonable salary.</a:t>
            </a:r>
          </a:p>
        </p:txBody>
      </p:sp>
      <p:sp>
        <p:nvSpPr>
          <p:cNvPr id="4" name="Footer Placeholder 3"/>
          <p:cNvSpPr>
            <a:spLocks noGrp="1"/>
          </p:cNvSpPr>
          <p:nvPr>
            <p:ph type="ftr" sz="quarter" idx="11"/>
          </p:nvPr>
        </p:nvSpPr>
        <p:spPr/>
        <p:txBody>
          <a:bodyPr/>
          <a:lstStyle/>
          <a:p>
            <a:r>
              <a:rPr lang="en-US"/>
              <a:t>© Palmatier</a:t>
            </a:r>
            <a:endParaRPr lang="en-US" dirty="0"/>
          </a:p>
        </p:txBody>
      </p:sp>
      <p:sp>
        <p:nvSpPr>
          <p:cNvPr id="8" name="Slide Number Placeholder 7"/>
          <p:cNvSpPr>
            <a:spLocks noGrp="1"/>
          </p:cNvSpPr>
          <p:nvPr>
            <p:ph type="sldNum" sz="quarter" idx="12"/>
          </p:nvPr>
        </p:nvSpPr>
        <p:spPr/>
        <p:txBody>
          <a:bodyPr/>
          <a:lstStyle/>
          <a:p>
            <a:fld id="{606C48AC-5425-9447-80A6-7CD23CC5D020}" type="slidenum">
              <a:rPr lang="en-US" sz="1200" smtClean="0">
                <a:solidFill>
                  <a:schemeClr val="tx1">
                    <a:lumMod val="65000"/>
                    <a:lumOff val="35000"/>
                  </a:schemeClr>
                </a:solidFill>
              </a:rPr>
              <a:pPr/>
              <a:t>71</a:t>
            </a:fld>
            <a:endParaRPr lang="en-US" sz="1200" dirty="0">
              <a:solidFill>
                <a:schemeClr val="tx1">
                  <a:lumMod val="65000"/>
                  <a:lumOff val="35000"/>
                </a:schemeClr>
              </a:solidFill>
            </a:endParaRPr>
          </a:p>
        </p:txBody>
      </p:sp>
    </p:spTree>
    <p:extLst>
      <p:ext uri="{BB962C8B-B14F-4D97-AF65-F5344CB8AC3E}">
        <p14:creationId xmlns:p14="http://schemas.microsoft.com/office/powerpoint/2010/main" val="14849718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6136" y="78433"/>
            <a:ext cx="8229600" cy="114300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effectLst/>
                <a:uLnTx/>
                <a:uFillTx/>
                <a:latin typeface="+mj-lt"/>
                <a:ea typeface="+mj-ea"/>
                <a:cs typeface="+mj-cs"/>
              </a:rPr>
              <a:t>Targeting Using GE Matrix</a:t>
            </a:r>
          </a:p>
        </p:txBody>
      </p:sp>
      <p:sp>
        <p:nvSpPr>
          <p:cNvPr id="8" name="TextBox 7"/>
          <p:cNvSpPr txBox="1"/>
          <p:nvPr/>
        </p:nvSpPr>
        <p:spPr>
          <a:xfrm>
            <a:off x="326136" y="2209800"/>
            <a:ext cx="2040367" cy="461665"/>
          </a:xfrm>
          <a:prstGeom prst="rect">
            <a:avLst/>
          </a:prstGeom>
          <a:noFill/>
        </p:spPr>
        <p:txBody>
          <a:bodyPr wrap="none" rtlCol="0">
            <a:spAutoFit/>
          </a:bodyPr>
          <a:lstStyle/>
          <a:p>
            <a:r>
              <a:rPr lang="en-US" dirty="0">
                <a:latin typeface="Calibri" pitchFamily="34" charset="0"/>
              </a:rPr>
              <a:t>Horizontal Axis</a:t>
            </a:r>
          </a:p>
        </p:txBody>
      </p:sp>
      <p:sp>
        <p:nvSpPr>
          <p:cNvPr id="9" name="TextBox 8"/>
          <p:cNvSpPr txBox="1"/>
          <p:nvPr/>
        </p:nvSpPr>
        <p:spPr>
          <a:xfrm>
            <a:off x="384298" y="3429000"/>
            <a:ext cx="1694438" cy="461665"/>
          </a:xfrm>
          <a:prstGeom prst="rect">
            <a:avLst/>
          </a:prstGeom>
          <a:noFill/>
        </p:spPr>
        <p:txBody>
          <a:bodyPr wrap="none" rtlCol="0">
            <a:spAutoFit/>
          </a:bodyPr>
          <a:lstStyle/>
          <a:p>
            <a:r>
              <a:rPr lang="en-US" dirty="0">
                <a:latin typeface="Calibri" pitchFamily="34" charset="0"/>
              </a:rPr>
              <a:t>Vertical Axis</a:t>
            </a:r>
          </a:p>
        </p:txBody>
      </p:sp>
      <p:sp>
        <p:nvSpPr>
          <p:cNvPr id="10" name="TextBox 9"/>
          <p:cNvSpPr txBox="1"/>
          <p:nvPr/>
        </p:nvSpPr>
        <p:spPr>
          <a:xfrm>
            <a:off x="402336" y="4724400"/>
            <a:ext cx="1610826" cy="461665"/>
          </a:xfrm>
          <a:prstGeom prst="rect">
            <a:avLst/>
          </a:prstGeom>
          <a:noFill/>
        </p:spPr>
        <p:txBody>
          <a:bodyPr wrap="none" rtlCol="0">
            <a:spAutoFit/>
          </a:bodyPr>
          <a:lstStyle/>
          <a:p>
            <a:r>
              <a:rPr lang="en-US" dirty="0">
                <a:latin typeface="Calibri" pitchFamily="34" charset="0"/>
              </a:rPr>
              <a:t>Bubble Size</a:t>
            </a:r>
          </a:p>
        </p:txBody>
      </p:sp>
      <p:sp>
        <p:nvSpPr>
          <p:cNvPr id="11" name="Right Arrow 10"/>
          <p:cNvSpPr/>
          <p:nvPr/>
        </p:nvSpPr>
        <p:spPr>
          <a:xfrm>
            <a:off x="2383536" y="2286000"/>
            <a:ext cx="1524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2154936" y="3505200"/>
            <a:ext cx="1676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078736" y="4800600"/>
            <a:ext cx="1752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1007659554"/>
              </p:ext>
            </p:extLst>
          </p:nvPr>
        </p:nvGraphicFramePr>
        <p:xfrm>
          <a:off x="4212336" y="1905000"/>
          <a:ext cx="3911600" cy="981075"/>
        </p:xfrm>
        <a:graphic>
          <a:graphicData uri="http://schemas.openxmlformats.org/drawingml/2006/table">
            <a:tbl>
              <a:tblPr/>
              <a:tblGrid>
                <a:gridCol w="977900">
                  <a:extLst>
                    <a:ext uri="{9D8B030D-6E8A-4147-A177-3AD203B41FA5}">
                      <a16:colId xmlns="" xmlns:a16="http://schemas.microsoft.com/office/drawing/2014/main" val="20000"/>
                    </a:ext>
                  </a:extLst>
                </a:gridCol>
                <a:gridCol w="977900">
                  <a:extLst>
                    <a:ext uri="{9D8B030D-6E8A-4147-A177-3AD203B41FA5}">
                      <a16:colId xmlns="" xmlns:a16="http://schemas.microsoft.com/office/drawing/2014/main" val="20001"/>
                    </a:ext>
                  </a:extLst>
                </a:gridCol>
                <a:gridCol w="977900">
                  <a:extLst>
                    <a:ext uri="{9D8B030D-6E8A-4147-A177-3AD203B41FA5}">
                      <a16:colId xmlns="" xmlns:a16="http://schemas.microsoft.com/office/drawing/2014/main" val="20002"/>
                    </a:ext>
                  </a:extLst>
                </a:gridCol>
                <a:gridCol w="977900">
                  <a:extLst>
                    <a:ext uri="{9D8B030D-6E8A-4147-A177-3AD203B41FA5}">
                      <a16:colId xmlns="" xmlns:a16="http://schemas.microsoft.com/office/drawing/2014/main" val="20003"/>
                    </a:ext>
                  </a:extLst>
                </a:gridCol>
              </a:tblGrid>
              <a:tr h="323850">
                <a:tc>
                  <a:txBody>
                    <a:bodyPr/>
                    <a:lstStyle/>
                    <a:p>
                      <a:pPr algn="ctr" fontAlgn="ctr"/>
                      <a:r>
                        <a:rPr lang="en-US" sz="1000" b="1" i="0" u="none" strike="noStrike">
                          <a:solidFill>
                            <a:srgbClr val="000000"/>
                          </a:solidFill>
                          <a:latin typeface="Times New Roman"/>
                        </a:rPr>
                        <a:t>Competitive Strength</a:t>
                      </a:r>
                    </a:p>
                  </a:txBody>
                  <a:tcPr marL="9525" marR="9525" marT="9525" marB="0" anchor="ctr">
                    <a:lnL w="1270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000" b="0" i="0" u="none" strike="noStrike">
                          <a:solidFill>
                            <a:srgbClr val="000000"/>
                          </a:solidFill>
                          <a:latin typeface="Times New Roman"/>
                        </a:rPr>
                        <a:t>Young Professional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000" b="0" i="0" u="none" strike="noStrike">
                          <a:solidFill>
                            <a:srgbClr val="000000"/>
                          </a:solidFill>
                          <a:latin typeface="Times New Roman"/>
                        </a:rPr>
                        <a:t>Returning Executive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000" b="0" i="0" u="none" strike="noStrike">
                          <a:solidFill>
                            <a:srgbClr val="000000"/>
                          </a:solidFill>
                          <a:latin typeface="Times New Roman"/>
                        </a:rPr>
                        <a:t>Busy Manager</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 xmlns:a16="http://schemas.microsoft.com/office/drawing/2014/main" val="10000"/>
                  </a:ext>
                </a:extLst>
              </a:tr>
              <a:tr h="323850">
                <a:tc>
                  <a:txBody>
                    <a:bodyPr/>
                    <a:lstStyle/>
                    <a:p>
                      <a:pPr algn="l" fontAlgn="ctr"/>
                      <a:r>
                        <a:rPr lang="en-US" sz="1000" b="0" i="0" u="none" strike="noStrike">
                          <a:solidFill>
                            <a:srgbClr val="000000"/>
                          </a:solidFill>
                          <a:latin typeface="Times New Roman"/>
                        </a:rPr>
                        <a:t>Fit to UW strengths</a:t>
                      </a:r>
                    </a:p>
                  </a:txBody>
                  <a:tcPr marL="9525" marR="9525" marT="9525" marB="0" anchor="ctr">
                    <a:lnL w="1270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000" b="0" i="0" u="none" strike="noStrike">
                          <a:solidFill>
                            <a:srgbClr val="000000"/>
                          </a:solidFill>
                          <a:latin typeface="Times New Roman"/>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Times New Roman"/>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Times New Roman"/>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33375">
                <a:tc>
                  <a:txBody>
                    <a:bodyPr/>
                    <a:lstStyle/>
                    <a:p>
                      <a:pPr algn="l" fontAlgn="ctr"/>
                      <a:r>
                        <a:rPr lang="en-US" sz="1000" b="0" i="0" u="none" strike="noStrike">
                          <a:solidFill>
                            <a:srgbClr val="000000"/>
                          </a:solidFill>
                          <a:latin typeface="Times New Roman"/>
                        </a:rPr>
                        <a:t>Fit to UW brand image</a:t>
                      </a:r>
                    </a:p>
                  </a:txBody>
                  <a:tcPr marL="9525" marR="9525" marT="9525" marB="0" anchor="ctr">
                    <a:lnL w="1270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rgbClr val="C0C0C0"/>
                    </a:solidFill>
                  </a:tcPr>
                </a:tc>
                <a:tc>
                  <a:txBody>
                    <a:bodyPr/>
                    <a:lstStyle/>
                    <a:p>
                      <a:pPr algn="ctr" fontAlgn="ctr"/>
                      <a:r>
                        <a:rPr lang="en-US" sz="1000" b="0" i="0" u="none" strike="noStrike">
                          <a:solidFill>
                            <a:srgbClr val="000000"/>
                          </a:solidFill>
                          <a:latin typeface="Times New Roman"/>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fontAlgn="ctr"/>
                      <a:r>
                        <a:rPr lang="en-US" sz="1000" b="0" i="0" u="none" strike="noStrike">
                          <a:solidFill>
                            <a:srgbClr val="000000"/>
                          </a:solidFill>
                          <a:latin typeface="Times New Roman"/>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fontAlgn="ctr"/>
                      <a:r>
                        <a:rPr lang="en-US" sz="1000" b="0" i="0" u="none" strike="noStrike" dirty="0">
                          <a:solidFill>
                            <a:srgbClr val="000000"/>
                          </a:solidFill>
                          <a:latin typeface="Times New Roman"/>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 xmlns:a16="http://schemas.microsoft.com/office/drawing/2014/main" val="10002"/>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678083836"/>
              </p:ext>
            </p:extLst>
          </p:nvPr>
        </p:nvGraphicFramePr>
        <p:xfrm>
          <a:off x="4212336" y="3352800"/>
          <a:ext cx="3911600" cy="847725"/>
        </p:xfrm>
        <a:graphic>
          <a:graphicData uri="http://schemas.openxmlformats.org/drawingml/2006/table">
            <a:tbl>
              <a:tblPr/>
              <a:tblGrid>
                <a:gridCol w="977900">
                  <a:extLst>
                    <a:ext uri="{9D8B030D-6E8A-4147-A177-3AD203B41FA5}">
                      <a16:colId xmlns="" xmlns:a16="http://schemas.microsoft.com/office/drawing/2014/main" val="20000"/>
                    </a:ext>
                  </a:extLst>
                </a:gridCol>
                <a:gridCol w="977900">
                  <a:extLst>
                    <a:ext uri="{9D8B030D-6E8A-4147-A177-3AD203B41FA5}">
                      <a16:colId xmlns="" xmlns:a16="http://schemas.microsoft.com/office/drawing/2014/main" val="20001"/>
                    </a:ext>
                  </a:extLst>
                </a:gridCol>
                <a:gridCol w="977900">
                  <a:extLst>
                    <a:ext uri="{9D8B030D-6E8A-4147-A177-3AD203B41FA5}">
                      <a16:colId xmlns="" xmlns:a16="http://schemas.microsoft.com/office/drawing/2014/main" val="20002"/>
                    </a:ext>
                  </a:extLst>
                </a:gridCol>
                <a:gridCol w="977900">
                  <a:extLst>
                    <a:ext uri="{9D8B030D-6E8A-4147-A177-3AD203B41FA5}">
                      <a16:colId xmlns="" xmlns:a16="http://schemas.microsoft.com/office/drawing/2014/main" val="20003"/>
                    </a:ext>
                  </a:extLst>
                </a:gridCol>
              </a:tblGrid>
              <a:tr h="323850">
                <a:tc>
                  <a:txBody>
                    <a:bodyPr/>
                    <a:lstStyle/>
                    <a:p>
                      <a:pPr algn="ctr" fontAlgn="ctr"/>
                      <a:r>
                        <a:rPr lang="en-US" sz="1000" b="1" i="0" u="none" strike="noStrike">
                          <a:solidFill>
                            <a:srgbClr val="000000"/>
                          </a:solidFill>
                          <a:latin typeface="Times New Roman"/>
                        </a:rPr>
                        <a:t>Segment Attractiveness</a:t>
                      </a:r>
                    </a:p>
                  </a:txBody>
                  <a:tcPr marL="9525" marR="9525" marT="9525" marB="0" anchor="ctr">
                    <a:lnL w="1270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000" b="0" i="0" u="none" strike="noStrike">
                          <a:solidFill>
                            <a:srgbClr val="000000"/>
                          </a:solidFill>
                          <a:latin typeface="Times New Roman"/>
                        </a:rPr>
                        <a:t>Young Professional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000" b="0" i="0" u="none" strike="noStrike">
                          <a:solidFill>
                            <a:srgbClr val="000000"/>
                          </a:solidFill>
                          <a:latin typeface="Times New Roman"/>
                        </a:rPr>
                        <a:t>Returning Executive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000" b="0" i="0" u="none" strike="noStrike">
                          <a:solidFill>
                            <a:srgbClr val="000000"/>
                          </a:solidFill>
                          <a:latin typeface="Times New Roman"/>
                        </a:rPr>
                        <a:t>Busy Manager</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 xmlns:a16="http://schemas.microsoft.com/office/drawing/2014/main" val="10000"/>
                  </a:ext>
                </a:extLst>
              </a:tr>
              <a:tr h="323850">
                <a:tc>
                  <a:txBody>
                    <a:bodyPr/>
                    <a:lstStyle/>
                    <a:p>
                      <a:pPr algn="l" fontAlgn="ctr"/>
                      <a:r>
                        <a:rPr lang="en-US" sz="1000" b="0" i="0" u="none" strike="noStrike">
                          <a:solidFill>
                            <a:srgbClr val="000000"/>
                          </a:solidFill>
                          <a:latin typeface="Times New Roman"/>
                        </a:rPr>
                        <a:t>Growth rate of segment</a:t>
                      </a:r>
                    </a:p>
                  </a:txBody>
                  <a:tcPr marL="9525" marR="9525" marT="9525" marB="0" anchor="ctr">
                    <a:lnL w="1270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000" b="0" i="0" u="none" strike="noStrike">
                          <a:solidFill>
                            <a:srgbClr val="000000"/>
                          </a:solidFill>
                          <a:latin typeface="Times New Roman"/>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Times New Roman"/>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Times New Roman"/>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00025">
                <a:tc>
                  <a:txBody>
                    <a:bodyPr/>
                    <a:lstStyle/>
                    <a:p>
                      <a:pPr algn="l" fontAlgn="ctr"/>
                      <a:r>
                        <a:rPr lang="en-US" sz="1000" b="0" i="0" u="none" strike="noStrike">
                          <a:solidFill>
                            <a:srgbClr val="000000"/>
                          </a:solidFill>
                          <a:latin typeface="Times New Roman"/>
                        </a:rPr>
                        <a:t>High margins</a:t>
                      </a:r>
                    </a:p>
                  </a:txBody>
                  <a:tcPr marL="9525" marR="9525" marT="9525" marB="0" anchor="ctr">
                    <a:lnL w="1270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rgbClr val="C0C0C0"/>
                    </a:solidFill>
                  </a:tcPr>
                </a:tc>
                <a:tc>
                  <a:txBody>
                    <a:bodyPr/>
                    <a:lstStyle/>
                    <a:p>
                      <a:pPr algn="ctr" fontAlgn="ctr"/>
                      <a:r>
                        <a:rPr lang="en-US" sz="1000" b="0" i="0" u="none" strike="noStrike">
                          <a:solidFill>
                            <a:srgbClr val="000000"/>
                          </a:solidFill>
                          <a:latin typeface="Times New Roman"/>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fontAlgn="ctr"/>
                      <a:r>
                        <a:rPr lang="en-US" sz="1000" b="0" i="0" u="none" strike="noStrike">
                          <a:solidFill>
                            <a:srgbClr val="000000"/>
                          </a:solidFill>
                          <a:latin typeface="Times New Roman"/>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fontAlgn="ctr"/>
                      <a:r>
                        <a:rPr lang="en-US" sz="1000" b="0" i="0" u="none" strike="noStrike" dirty="0">
                          <a:solidFill>
                            <a:srgbClr val="000000"/>
                          </a:solidFill>
                          <a:latin typeface="Times New Roman"/>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 xmlns:a16="http://schemas.microsoft.com/office/drawing/2014/main" val="10002"/>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006800670"/>
              </p:ext>
            </p:extLst>
          </p:nvPr>
        </p:nvGraphicFramePr>
        <p:xfrm>
          <a:off x="4212336" y="4724400"/>
          <a:ext cx="3911600" cy="523875"/>
        </p:xfrm>
        <a:graphic>
          <a:graphicData uri="http://schemas.openxmlformats.org/drawingml/2006/table">
            <a:tbl>
              <a:tblPr/>
              <a:tblGrid>
                <a:gridCol w="977900">
                  <a:extLst>
                    <a:ext uri="{9D8B030D-6E8A-4147-A177-3AD203B41FA5}">
                      <a16:colId xmlns="" xmlns:a16="http://schemas.microsoft.com/office/drawing/2014/main" val="20000"/>
                    </a:ext>
                  </a:extLst>
                </a:gridCol>
                <a:gridCol w="977900">
                  <a:extLst>
                    <a:ext uri="{9D8B030D-6E8A-4147-A177-3AD203B41FA5}">
                      <a16:colId xmlns="" xmlns:a16="http://schemas.microsoft.com/office/drawing/2014/main" val="20001"/>
                    </a:ext>
                  </a:extLst>
                </a:gridCol>
                <a:gridCol w="977900">
                  <a:extLst>
                    <a:ext uri="{9D8B030D-6E8A-4147-A177-3AD203B41FA5}">
                      <a16:colId xmlns="" xmlns:a16="http://schemas.microsoft.com/office/drawing/2014/main" val="20002"/>
                    </a:ext>
                  </a:extLst>
                </a:gridCol>
                <a:gridCol w="977900">
                  <a:extLst>
                    <a:ext uri="{9D8B030D-6E8A-4147-A177-3AD203B41FA5}">
                      <a16:colId xmlns="" xmlns:a16="http://schemas.microsoft.com/office/drawing/2014/main" val="20003"/>
                    </a:ext>
                  </a:extLst>
                </a:gridCol>
              </a:tblGrid>
              <a:tr h="323850">
                <a:tc>
                  <a:txBody>
                    <a:bodyPr/>
                    <a:lstStyle/>
                    <a:p>
                      <a:pPr algn="l" fontAlgn="ctr"/>
                      <a:endParaRPr lang="en-US" sz="1000" b="1" i="0" u="none" strike="noStrike">
                        <a:solidFill>
                          <a:srgbClr val="000000"/>
                        </a:solidFill>
                        <a:latin typeface="Times New Roman"/>
                      </a:endParaRPr>
                    </a:p>
                  </a:txBody>
                  <a:tcPr marL="9525" marR="9525" marT="9525" marB="0" anchor="ctr">
                    <a:lnL>
                      <a:noFill/>
                    </a:lnL>
                    <a:lnR w="12700" cap="flat" cmpd="sng" algn="ctr">
                      <a:solidFill>
                        <a:srgbClr val="000000"/>
                      </a:solidFill>
                      <a:prstDash val="dash"/>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Times New Roman"/>
                        </a:rPr>
                        <a:t>Young Professional</a:t>
                      </a:r>
                    </a:p>
                  </a:txBody>
                  <a:tcPr marL="9525" marR="9525" marT="9525" marB="0" anchor="ctr">
                    <a:lnL w="1270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000" b="0" i="0" u="none" strike="noStrike">
                          <a:solidFill>
                            <a:srgbClr val="000000"/>
                          </a:solidFill>
                          <a:latin typeface="Times New Roman"/>
                        </a:rPr>
                        <a:t>Returning Executive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000" b="0" i="0" u="none" strike="noStrike">
                          <a:solidFill>
                            <a:srgbClr val="000000"/>
                          </a:solidFill>
                          <a:latin typeface="Times New Roman"/>
                        </a:rPr>
                        <a:t>Busy Manager</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 xmlns:a16="http://schemas.microsoft.com/office/drawing/2014/main" val="10000"/>
                  </a:ext>
                </a:extLst>
              </a:tr>
              <a:tr h="200025">
                <a:tc>
                  <a:txBody>
                    <a:bodyPr/>
                    <a:lstStyle/>
                    <a:p>
                      <a:pPr algn="l" fontAlgn="ctr"/>
                      <a:r>
                        <a:rPr lang="en-US" sz="1000" b="1" i="0" u="none" strike="noStrike">
                          <a:solidFill>
                            <a:srgbClr val="000000"/>
                          </a:solidFill>
                          <a:latin typeface="Times New Roman"/>
                        </a:rPr>
                        <a:t>Market Size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000" b="0" i="0" u="none" strike="noStrike">
                          <a:solidFill>
                            <a:srgbClr val="000000"/>
                          </a:solidFill>
                          <a:latin typeface="Times New Roman"/>
                        </a:rPr>
                        <a:t>5</a:t>
                      </a:r>
                    </a:p>
                  </a:txBody>
                  <a:tcPr marL="9525" marR="9525" marT="9525" marB="0" anchor="ctr">
                    <a:lnL w="1270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fontAlgn="ctr"/>
                      <a:r>
                        <a:rPr lang="en-US" sz="1000" b="0" i="0" u="none" strike="noStrike">
                          <a:solidFill>
                            <a:srgbClr val="000000"/>
                          </a:solidFill>
                          <a:latin typeface="Times New Roman"/>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fontAlgn="ctr"/>
                      <a:r>
                        <a:rPr lang="en-US" sz="1000" b="0" i="0" u="none" strike="noStrike" dirty="0">
                          <a:solidFill>
                            <a:srgbClr val="000000"/>
                          </a:solidFill>
                          <a:latin typeface="Times New Roman"/>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 xmlns:a16="http://schemas.microsoft.com/office/drawing/2014/main" val="10001"/>
                  </a:ext>
                </a:extLst>
              </a:tr>
            </a:tbl>
          </a:graphicData>
        </a:graphic>
      </p:graphicFrame>
      <p:sp>
        <p:nvSpPr>
          <p:cNvPr id="2" name="Footer Placeholder 1"/>
          <p:cNvSpPr>
            <a:spLocks noGrp="1"/>
          </p:cNvSpPr>
          <p:nvPr>
            <p:ph type="ftr" sz="quarter" idx="11"/>
          </p:nvPr>
        </p:nvSpPr>
        <p:spPr/>
        <p:txBody>
          <a:bodyPr/>
          <a:lstStyle/>
          <a:p>
            <a:r>
              <a:rPr lang="en-US"/>
              <a:t>© Palmatier</a:t>
            </a:r>
            <a:endParaRPr lang="en-US" dirty="0"/>
          </a:p>
        </p:txBody>
      </p:sp>
      <p:sp>
        <p:nvSpPr>
          <p:cNvPr id="3" name="Slide Number Placeholder 2"/>
          <p:cNvSpPr>
            <a:spLocks noGrp="1"/>
          </p:cNvSpPr>
          <p:nvPr>
            <p:ph type="sldNum" sz="quarter" idx="12"/>
          </p:nvPr>
        </p:nvSpPr>
        <p:spPr/>
        <p:txBody>
          <a:bodyPr/>
          <a:lstStyle/>
          <a:p>
            <a:fld id="{606C48AC-5425-9447-80A6-7CD23CC5D020}" type="slidenum">
              <a:rPr lang="en-US" sz="1200" smtClean="0">
                <a:solidFill>
                  <a:schemeClr val="tx1">
                    <a:lumMod val="65000"/>
                    <a:lumOff val="35000"/>
                  </a:schemeClr>
                </a:solidFill>
              </a:rPr>
              <a:pPr/>
              <a:t>72</a:t>
            </a:fld>
            <a:endParaRPr lang="en-US" sz="1200" dirty="0">
              <a:solidFill>
                <a:schemeClr val="tx1">
                  <a:lumMod val="65000"/>
                  <a:lumOff val="35000"/>
                </a:schemeClr>
              </a:solidFill>
            </a:endParaRPr>
          </a:p>
        </p:txBody>
      </p:sp>
    </p:spTree>
    <p:extLst>
      <p:ext uri="{BB962C8B-B14F-4D97-AF65-F5344CB8AC3E}">
        <p14:creationId xmlns:p14="http://schemas.microsoft.com/office/powerpoint/2010/main" val="11811144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nvGraphicFramePr>
        <p:xfrm>
          <a:off x="1219200" y="1524000"/>
          <a:ext cx="60198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txBox="1">
            <a:spLocks/>
          </p:cNvSpPr>
          <p:nvPr/>
        </p:nvSpPr>
        <p:spPr>
          <a:xfrm>
            <a:off x="441960" y="381000"/>
            <a:ext cx="8229600" cy="11430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effectLst/>
                <a:uLnTx/>
                <a:uFillTx/>
                <a:latin typeface="+mj-lt"/>
                <a:ea typeface="+mj-ea"/>
                <a:cs typeface="+mj-cs"/>
              </a:rPr>
              <a:t>Which Segment Should You Target?</a:t>
            </a:r>
          </a:p>
        </p:txBody>
      </p:sp>
      <p:sp>
        <p:nvSpPr>
          <p:cNvPr id="5" name="Footer Placeholder 4"/>
          <p:cNvSpPr>
            <a:spLocks noGrp="1"/>
          </p:cNvSpPr>
          <p:nvPr>
            <p:ph type="ftr" sz="quarter" idx="11"/>
          </p:nvPr>
        </p:nvSpPr>
        <p:spPr/>
        <p:txBody>
          <a:bodyPr/>
          <a:lstStyle/>
          <a:p>
            <a:r>
              <a:rPr lang="en-US"/>
              <a:t>© Palmatier</a:t>
            </a:r>
            <a:endParaRPr lang="en-US" dirty="0"/>
          </a:p>
        </p:txBody>
      </p:sp>
      <p:sp>
        <p:nvSpPr>
          <p:cNvPr id="6" name="Slide Number Placeholder 5"/>
          <p:cNvSpPr>
            <a:spLocks noGrp="1"/>
          </p:cNvSpPr>
          <p:nvPr>
            <p:ph type="sldNum" sz="quarter" idx="12"/>
          </p:nvPr>
        </p:nvSpPr>
        <p:spPr/>
        <p:txBody>
          <a:bodyPr/>
          <a:lstStyle/>
          <a:p>
            <a:fld id="{606C48AC-5425-9447-80A6-7CD23CC5D020}" type="slidenum">
              <a:rPr lang="en-US" smtClean="0"/>
              <a:pPr/>
              <a:t>73</a:t>
            </a:fld>
            <a:endParaRPr lang="en-US" dirty="0"/>
          </a:p>
        </p:txBody>
      </p:sp>
    </p:spTree>
    <p:extLst>
      <p:ext uri="{BB962C8B-B14F-4D97-AF65-F5344CB8AC3E}">
        <p14:creationId xmlns:p14="http://schemas.microsoft.com/office/powerpoint/2010/main" val="14272444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r>
              <a:rPr lang="en-US" dirty="0"/>
              <a:t>DentMax is the market leader in digital imaging technology for dentists</a:t>
            </a:r>
          </a:p>
          <a:p>
            <a:r>
              <a:rPr lang="en-US" dirty="0"/>
              <a:t>Continuously ranked first for image quality and diagnostic flexibility, but over the past decade, has lost 10% of market share</a:t>
            </a:r>
          </a:p>
          <a:p>
            <a:r>
              <a:rPr lang="en-US" b="1" dirty="0"/>
              <a:t>Problem: </a:t>
            </a:r>
            <a:r>
              <a:rPr lang="en-US" dirty="0"/>
              <a:t>understand how the needs, desires, and preferences across dentists differ in the entire industry </a:t>
            </a:r>
          </a:p>
          <a:p>
            <a:r>
              <a:rPr lang="en-US" b="1" dirty="0"/>
              <a:t>Data: </a:t>
            </a:r>
            <a:r>
              <a:rPr lang="en-US" dirty="0"/>
              <a:t>RFID tracking data from DENTEXPO trade show (time spent at each booth)</a:t>
            </a:r>
            <a:r>
              <a:rPr lang="en-US" dirty="0">
                <a:sym typeface="Wingdings"/>
              </a:rPr>
              <a:t> combined with past purchase behavior, X-ray imaging product needs and media trust (from post-expo survey) </a:t>
            </a:r>
          </a:p>
          <a:p>
            <a:pPr lvl="1"/>
            <a:r>
              <a:rPr lang="en-US" dirty="0">
                <a:sym typeface="Wingdings"/>
              </a:rPr>
              <a:t>Cluster analysis identified 4 clusters: </a:t>
            </a:r>
          </a:p>
          <a:p>
            <a:pPr lvl="2"/>
            <a:r>
              <a:rPr lang="en-US" dirty="0">
                <a:sym typeface="Wingdings"/>
              </a:rPr>
              <a:t>Loyalists (12%) </a:t>
            </a:r>
          </a:p>
          <a:p>
            <a:pPr lvl="2"/>
            <a:r>
              <a:rPr lang="en-US" dirty="0">
                <a:sym typeface="Wingdings"/>
              </a:rPr>
              <a:t>Switchables (22%)</a:t>
            </a:r>
          </a:p>
          <a:p>
            <a:pPr lvl="2"/>
            <a:r>
              <a:rPr lang="en-US" dirty="0">
                <a:sym typeface="Wingdings"/>
              </a:rPr>
              <a:t>Generalists (49%)</a:t>
            </a:r>
          </a:p>
          <a:p>
            <a:pPr lvl="2"/>
            <a:r>
              <a:rPr lang="en-US" dirty="0" err="1">
                <a:sym typeface="Wingdings"/>
              </a:rPr>
              <a:t>Apathetics</a:t>
            </a:r>
            <a:r>
              <a:rPr lang="en-US" dirty="0">
                <a:sym typeface="Wingdings"/>
              </a:rPr>
              <a:t> (17%)</a:t>
            </a:r>
            <a:endParaRPr lang="en-US" dirty="0"/>
          </a:p>
        </p:txBody>
      </p:sp>
      <p:sp>
        <p:nvSpPr>
          <p:cNvPr id="6" name="Title 3"/>
          <p:cNvSpPr>
            <a:spLocks noGrp="1"/>
          </p:cNvSpPr>
          <p:nvPr>
            <p:ph type="title"/>
          </p:nvPr>
        </p:nvSpPr>
        <p:spPr>
          <a:xfrm>
            <a:off x="498474" y="221973"/>
            <a:ext cx="7556313" cy="803691"/>
          </a:xfrm>
        </p:spPr>
        <p:txBody>
          <a:bodyPr/>
          <a:lstStyle/>
          <a:p>
            <a:r>
              <a:rPr lang="en-US" b="1"/>
              <a:t>Chapter 2 Book Case</a:t>
            </a:r>
            <a:r>
              <a:rPr lang="en-US" b="1" dirty="0"/>
              <a:t>: Managing Customer Heterogeneity at DentMax</a:t>
            </a:r>
          </a:p>
        </p:txBody>
      </p:sp>
      <p:sp>
        <p:nvSpPr>
          <p:cNvPr id="4" name="Footer Placeholder 3"/>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74</a:t>
            </a:fld>
            <a:endParaRPr lang="en-US" dirty="0"/>
          </a:p>
        </p:txBody>
      </p:sp>
    </p:spTree>
    <p:extLst>
      <p:ext uri="{BB962C8B-B14F-4D97-AF65-F5344CB8AC3E}">
        <p14:creationId xmlns:p14="http://schemas.microsoft.com/office/powerpoint/2010/main" val="93882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7109"/>
            <a:ext cx="7556313" cy="803691"/>
          </a:xfrm>
        </p:spPr>
        <p:txBody>
          <a:bodyPr/>
          <a:lstStyle/>
          <a:p>
            <a:r>
              <a:rPr lang="en-US" b="1" dirty="0"/>
              <a:t>Analytics Driven Case: Managing Customer Heterogeneity at DentMax</a:t>
            </a:r>
          </a:p>
        </p:txBody>
      </p:sp>
      <p:sp>
        <p:nvSpPr>
          <p:cNvPr id="5" name="Content Placeholder 4"/>
          <p:cNvSpPr>
            <a:spLocks noGrp="1"/>
          </p:cNvSpPr>
          <p:nvPr>
            <p:ph idx="1"/>
          </p:nvPr>
        </p:nvSpPr>
        <p:spPr/>
        <p:txBody>
          <a:bodyPr>
            <a:normAutofit/>
          </a:bodyPr>
          <a:lstStyle/>
          <a:p>
            <a:r>
              <a:rPr lang="en-US" dirty="0"/>
              <a:t>Targeting and Positioning for Competitive Advantage</a:t>
            </a:r>
          </a:p>
          <a:p>
            <a:pPr lvl="1"/>
            <a:r>
              <a:rPr lang="en-US" dirty="0"/>
              <a:t>Loyalists – very appealing</a:t>
            </a:r>
          </a:p>
          <a:p>
            <a:pPr lvl="2"/>
            <a:r>
              <a:rPr lang="en-US" dirty="0"/>
              <a:t>Value image quality and diagnostic flexibility, </a:t>
            </a:r>
            <a:r>
              <a:rPr lang="en-US" dirty="0" err="1"/>
              <a:t>DentMax’s</a:t>
            </a:r>
            <a:r>
              <a:rPr lang="en-US" dirty="0"/>
              <a:t> strengths </a:t>
            </a:r>
            <a:r>
              <a:rPr lang="en-US" dirty="0">
                <a:sym typeface="Wingdings"/>
              </a:rPr>
              <a:t> </a:t>
            </a:r>
            <a:r>
              <a:rPr lang="en-US" dirty="0"/>
              <a:t>further correspond with dentists through magazine journals, and use peer feedback </a:t>
            </a:r>
          </a:p>
          <a:p>
            <a:pPr lvl="1"/>
            <a:r>
              <a:rPr lang="en-US" dirty="0"/>
              <a:t>Switchables – good option to grow market share</a:t>
            </a:r>
          </a:p>
          <a:p>
            <a:pPr lvl="2"/>
            <a:r>
              <a:rPr lang="en-US" dirty="0"/>
              <a:t>Value software integration and technical assistance highly </a:t>
            </a:r>
            <a:r>
              <a:rPr lang="en-US" dirty="0">
                <a:sym typeface="Wingdings"/>
              </a:rPr>
              <a:t> </a:t>
            </a:r>
            <a:r>
              <a:rPr lang="en-US" dirty="0"/>
              <a:t>stress these qualities to dentists</a:t>
            </a:r>
          </a:p>
          <a:p>
            <a:pPr lvl="2"/>
            <a:r>
              <a:rPr lang="en-US" dirty="0"/>
              <a:t>Care more about information from internet </a:t>
            </a:r>
            <a:r>
              <a:rPr lang="en-US" dirty="0">
                <a:sym typeface="Wingdings"/>
              </a:rPr>
              <a:t> use Internet marketing</a:t>
            </a:r>
            <a:endParaRPr lang="en-US" dirty="0"/>
          </a:p>
          <a:p>
            <a:pPr lvl="1"/>
            <a:r>
              <a:rPr lang="en-US" dirty="0"/>
              <a:t>Generalists – not a good option</a:t>
            </a:r>
          </a:p>
          <a:p>
            <a:pPr lvl="2"/>
            <a:r>
              <a:rPr lang="en-US" dirty="0"/>
              <a:t>Valued price and technical assistance highly </a:t>
            </a:r>
            <a:r>
              <a:rPr lang="en-US" dirty="0">
                <a:sym typeface="Wingdings"/>
              </a:rPr>
              <a:t> DentMax doesn’t want to compete on these dimensions</a:t>
            </a:r>
            <a:endParaRPr lang="en-US" dirty="0"/>
          </a:p>
          <a:p>
            <a:pPr lvl="1"/>
            <a:r>
              <a:rPr lang="en-US" dirty="0" err="1"/>
              <a:t>Apathetics</a:t>
            </a:r>
            <a:r>
              <a:rPr lang="en-US" dirty="0"/>
              <a:t> – not appealing</a:t>
            </a:r>
          </a:p>
          <a:p>
            <a:pPr marL="457200" lvl="2" indent="0">
              <a:buNone/>
            </a:pPr>
            <a:endParaRPr lang="en-US" dirty="0">
              <a:sym typeface="Wingdings"/>
            </a:endParaRPr>
          </a:p>
          <a:p>
            <a:pPr marL="457200" lvl="2" indent="0">
              <a:buNone/>
            </a:pPr>
            <a:endParaRPr lang="en-US" dirty="0">
              <a:sym typeface="Wingdings"/>
            </a:endParaRPr>
          </a:p>
        </p:txBody>
      </p:sp>
      <p:sp>
        <p:nvSpPr>
          <p:cNvPr id="6" name="Footer Placeholder 5"/>
          <p:cNvSpPr>
            <a:spLocks noGrp="1"/>
          </p:cNvSpPr>
          <p:nvPr>
            <p:ph type="ftr" sz="quarter" idx="11"/>
          </p:nvPr>
        </p:nvSpPr>
        <p:spPr/>
        <p:txBody>
          <a:bodyPr/>
          <a:lstStyle/>
          <a:p>
            <a:r>
              <a:rPr lang="en-US"/>
              <a:t>© Palmatier</a:t>
            </a:r>
            <a:endParaRPr lang="en-US" dirty="0"/>
          </a:p>
        </p:txBody>
      </p:sp>
      <p:sp>
        <p:nvSpPr>
          <p:cNvPr id="7" name="Slide Number Placeholder 6"/>
          <p:cNvSpPr>
            <a:spLocks noGrp="1"/>
          </p:cNvSpPr>
          <p:nvPr>
            <p:ph type="sldNum" sz="quarter" idx="12"/>
          </p:nvPr>
        </p:nvSpPr>
        <p:spPr/>
        <p:txBody>
          <a:bodyPr/>
          <a:lstStyle/>
          <a:p>
            <a:fld id="{606C48AC-5425-9447-80A6-7CD23CC5D020}" type="slidenum">
              <a:rPr lang="en-US" smtClean="0"/>
              <a:pPr/>
              <a:t>75</a:t>
            </a:fld>
            <a:endParaRPr lang="en-US" dirty="0"/>
          </a:p>
        </p:txBody>
      </p:sp>
    </p:spTree>
    <p:extLst>
      <p:ext uri="{BB962C8B-B14F-4D97-AF65-F5344CB8AC3E}">
        <p14:creationId xmlns:p14="http://schemas.microsoft.com/office/powerpoint/2010/main" val="37734488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55726"/>
            <a:ext cx="7556313" cy="803691"/>
          </a:xfrm>
        </p:spPr>
        <p:txBody>
          <a:bodyPr/>
          <a:lstStyle/>
          <a:p>
            <a:r>
              <a:rPr lang="en-US" sz="3200" b="1" dirty="0"/>
              <a:t>Readings</a:t>
            </a:r>
          </a:p>
        </p:txBody>
      </p:sp>
      <p:sp>
        <p:nvSpPr>
          <p:cNvPr id="3" name="Content Placeholder 2"/>
          <p:cNvSpPr>
            <a:spLocks noGrp="1"/>
          </p:cNvSpPr>
          <p:nvPr>
            <p:ph idx="1"/>
          </p:nvPr>
        </p:nvSpPr>
        <p:spPr>
          <a:xfrm>
            <a:off x="344424" y="1295479"/>
            <a:ext cx="8610600" cy="5177564"/>
          </a:xfrm>
        </p:spPr>
        <p:txBody>
          <a:bodyPr>
            <a:normAutofit/>
          </a:bodyPr>
          <a:lstStyle/>
          <a:p>
            <a:r>
              <a:rPr lang="en-US" dirty="0">
                <a:solidFill>
                  <a:srgbClr val="000000"/>
                </a:solidFill>
                <a:latin typeface="Arial"/>
                <a:ea typeface="Lucida Grande"/>
                <a:cs typeface="Arial"/>
              </a:rPr>
              <a:t>STP process, analyses, and examples</a:t>
            </a:r>
          </a:p>
          <a:p>
            <a:pPr lvl="1"/>
            <a:r>
              <a:rPr lang="en-US" b="1" i="1" dirty="0">
                <a:solidFill>
                  <a:schemeClr val="tx2"/>
                </a:solidFill>
                <a:latin typeface="Arial"/>
                <a:ea typeface="Lucida Grande"/>
                <a:cs typeface="Arial"/>
              </a:rPr>
              <a:t>Customer Segmentation in B2B Markets </a:t>
            </a:r>
            <a:r>
              <a:rPr lang="en-US" dirty="0">
                <a:solidFill>
                  <a:srgbClr val="000000"/>
                </a:solidFill>
                <a:latin typeface="Arial"/>
                <a:ea typeface="Lucida Grande"/>
                <a:cs typeface="Arial"/>
              </a:rPr>
              <a:t>(excellent overview of STP, good for B2B, and how to pick variables)</a:t>
            </a:r>
          </a:p>
          <a:p>
            <a:pPr lvl="1"/>
            <a:r>
              <a:rPr lang="en-US" b="1" i="1" dirty="0">
                <a:solidFill>
                  <a:schemeClr val="tx2"/>
                </a:solidFill>
                <a:latin typeface="Arial"/>
                <a:ea typeface="Lucida Grande"/>
                <a:cs typeface="Arial"/>
              </a:rPr>
              <a:t>Positioning: The Essence of Marketing Strategy </a:t>
            </a:r>
            <a:r>
              <a:rPr lang="en-US" dirty="0">
                <a:solidFill>
                  <a:srgbClr val="000000"/>
                </a:solidFill>
                <a:latin typeface="Arial"/>
                <a:ea typeface="Lucida Grande"/>
                <a:cs typeface="Arial"/>
              </a:rPr>
              <a:t>(provides guidance on writing a positioning statement, explains perceptual maps, examples)</a:t>
            </a:r>
          </a:p>
          <a:p>
            <a:r>
              <a:rPr lang="en-US" b="1" i="1" dirty="0">
                <a:solidFill>
                  <a:schemeClr val="tx2"/>
                </a:solidFill>
                <a:latin typeface="Arial"/>
                <a:ea typeface="Lucida Grande"/>
                <a:cs typeface="Arial"/>
              </a:rPr>
              <a:t>Business Model Analysis for Entrepreneurs </a:t>
            </a:r>
            <a:r>
              <a:rPr lang="en-US" dirty="0">
                <a:solidFill>
                  <a:srgbClr val="000000"/>
                </a:solidFill>
                <a:latin typeface="Arial"/>
                <a:ea typeface="Lucida Grande"/>
                <a:cs typeface="Arial"/>
              </a:rPr>
              <a:t>(insight into how to adapt this process for startups)</a:t>
            </a:r>
          </a:p>
          <a:p>
            <a:r>
              <a:rPr lang="en-US" b="1" i="1" dirty="0">
                <a:solidFill>
                  <a:schemeClr val="tx2"/>
                </a:solidFill>
                <a:latin typeface="Arial"/>
                <a:ea typeface="Lucida Grande"/>
                <a:cs typeface="Arial"/>
              </a:rPr>
              <a:t>Marketing Strategy Book</a:t>
            </a:r>
            <a:r>
              <a:rPr lang="en-US" dirty="0">
                <a:solidFill>
                  <a:srgbClr val="000000"/>
                </a:solidFill>
                <a:latin typeface="Arial"/>
                <a:ea typeface="Lucida Grande"/>
                <a:cs typeface="Arial"/>
              </a:rPr>
              <a:t>: Chapter 2</a:t>
            </a:r>
            <a:endParaRPr lang="en-US" i="1" dirty="0">
              <a:latin typeface="Arial"/>
              <a:cs typeface="Arial"/>
            </a:endParaRPr>
          </a:p>
        </p:txBody>
      </p:sp>
      <p:sp>
        <p:nvSpPr>
          <p:cNvPr id="6" name="Rounded Rectangle 5"/>
          <p:cNvSpPr/>
          <p:nvPr/>
        </p:nvSpPr>
        <p:spPr>
          <a:xfrm>
            <a:off x="614580" y="4638545"/>
            <a:ext cx="7733891" cy="18344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The victorious strategist only seeks battle after the victory has been won, whereas he who is destined to defeat first fights and afterwards looks for victory.</a:t>
            </a:r>
          </a:p>
          <a:p>
            <a:pPr algn="ctr"/>
            <a:r>
              <a:rPr lang="en-US" sz="2400" b="1" dirty="0">
                <a:solidFill>
                  <a:schemeClr val="tx2"/>
                </a:solidFill>
              </a:rPr>
              <a:t>Sun Tzu</a:t>
            </a:r>
          </a:p>
        </p:txBody>
      </p:sp>
      <p:sp>
        <p:nvSpPr>
          <p:cNvPr id="7" name="Footer Placeholder 6"/>
          <p:cNvSpPr>
            <a:spLocks noGrp="1"/>
          </p:cNvSpPr>
          <p:nvPr>
            <p:ph type="ftr" sz="quarter" idx="11"/>
          </p:nvPr>
        </p:nvSpPr>
        <p:spPr/>
        <p:txBody>
          <a:bodyPr/>
          <a:lstStyle/>
          <a:p>
            <a:r>
              <a:rPr lang="en-US"/>
              <a:t>© Palmatier</a:t>
            </a:r>
            <a:endParaRPr lang="en-US" dirty="0"/>
          </a:p>
        </p:txBody>
      </p:sp>
      <p:sp>
        <p:nvSpPr>
          <p:cNvPr id="8" name="Slide Number Placeholder 7"/>
          <p:cNvSpPr>
            <a:spLocks noGrp="1"/>
          </p:cNvSpPr>
          <p:nvPr>
            <p:ph type="sldNum" sz="quarter" idx="12"/>
          </p:nvPr>
        </p:nvSpPr>
        <p:spPr/>
        <p:txBody>
          <a:bodyPr/>
          <a:lstStyle/>
          <a:p>
            <a:fld id="{606C48AC-5425-9447-80A6-7CD23CC5D020}" type="slidenum">
              <a:rPr lang="en-US" smtClean="0"/>
              <a:pPr/>
              <a:t>76</a:t>
            </a:fld>
            <a:endParaRPr lang="en-US" dirty="0"/>
          </a:p>
        </p:txBody>
      </p:sp>
    </p:spTree>
    <p:extLst>
      <p:ext uri="{BB962C8B-B14F-4D97-AF65-F5344CB8AC3E}">
        <p14:creationId xmlns:p14="http://schemas.microsoft.com/office/powerpoint/2010/main" val="103993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54450"/>
            <a:ext cx="7556313" cy="931815"/>
          </a:xfrm>
        </p:spPr>
        <p:txBody>
          <a:bodyPr/>
          <a:lstStyle/>
          <a:p>
            <a:r>
              <a:rPr lang="en-US" b="1" dirty="0"/>
              <a:t>Customer Heterogeneity: A Fundamental Assumption of Marketing Strategy </a:t>
            </a:r>
          </a:p>
        </p:txBody>
      </p:sp>
      <p:sp>
        <p:nvSpPr>
          <p:cNvPr id="3" name="Content Placeholder 2"/>
          <p:cNvSpPr>
            <a:spLocks noGrp="1"/>
          </p:cNvSpPr>
          <p:nvPr>
            <p:ph idx="1"/>
          </p:nvPr>
        </p:nvSpPr>
        <p:spPr>
          <a:xfrm>
            <a:off x="498474" y="1331055"/>
            <a:ext cx="8354173" cy="5092529"/>
          </a:xfrm>
        </p:spPr>
        <p:txBody>
          <a:bodyPr>
            <a:noAutofit/>
          </a:bodyPr>
          <a:lstStyle/>
          <a:p>
            <a:r>
              <a:rPr lang="en-US" sz="1800" dirty="0"/>
              <a:t>Customer heterogeneity is a fundamental “problem” that all firms must address when developing an effective marketing strategy </a:t>
            </a:r>
          </a:p>
          <a:p>
            <a:r>
              <a:rPr lang="en-US" sz="1800" dirty="0"/>
              <a:t>Customer heterogeneity may be latent or hidden</a:t>
            </a:r>
          </a:p>
          <a:p>
            <a:pPr lvl="1"/>
            <a:r>
              <a:rPr lang="en-US" dirty="0"/>
              <a:t>Customers vary on some underlying preferences, but no firms are supplying offerings that fit their desires, so those preferences are not evident</a:t>
            </a:r>
          </a:p>
          <a:p>
            <a:pPr lvl="1"/>
            <a:r>
              <a:rPr lang="en-US" dirty="0"/>
              <a:t>Customers might not even know of their diverse preferences, because they have no options to evaluate </a:t>
            </a:r>
          </a:p>
          <a:p>
            <a:r>
              <a:rPr lang="en-US" sz="1800" dirty="0"/>
              <a:t>Assuming all customers are the same is a recipe for failure, at least in the long term, as competitors will better satisfy subsegments with more aligned offerings, leading to a downward spiral in which the firm has fewer, less profitable customers that are more costly to serve</a:t>
            </a:r>
          </a:p>
          <a:p>
            <a:pPr lvl="1"/>
            <a:endParaRPr lang="en-US" dirty="0"/>
          </a:p>
        </p:txBody>
      </p:sp>
      <p:sp>
        <p:nvSpPr>
          <p:cNvPr id="7" name="Rounded Rectangle 6"/>
          <p:cNvSpPr/>
          <p:nvPr/>
        </p:nvSpPr>
        <p:spPr>
          <a:xfrm>
            <a:off x="614581" y="5324343"/>
            <a:ext cx="7717556" cy="101814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Marketing principle #1: all customers differ and an effective marketing strategy must manage ever-present customer heterogeneity </a:t>
            </a:r>
          </a:p>
        </p:txBody>
      </p:sp>
      <p:sp>
        <p:nvSpPr>
          <p:cNvPr id="4" name="Footer Placeholder 3"/>
          <p:cNvSpPr>
            <a:spLocks noGrp="1"/>
          </p:cNvSpPr>
          <p:nvPr>
            <p:ph type="ftr" sz="quarter" idx="11"/>
          </p:nvPr>
        </p:nvSpPr>
        <p:spPr/>
        <p:txBody>
          <a:bodyPr/>
          <a:lstStyle/>
          <a:p>
            <a:r>
              <a:rPr lang="en-US"/>
              <a:t>© Palmatier</a:t>
            </a:r>
            <a:endParaRPr lang="en-US" dirty="0"/>
          </a:p>
        </p:txBody>
      </p:sp>
      <p:sp>
        <p:nvSpPr>
          <p:cNvPr id="8" name="Slide Number Placeholder 7"/>
          <p:cNvSpPr>
            <a:spLocks noGrp="1"/>
          </p:cNvSpPr>
          <p:nvPr>
            <p:ph type="sldNum" sz="quarter" idx="12"/>
          </p:nvPr>
        </p:nvSpPr>
        <p:spPr/>
        <p:txBody>
          <a:bodyPr/>
          <a:lstStyle/>
          <a:p>
            <a:fld id="{606C48AC-5425-9447-80A6-7CD23CC5D020}" type="slidenum">
              <a:rPr lang="en-US" smtClean="0"/>
              <a:pPr/>
              <a:t>8</a:t>
            </a:fld>
            <a:endParaRPr lang="en-US" dirty="0"/>
          </a:p>
        </p:txBody>
      </p:sp>
    </p:spTree>
    <p:extLst>
      <p:ext uri="{BB962C8B-B14F-4D97-AF65-F5344CB8AC3E}">
        <p14:creationId xmlns:p14="http://schemas.microsoft.com/office/powerpoint/2010/main" val="223173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58164"/>
            <a:ext cx="7556313" cy="803691"/>
          </a:xfrm>
        </p:spPr>
        <p:txBody>
          <a:bodyPr/>
          <a:lstStyle/>
          <a:p>
            <a:r>
              <a:rPr lang="en-US" b="1" dirty="0"/>
              <a:t>Latent Customer Heterogeneity</a:t>
            </a:r>
          </a:p>
        </p:txBody>
      </p:sp>
      <p:sp>
        <p:nvSpPr>
          <p:cNvPr id="3" name="Content Placeholder 2"/>
          <p:cNvSpPr>
            <a:spLocks noGrp="1"/>
          </p:cNvSpPr>
          <p:nvPr>
            <p:ph idx="1"/>
          </p:nvPr>
        </p:nvSpPr>
        <p:spPr/>
        <p:txBody>
          <a:bodyPr>
            <a:noAutofit/>
          </a:bodyPr>
          <a:lstStyle/>
          <a:p>
            <a:r>
              <a:rPr lang="en-US" b="1" dirty="0">
                <a:solidFill>
                  <a:schemeClr val="tx2"/>
                </a:solidFill>
              </a:rPr>
              <a:t>Latent customer heterogeneity</a:t>
            </a:r>
            <a:r>
              <a:rPr lang="en-US" dirty="0">
                <a:solidFill>
                  <a:schemeClr val="tx2"/>
                </a:solidFill>
              </a:rPr>
              <a:t> </a:t>
            </a:r>
            <a:r>
              <a:rPr lang="en-US" dirty="0"/>
              <a:t>is defined as potential differences in desires that are unobserved and have not become manifest in customer purchase preferences or behaviors yet </a:t>
            </a:r>
          </a:p>
          <a:p>
            <a:r>
              <a:rPr lang="en-US" dirty="0"/>
              <a:t>Latent customer heterogeneity can stem from several constraints:</a:t>
            </a:r>
          </a:p>
          <a:p>
            <a:pPr lvl="1"/>
            <a:r>
              <a:rPr lang="en-US" sz="2000" dirty="0"/>
              <a:t>Legal constraints (government regulations, patents)</a:t>
            </a:r>
          </a:p>
          <a:p>
            <a:pPr lvl="1"/>
            <a:r>
              <a:rPr lang="en-US" sz="2000" dirty="0"/>
              <a:t>Economic constraints (prohibitive prices, due to the size of the market or the costs of providing)</a:t>
            </a:r>
          </a:p>
          <a:p>
            <a:pPr lvl="1"/>
            <a:r>
              <a:rPr lang="en-US" sz="2000" dirty="0"/>
              <a:t>Technological constraints (only way known to make something)</a:t>
            </a:r>
          </a:p>
          <a:p>
            <a:pPr lvl="1"/>
            <a:r>
              <a:rPr lang="en-US" sz="2000" dirty="0"/>
              <a:t>Innovative constraints (no firm has yet identified and satisfied the need)</a:t>
            </a:r>
          </a:p>
          <a:p>
            <a:pPr lvl="1"/>
            <a:endParaRPr lang="en-US" sz="2000" dirty="0"/>
          </a:p>
        </p:txBody>
      </p:sp>
      <p:pic>
        <p:nvPicPr>
          <p:cNvPr id="4" name="Picture 3" descr="_thumb_hproyal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725" y="4861747"/>
            <a:ext cx="5160216" cy="1770407"/>
          </a:xfrm>
          <a:prstGeom prst="rect">
            <a:avLst/>
          </a:prstGeom>
        </p:spPr>
      </p:pic>
      <p:sp>
        <p:nvSpPr>
          <p:cNvPr id="7" name="Footer Placeholder 6"/>
          <p:cNvSpPr>
            <a:spLocks noGrp="1"/>
          </p:cNvSpPr>
          <p:nvPr>
            <p:ph type="ftr" sz="quarter" idx="11"/>
          </p:nvPr>
        </p:nvSpPr>
        <p:spPr/>
        <p:txBody>
          <a:bodyPr/>
          <a:lstStyle/>
          <a:p>
            <a:r>
              <a:rPr lang="en-US"/>
              <a:t>© Palmatier</a:t>
            </a:r>
            <a:endParaRPr lang="en-US" dirty="0"/>
          </a:p>
        </p:txBody>
      </p:sp>
      <p:sp>
        <p:nvSpPr>
          <p:cNvPr id="8" name="Slide Number Placeholder 7"/>
          <p:cNvSpPr>
            <a:spLocks noGrp="1"/>
          </p:cNvSpPr>
          <p:nvPr>
            <p:ph type="sldNum" sz="quarter" idx="12"/>
          </p:nvPr>
        </p:nvSpPr>
        <p:spPr/>
        <p:txBody>
          <a:bodyPr/>
          <a:lstStyle/>
          <a:p>
            <a:fld id="{606C48AC-5425-9447-80A6-7CD23CC5D020}" type="slidenum">
              <a:rPr lang="en-US" smtClean="0"/>
              <a:pPr/>
              <a:t>9</a:t>
            </a:fld>
            <a:endParaRPr lang="en-US" dirty="0"/>
          </a:p>
        </p:txBody>
      </p:sp>
    </p:spTree>
    <p:extLst>
      <p:ext uri="{BB962C8B-B14F-4D97-AF65-F5344CB8AC3E}">
        <p14:creationId xmlns:p14="http://schemas.microsoft.com/office/powerpoint/2010/main" val="161559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Project #4 - Presenta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Project #4 - Presentation Slides.thmx</Template>
  <TotalTime>8904</TotalTime>
  <Words>26752</Words>
  <Application>Microsoft Macintosh PowerPoint</Application>
  <PresentationFormat>On-screen Show (4:3)</PresentationFormat>
  <Paragraphs>1478</Paragraphs>
  <Slides>76</Slides>
  <Notes>52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76</vt:i4>
      </vt:variant>
    </vt:vector>
  </HeadingPairs>
  <TitlesOfParts>
    <vt:vector size="86" baseType="lpstr">
      <vt:lpstr>Avenir Light</vt:lpstr>
      <vt:lpstr>Calibri</vt:lpstr>
      <vt:lpstr>Cambria</vt:lpstr>
      <vt:lpstr>Lucida Grande</vt:lpstr>
      <vt:lpstr>Symbol</vt:lpstr>
      <vt:lpstr>Times New Roman</vt:lpstr>
      <vt:lpstr>Verdana</vt:lpstr>
      <vt:lpstr>Wingdings</vt:lpstr>
      <vt:lpstr>Arial</vt:lpstr>
      <vt:lpstr>Project #4 - Presentation Slides</vt:lpstr>
      <vt:lpstr>PowerPoint Presentation</vt:lpstr>
      <vt:lpstr>Agenda</vt:lpstr>
      <vt:lpstr>All Customers Differ</vt:lpstr>
      <vt:lpstr>Example: Sears &amp; Roebuck (US)</vt:lpstr>
      <vt:lpstr>In Class Exercise on Customer Heterogeneity</vt:lpstr>
      <vt:lpstr>5 Sources of Customer Heterogeneity</vt:lpstr>
      <vt:lpstr>PowerPoint Presentation</vt:lpstr>
      <vt:lpstr>Customer Heterogeneity: A Fundamental Assumption of Marketing Strategy </vt:lpstr>
      <vt:lpstr>Latent Customer Heterogeneity</vt:lpstr>
      <vt:lpstr>Example: AT&amp;T (US)</vt:lpstr>
      <vt:lpstr>Agenda</vt:lpstr>
      <vt:lpstr>Evolution of Approaches for Managing Customer Heterogeneity </vt:lpstr>
      <vt:lpstr>Evolution of Approaches for Managing Customer Heterogeneity</vt:lpstr>
      <vt:lpstr>Segmenting, Targeting, and Positioning (STP) Approach</vt:lpstr>
      <vt:lpstr>Segmenting</vt:lpstr>
      <vt:lpstr>Segmentation Steps</vt:lpstr>
      <vt:lpstr>Factor Analysis</vt:lpstr>
      <vt:lpstr>PowerPoint Presentation</vt:lpstr>
      <vt:lpstr>PowerPoint Presentation</vt:lpstr>
      <vt:lpstr>PowerPoint Presentation</vt:lpstr>
      <vt:lpstr>PowerPoint Presentation</vt:lpstr>
      <vt:lpstr>Cluster Analysis is a Good Tool To Group Customers</vt:lpstr>
      <vt:lpstr>Hierarchical Clustering Procedure Gives Dendogram</vt:lpstr>
      <vt:lpstr>Discriminant and Classification Analyses </vt:lpstr>
      <vt:lpstr>Targeting</vt:lpstr>
      <vt:lpstr>PowerPoint Presentation</vt:lpstr>
      <vt:lpstr>Positioning</vt:lpstr>
      <vt:lpstr>PowerPoint Presentation</vt:lpstr>
      <vt:lpstr>Perceptual Map (Markstrat Example)</vt:lpstr>
      <vt:lpstr>Positioning Statement Must Address Three Key Questions</vt:lpstr>
      <vt:lpstr>Evaluating a Positioning Statement</vt:lpstr>
      <vt:lpstr>MBA Program Segmentation Analysis</vt:lpstr>
      <vt:lpstr>Factor Analysis (Grouped 12 Questions into 5 Factors)</vt:lpstr>
      <vt:lpstr>61% of Respondents Are Split Between Two Large Segments</vt:lpstr>
      <vt:lpstr>Easy Promotions</vt:lpstr>
      <vt:lpstr>Mobility Minded</vt:lpstr>
      <vt:lpstr>MBA Example: Targeting Segments</vt:lpstr>
      <vt:lpstr>GE Matrix</vt:lpstr>
      <vt:lpstr>PowerPoint Presentation</vt:lpstr>
      <vt:lpstr>PowerPoint Presentation</vt:lpstr>
      <vt:lpstr>Exercise: Take 5 Minutes and Describe your Firm’s STP</vt:lpstr>
      <vt:lpstr>Customer-Centric Approach</vt:lpstr>
      <vt:lpstr>What Does it Mean for a Firm to be Customer Centric?</vt:lpstr>
      <vt:lpstr>Example: Sainsbury’s (UK)</vt:lpstr>
      <vt:lpstr>Firms are Shifting Toward a Customer-Centric Structure </vt:lpstr>
      <vt:lpstr>Trend of Customer-Centric Structures in the Fortune 500 Firms </vt:lpstr>
      <vt:lpstr>How and When Does a Customer-Centric Structure Payoff</vt:lpstr>
      <vt:lpstr>Dynamic Effects of Customer-Centric Restructuring on Firm Performance</vt:lpstr>
      <vt:lpstr>Agenda</vt:lpstr>
      <vt:lpstr>Marketing Principle #1: All Customers Differ  Managing Customer Heterogeneity</vt:lpstr>
      <vt:lpstr>Inputs to the Managing Customer Heterogeneity Framework</vt:lpstr>
      <vt:lpstr>PowerPoint Presentation</vt:lpstr>
      <vt:lpstr>PowerPoint Presentation</vt:lpstr>
      <vt:lpstr>Outputs of Managing Customer Heterogeneity Framework</vt:lpstr>
      <vt:lpstr>PowerPoint Presentation</vt:lpstr>
      <vt:lpstr>PowerPoint Presentation</vt:lpstr>
      <vt:lpstr>Process for Managing Customer Heterogeneity</vt:lpstr>
      <vt:lpstr>Example of Managing Customer Heterogeneity</vt:lpstr>
      <vt:lpstr>Agenda</vt:lpstr>
      <vt:lpstr>Takeaways</vt:lpstr>
      <vt:lpstr>Takeaways</vt:lpstr>
      <vt:lpstr>Takeaways</vt:lpstr>
      <vt:lpstr>Agenda</vt:lpstr>
      <vt:lpstr>Marketing Engineering Demo: Steps for STP</vt:lpstr>
      <vt:lpstr>EMBA Program Example</vt:lpstr>
      <vt:lpstr>PowerPoint Presentation</vt:lpstr>
      <vt:lpstr>PowerPoint Presentation</vt:lpstr>
      <vt:lpstr>Discriminant/Classification Questions</vt:lpstr>
      <vt:lpstr>Data Needed For Target Market Selection</vt:lpstr>
      <vt:lpstr>PowerPoint Presentation</vt:lpstr>
      <vt:lpstr>PowerPoint Presentation</vt:lpstr>
      <vt:lpstr>PowerPoint Presentation</vt:lpstr>
      <vt:lpstr>PowerPoint Presentation</vt:lpstr>
      <vt:lpstr>Chapter 2 Book Case: Managing Customer Heterogeneity at DentMax</vt:lpstr>
      <vt:lpstr>Analytics Driven Case: Managing Customer Heterogeneity at DentMax</vt:lpstr>
      <vt:lpstr>Readings</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dc:creator>
  <cp:lastModifiedBy>Microsoft Office User</cp:lastModifiedBy>
  <cp:revision>243</cp:revision>
  <dcterms:created xsi:type="dcterms:W3CDTF">2016-03-22T23:55:37Z</dcterms:created>
  <dcterms:modified xsi:type="dcterms:W3CDTF">2017-02-05T00:02:20Z</dcterms:modified>
</cp:coreProperties>
</file>