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49" r:id="rId1"/>
  </p:sldMasterIdLst>
  <p:notesMasterIdLst>
    <p:notesMasterId r:id="rId38"/>
  </p:notesMasterIdLst>
  <p:handoutMasterIdLst>
    <p:handoutMasterId r:id="rId39"/>
  </p:handoutMasterIdLst>
  <p:sldIdLst>
    <p:sldId id="372" r:id="rId2"/>
    <p:sldId id="337" r:id="rId3"/>
    <p:sldId id="338" r:id="rId4"/>
    <p:sldId id="339" r:id="rId5"/>
    <p:sldId id="340" r:id="rId6"/>
    <p:sldId id="379" r:id="rId7"/>
    <p:sldId id="341" r:id="rId8"/>
    <p:sldId id="342" r:id="rId9"/>
    <p:sldId id="343" r:id="rId10"/>
    <p:sldId id="344" r:id="rId11"/>
    <p:sldId id="345" r:id="rId12"/>
    <p:sldId id="346" r:id="rId13"/>
    <p:sldId id="348" r:id="rId14"/>
    <p:sldId id="349" r:id="rId15"/>
    <p:sldId id="350" r:id="rId16"/>
    <p:sldId id="351" r:id="rId17"/>
    <p:sldId id="352" r:id="rId18"/>
    <p:sldId id="353" r:id="rId19"/>
    <p:sldId id="354" r:id="rId20"/>
    <p:sldId id="374" r:id="rId21"/>
    <p:sldId id="355" r:id="rId22"/>
    <p:sldId id="356" r:id="rId23"/>
    <p:sldId id="375" r:id="rId24"/>
    <p:sldId id="357" r:id="rId25"/>
    <p:sldId id="358" r:id="rId26"/>
    <p:sldId id="359" r:id="rId27"/>
    <p:sldId id="360" r:id="rId28"/>
    <p:sldId id="361" r:id="rId29"/>
    <p:sldId id="363" r:id="rId30"/>
    <p:sldId id="376" r:id="rId31"/>
    <p:sldId id="377" r:id="rId32"/>
    <p:sldId id="378" r:id="rId33"/>
    <p:sldId id="366" r:id="rId34"/>
    <p:sldId id="367" r:id="rId35"/>
    <p:sldId id="368" r:id="rId36"/>
    <p:sldId id="369" r:id="rId37"/>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abeth Nevins Caswel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78" autoAdjust="0"/>
    <p:restoredTop sz="94274" autoAdjust="0"/>
  </p:normalViewPr>
  <p:slideViewPr>
    <p:cSldViewPr snapToGrid="0" snapToObjects="1">
      <p:cViewPr varScale="1">
        <p:scale>
          <a:sx n="123" d="100"/>
          <a:sy n="123" d="100"/>
        </p:scale>
        <p:origin x="152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commentAuthors" Target="commentAuthors.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2/4/17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a:t>
            </a:fld>
            <a:endParaRPr lang="en-US"/>
          </a:p>
        </p:txBody>
      </p:sp>
    </p:spTree>
    <p:extLst>
      <p:ext uri="{BB962C8B-B14F-4D97-AF65-F5344CB8AC3E}">
        <p14:creationId xmlns:p14="http://schemas.microsoft.com/office/powerpoint/2010/main" val="11792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kern="1200" dirty="0">
                <a:solidFill>
                  <a:schemeClr val="tx1"/>
                </a:solidFill>
                <a:effectLst/>
                <a:latin typeface="+mn-lt"/>
                <a:ea typeface="+mn-ea"/>
                <a:cs typeface="+mn-cs"/>
              </a:rPr>
              <a:t>Temporal Interconnections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One noteworthy feature about this approach is the hierarchical nature of the four marketing principles. Figure 9.2 illustrates how the four First Principles are temporally connected in practice. The grey boxes represent the overarching marketing principle; the blue ovals represent the solution, or output, of each Marketing Principle. For example, solving MP#3 requires the output from the first and second principles, while solving MP#4 requires the outputs from the first, second and third Marketing Principles.</a:t>
            </a:r>
          </a:p>
          <a:p>
            <a:r>
              <a:rPr lang="en-US" sz="1200" kern="1200" dirty="0">
                <a:solidFill>
                  <a:schemeClr val="tx1"/>
                </a:solidFill>
                <a:effectLst/>
                <a:latin typeface="+mn-lt"/>
                <a:ea typeface="+mn-ea"/>
                <a:cs typeface="+mn-cs"/>
              </a:rPr>
              <a:t>For example, suppose a manufacturer of home sidings (e.g., St. </a:t>
            </a:r>
            <a:r>
              <a:rPr lang="en-US" sz="1200" kern="1200" dirty="0" err="1">
                <a:solidFill>
                  <a:schemeClr val="tx1"/>
                </a:solidFill>
                <a:effectLst/>
                <a:latin typeface="+mn-lt"/>
                <a:ea typeface="+mn-ea"/>
                <a:cs typeface="+mn-cs"/>
              </a:rPr>
              <a:t>Gobain</a:t>
            </a:r>
            <a:r>
              <a:rPr lang="en-US" sz="1200" kern="1200" dirty="0">
                <a:solidFill>
                  <a:schemeClr val="tx1"/>
                </a:solidFill>
                <a:effectLst/>
                <a:latin typeface="+mn-lt"/>
                <a:ea typeface="+mn-ea"/>
                <a:cs typeface="+mn-cs"/>
              </a:rPr>
              <a:t>) wishes to develop a new product that is considered attractive to its customer base (industrial contractors). As we read in Chapter 4, the firm will try to develop a new product that represents an SCA (MP#3). Thus, the new offering needs to provide something new that (1) customers cares about, (2) they must be able to design and manufacturer it better than competitors, and (3) the new offering must be hard to duplicate. However, the firm would find it very difficult if not impossible to build an effective offering and positioning strategy unless the firm knows what customer segments it wants to target and how it can uniquely fulfill their needs and benefits (relative to other offerings). Should the new siding be offered at a high price and be cutting edge when it comes to moisture-resistance, weight, and stack lock-provided installation? Or simple be offered at a medium price with average features, but delivered at a rapid pace? To know this, the firm would need the outputs of MP#1 to even begin building an SCA (e.g., positioning statement in Figure 9.2). Moreover, to build an SCA that thwart competitive attacks, the firm needs to account for how contractors might change over time and understand when customers might start or stop buying specific product features. For example, have contractors’ preference towards moisture-resistance and installation ease changed over time or as they become more experienced? The output of MP#2, which captures triggers of migration across stages, thus represents critical input to the problem of building SCA (e.g., AER positioning and strategies in Figure 9.2). The same intuition applies to the solution of MP#4, because making resource trade-offs requires a clear understanding the first three principles. </a:t>
            </a:r>
          </a:p>
          <a:p>
            <a:r>
              <a:rPr lang="en-US" sz="1200" kern="1200" dirty="0">
                <a:solidFill>
                  <a:schemeClr val="tx1"/>
                </a:solidFill>
                <a:effectLst/>
                <a:latin typeface="+mn-lt"/>
                <a:ea typeface="+mn-ea"/>
                <a:cs typeface="+mn-cs"/>
              </a:rPr>
              <a:t>Thus, to develop an effective marketing strategy requires the understanding that each of the four Marketing Principles are inter-connected in a natural sequence. Starting from the overall market in MP#1,then to the firm’s own customer base in MP#2, and next to building a barrier around these segments and customers using BOR strategies (MP3#). Only when the outputs of these three MPs are known can a firm then allocate their resources in an efficient manner (MP#4).</a:t>
            </a:r>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112872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Micro-Macro Duality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Principle approach also represents a micro-macro duality, which identifies insights at the micro level while supporting macro-level marketing decisions. This process is important since if a firm only averages data and studies it at the macro level then many deeper insights and trends will be overlooked. Any newly emerging customer trends or needs will be overcome and hidden when averaged in with all of the mainstream customers. Even worse two very different segments can be merged providing misleading insights into what the two smaller groups of customers really wants. </a:t>
            </a:r>
          </a:p>
          <a:p>
            <a:r>
              <a:rPr lang="en-US" sz="1200" kern="1200" dirty="0">
                <a:solidFill>
                  <a:schemeClr val="tx1"/>
                </a:solidFill>
                <a:effectLst/>
                <a:latin typeface="+mn-lt"/>
                <a:ea typeface="+mn-ea"/>
                <a:cs typeface="+mn-cs"/>
              </a:rPr>
              <a:t>A micro-macro duality is key to MP#3 where the AER Strategy Grid captures the acquisition, expansion, and retention strategies (i.e., microanalysis of customer dynamics) across a firm’s customer personas (i.e., microanalysis of customer heterogeneity). Then, when a manager uses the AER Strategy Grid to populate the BOR Equity Grid, it provides a macro perspective to market-based sources of SCA. This micro-macro duality in MP#3 provides two key macro outputs including descriptions of the firm’s SCA now and in the future and the BOR strategies the firm should use to build and maintain these SCAs. Both outputs aggregate insights gained from more fine-grained analyses, in an effort to support more effective macro decision-making. This micro–macro duality is critical to a successful marketing strategy, because the true understanding of customers and markets occur at micro level (avoid aggregation bias), but strategic and resource decisions occur at macro level (advertising, R&amp;D, and sales force strategies). </a:t>
            </a:r>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1727864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Building Marketing Analytics Capabilities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precursor to successfully implementing the four principles framework is for a firm to develop customer analytics capabilities. </a:t>
            </a:r>
            <a:r>
              <a:rPr lang="en-US" sz="1200" i="1" kern="1200" dirty="0">
                <a:solidFill>
                  <a:schemeClr val="tx1"/>
                </a:solidFill>
                <a:effectLst/>
                <a:latin typeface="+mn-lt"/>
                <a:ea typeface="+mn-ea"/>
                <a:cs typeface="+mn-cs"/>
              </a:rPr>
              <a:t>Customer analytics</a:t>
            </a:r>
            <a:r>
              <a:rPr lang="en-US" sz="1200" kern="1200" dirty="0">
                <a:solidFill>
                  <a:schemeClr val="tx1"/>
                </a:solidFill>
                <a:effectLst/>
                <a:latin typeface="+mn-lt"/>
                <a:ea typeface="+mn-ea"/>
                <a:cs typeface="+mn-cs"/>
              </a:rPr>
              <a:t> could be broadly defined as a technology-enabled and model-supported approach to harness customer and market data to better understand and serve customers. Firms using customer analytics use data and methods (rather than gut feelings) to test and improve their marketing decision-frameworks. Why does the use of customer analytics help a firm? This is because firms deploying customer analytics solutions use a scientific, data-driven approach to understand their customer base, and thus improve their overall market-sensing capabilities. Indeed, market-sensing includes all the activities that are involved in gathering market data or intelligence, disseminating the data throughout the organization, analyzing the data from different perspectives, and acting on the information gleaned, and is shown to prepare and embolden a firm in the marketplace. Indeed, in both business-to-consumer and business-to-business markets, rapid technological advances in customer data collection, data concatenation, and data analysis abilities are allowing firms to differentiate themselves on their ability to acquire, cross-sell, upsell and retain customers. Accordingly, firms’ resources devoted to customer analytics have grown exponentially in recent years. Indeed, while market reports in 2009 indicated that only 10% of firms in a market regularly employed customer analytics, the number grew to over 80% in 2013, with firms spending 21% of their marketing budget on customer analytics projects.  Additionally, the vendor market for customer analytics is burgeoning; for example, the worldwide customer analytics software market, consisting of data warehousing software and analytics tools, grew 8.7% to reach $34.9 billion in 2012, with a projected growth rate of 9.7% through 2017.  </a:t>
            </a:r>
          </a:p>
          <a:p>
            <a:r>
              <a:rPr lang="en-US" sz="1200" kern="1200" dirty="0">
                <a:solidFill>
                  <a:schemeClr val="tx1"/>
                </a:solidFill>
                <a:effectLst/>
                <a:latin typeface="+mn-lt"/>
                <a:ea typeface="+mn-ea"/>
                <a:cs typeface="+mn-cs"/>
              </a:rPr>
              <a:t>Firms deploying analytics are shown to perform better than those who do not employ such practices, since such firms are better prepared to understand what customers want, and react to changes in customer and environmental trends. Thus, we expect that firms with analytics capabilities should be able to better solve the First Principles of Marketing Strategy, i.e. they should be able to manage customer heterogeneity, manage customer change, respond to competitors by building a sustainable competitive advantage, and manage resource tradeoffs. To effectively use customer analytics involves building data capabilities and methodological capabilities.</a:t>
            </a:r>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3147549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Example: Anomaly (Australia)</a:t>
            </a:r>
          </a:p>
          <a:p>
            <a:r>
              <a:rPr lang="en-US" sz="1200" b="0" i="0" u="none" strike="noStrike" kern="1200" baseline="0" dirty="0">
                <a:solidFill>
                  <a:schemeClr val="tx1"/>
                </a:solidFill>
                <a:latin typeface="+mn-lt"/>
                <a:ea typeface="+mn-ea"/>
                <a:cs typeface="+mn-cs"/>
              </a:rPr>
              <a:t>Anomaly is a boutique consulting company in Australia tasked with enhancing acquisition efficiencies for a major entertainment retailer, while increasing its market share. By leveraging the client’s customer data and conducting a series of detailed profiling and segmentation analyses, it was able to achieve 34% savings in the cost per acquisition and a 14% decline in customer churn rate. Driven by the analytics data, hot/cold maps of customer traffic were created for the client’s local marketing as well.10</a:t>
            </a: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609590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Data Capabilities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firm can build </a:t>
            </a:r>
            <a:r>
              <a:rPr lang="en-US" sz="1200" i="1" kern="1200" dirty="0">
                <a:solidFill>
                  <a:schemeClr val="tx1"/>
                </a:solidFill>
                <a:effectLst/>
                <a:latin typeface="+mn-lt"/>
                <a:ea typeface="+mn-ea"/>
                <a:cs typeface="+mn-cs"/>
              </a:rPr>
              <a:t>data capabilities</a:t>
            </a:r>
            <a:r>
              <a:rPr lang="en-US" sz="1200" kern="1200" dirty="0">
                <a:solidFill>
                  <a:schemeClr val="tx1"/>
                </a:solidFill>
                <a:effectLst/>
                <a:latin typeface="+mn-lt"/>
                <a:ea typeface="+mn-ea"/>
                <a:cs typeface="+mn-cs"/>
              </a:rPr>
              <a:t> by building databases that improve: 1) Economic intelligence, or data that help understand the trading environment and relationship partners, 2) customer intelligence, or data that help understand customers’ needs, and behaviors, and 3) competitive intelligence, or data that help scope out the competitive landscape for threats and opportunities. Data specific to each of these areas are becoming more widely available, with firms beginning to invest in internal databases to link marketing efforts to financial outcomes. Technological advances like the Internet and social media are profoundly affecting these trends as well. Broadly, these data sources can also be classified into fall into structured and unstructured data. Structured data includes information on customers’ identity, purchase history, and preferences, which are typically available in a firm’s customer relationship management (CRM) database. Unstructured data includes data that is beyond the customer-firm exchange including messages that customers post on social media, information about friends with similar tastes. Firms should strive to match structured and unstructured data to maximize their data capabilities.</a:t>
            </a:r>
          </a:p>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2839705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Methodological Capabilities</a:t>
            </a:r>
          </a:p>
          <a:p>
            <a:r>
              <a:rPr lang="en-US" sz="1200" b="0" i="0" u="none" strike="noStrike" kern="1200" baseline="0" dirty="0">
                <a:solidFill>
                  <a:schemeClr val="tx1"/>
                </a:solidFill>
                <a:latin typeface="+mn-lt"/>
                <a:ea typeface="+mn-ea"/>
                <a:cs typeface="+mn-cs"/>
              </a:rPr>
              <a:t>A firm can build methodological capabilities by mastering the analytical tools that we describe in detail in the Data Analytic Techniques and more generally in each chapter, which outline the most critical analytical tools relevant to marketing strategy. There are three main purposes of the analyses we describe in this book (see Table 9.2): simplification through data reduction; linking variables to outcomes by identifying causality; and finding trade-offs among variables through resource optimization: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1. Data simplification methods allow a firm to simplify large amounts of data into smaller, more meaningful, more actionable insights. Factor analysis provides a means to find common factors in a dataset and group variables that are highly correlated; cluster analysis helps the firm group similar customers into customer segments.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2. Linking methods support cause-and-effect investigations of marketing interventions. Experiments enable firms to link a marketing treatment to an outcome and identify the causal effects of a marketing action. Multiple regression allows firms to link multiple marketing predictors to a continuous marketing outcome. Choice models reveal links between multiple marketing predictors and a discrete marketing outcome.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3. Optimization methods help firms trade off among multiple marketing variables. For example, conjoint analysis helps determine individual-level trade-offs across dissimilar product features, such as size and price. Response models allow a firm to find the dollar impact of spending on different marketing interventions, and customer lifetime value analysis accounts for customer, time, and dynamic differences to make trade-offs across customers whose predicted future levels of profitability for the firm vary.</a:t>
            </a:r>
          </a:p>
          <a:p>
            <a:endParaRPr lang="en-US" sz="1200" b="0" i="0" u="none" strike="noStrike" kern="1200" baseline="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Various analysis tools are available to help students and firms improve their methodological capabilities. Readers would do well to consider Marketing Engineering by Decision Pro, marketing analytics software that is designed to work as a “plug-in” to Microsoft Excel (a cloud-based version is also forthcoming). More popularly known as MEXL, this software allows managers to use Microsoft Excel and bring in relevant add-ins to a variety of analyses, as required. The software solutions include factor and cluster analyses that underlie data reduction capabilities to simplify large amounts of data into smaller, more meaningful, and more actionable insights. They also include regression, choice models, and diffusion models to build data-linking capabilities and perform cause-and-effect studies. Finally, the software solutions include response models, conjoint models, and optimization models that improve firms’ marketing resource optimization capabilities.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Data Analytic Technique 9.1, we list the different models available in MEXL, for each of the four MPs. Although this software is an excellent cost-effective companion to this book, many other data analysis packages are available, including SAS, IBM’s SPSS, open source software such as R, and visual packages such as JMP. We focus on MEXL because of its simplicity and resonance with our approach for this book. But this focus is not meant to ignore other packages that are effective for integrating the concepts, approaches, and techniques offered here.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2158506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481517-11CD-1043-936A-823C17956EDF}" type="slidenum">
              <a:rPr lang="en-US" smtClean="0"/>
              <a:t>24</a:t>
            </a:fld>
            <a:endParaRPr lang="en-US"/>
          </a:p>
        </p:txBody>
      </p:sp>
    </p:spTree>
    <p:extLst>
      <p:ext uri="{BB962C8B-B14F-4D97-AF65-F5344CB8AC3E}">
        <p14:creationId xmlns:p14="http://schemas.microsoft.com/office/powerpoint/2010/main" val="4151326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Executing Marketing Strategies</a:t>
            </a:r>
            <a:endParaRPr lang="en-US" sz="12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To enjoy the benefits of following a First Principle approach, firms also must undertake the effective execution of their marketing strategy. Data and methodological capabilities are the first tools to put in the toolbox that is needed to build research processes and create the analytical models that underlie data-based decisions. Two additional factors also can improve the effective implementation of a firm marketing strategy:</a:t>
            </a:r>
          </a:p>
          <a:p>
            <a:r>
              <a:rPr lang="en-US" sz="1200" b="0" i="0" u="none" strike="noStrike" kern="1200" baseline="0" dirty="0">
                <a:solidFill>
                  <a:schemeClr val="tx1"/>
                </a:solidFill>
                <a:latin typeface="+mn-lt"/>
                <a:ea typeface="+mn-ea"/>
                <a:cs typeface="+mn-cs"/>
              </a:rPr>
              <a:t>1. Instituting a customer-centric approach across the organization to ensure an external customer focus in decisions and to better motivate employees to satisfy customer needs.</a:t>
            </a:r>
          </a:p>
          <a:p>
            <a:r>
              <a:rPr lang="en-US" sz="1200" b="0" i="0" u="none" strike="noStrike" kern="1200" baseline="0" dirty="0">
                <a:solidFill>
                  <a:schemeClr val="tx1"/>
                </a:solidFill>
                <a:latin typeface="+mn-lt"/>
                <a:ea typeface="+mn-ea"/>
                <a:cs typeface="+mn-cs"/>
              </a:rPr>
              <a:t>2. Continuously iterating and improving each aspect of the marketing strategy, with the recognition that an effective marketing strategy is a process, not an endpoint, and requires continuous adaption.</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9481517-11CD-1043-936A-823C17956EDF}" type="slidenum">
              <a:rPr lang="en-US" smtClean="0"/>
              <a:t>26</a:t>
            </a:fld>
            <a:endParaRPr lang="en-US"/>
          </a:p>
        </p:txBody>
      </p:sp>
    </p:spTree>
    <p:extLst>
      <p:ext uri="{BB962C8B-B14F-4D97-AF65-F5344CB8AC3E}">
        <p14:creationId xmlns:p14="http://schemas.microsoft.com/office/powerpoint/2010/main" val="522227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Customer-Centric Approach</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Chapter 2 we described the customer-centric approach as a company-wide philosophy that places customers’ needs at the center of an organization’s strategic process and uses the resultant insights to make decisions. Being customer centric requires a firm to align multiple aspects of its organization to be consistent with this perspective, such as leadership, structure, culture, metrics, processes, and strategy. The senior management typically needs to adopt this philosophy to make customer-centric decisions as a first step. The customer-centric approach constitutes an enabler by promoting customer preferences throughout the organization when implementing marketing strategy. It promotes </a:t>
            </a:r>
            <a:r>
              <a:rPr lang="en-US" sz="1200" i="1" kern="1200" dirty="0">
                <a:solidFill>
                  <a:schemeClr val="tx1"/>
                </a:solidFill>
                <a:effectLst/>
                <a:latin typeface="+mn-lt"/>
                <a:ea typeface="+mn-ea"/>
                <a:cs typeface="+mn-cs"/>
              </a:rPr>
              <a:t>internal</a:t>
            </a:r>
            <a:r>
              <a:rPr lang="en-US" sz="1200" kern="1200" dirty="0">
                <a:solidFill>
                  <a:schemeClr val="tx1"/>
                </a:solidFill>
                <a:effectLst/>
                <a:latin typeface="+mn-lt"/>
                <a:ea typeface="+mn-ea"/>
                <a:cs typeface="+mn-cs"/>
              </a:rPr>
              <a:t> alignment. A customer-centric approach increases the firm’s knowledge of and commitment to focal customer segments. This focus positions the firm favorably to identify any unmet needs and enables it to adapt quickly and effectively to changing needs. The customer-centric approach offers execution and adaptation benefits that improve the overall effectiveness of a firm’s marketing strategies.</a:t>
            </a:r>
          </a:p>
          <a:p>
            <a:r>
              <a:rPr lang="en-US" sz="1200" kern="1200" dirty="0">
                <a:solidFill>
                  <a:schemeClr val="tx1"/>
                </a:solidFill>
                <a:effectLst/>
                <a:latin typeface="+mn-lt"/>
                <a:ea typeface="+mn-ea"/>
                <a:cs typeface="+mn-cs"/>
              </a:rPr>
              <a:t>Successful customer centricity depends on a strong </a:t>
            </a:r>
            <a:r>
              <a:rPr lang="en-US" sz="1200" i="1" kern="1200" dirty="0">
                <a:solidFill>
                  <a:schemeClr val="tx1"/>
                </a:solidFill>
                <a:effectLst/>
                <a:latin typeface="+mn-lt"/>
                <a:ea typeface="+mn-ea"/>
                <a:cs typeface="+mn-cs"/>
              </a:rPr>
              <a:t>market orientation</a:t>
            </a:r>
            <a:r>
              <a:rPr lang="en-US" sz="1200" kern="1200" dirty="0">
                <a:solidFill>
                  <a:schemeClr val="tx1"/>
                </a:solidFill>
                <a:effectLst/>
                <a:latin typeface="+mn-lt"/>
                <a:ea typeface="+mn-ea"/>
                <a:cs typeface="+mn-cs"/>
              </a:rPr>
              <a:t>, or “the organization-wide generation of market intelligence, dissemination of the intelligence across departments and organization-wide responsiveness to it.” Market orientation is a way to capture an aspect of a firm’s customer centricity that enhances firm performance. Market orientation comprises three dimensions: intelligence generation, intelligence dissemination, and responsiveness. Thus, a market orientation implies that a firm can capture customer preferences, communicate these needs throughout the organization, and use the information to target their needs, all of which allows the firm to match customer needs better and helps the firm implement and adapt its marketing strategies on an ongoing basis.</a:t>
            </a:r>
          </a:p>
          <a:p>
            <a:r>
              <a:rPr lang="en-US" sz="1200" kern="1200" dirty="0">
                <a:solidFill>
                  <a:schemeClr val="tx1"/>
                </a:solidFill>
                <a:effectLst/>
                <a:latin typeface="+mn-lt"/>
                <a:ea typeface="+mn-ea"/>
                <a:cs typeface="+mn-cs"/>
              </a:rPr>
              <a:t>In summary, customer centricity grants an organization deep knowledge about and commitment to their focal customers, supporting faster detection and responses to changing market conditions. This continuous and real-time responsiveness is built into the organization’s structure, culture, and processes, and customer-centric metrics provide quick feedback to any misalignments making any strategy the firms focuses on more effective. </a:t>
            </a:r>
          </a:p>
        </p:txBody>
      </p:sp>
      <p:sp>
        <p:nvSpPr>
          <p:cNvPr id="4" name="Slide Number Placeholder 3"/>
          <p:cNvSpPr>
            <a:spLocks noGrp="1"/>
          </p:cNvSpPr>
          <p:nvPr>
            <p:ph type="sldNum" sz="quarter" idx="10"/>
          </p:nvPr>
        </p:nvSpPr>
        <p:spPr/>
        <p:txBody>
          <a:bodyPr/>
          <a:lstStyle/>
          <a:p>
            <a:fld id="{99481517-11CD-1043-936A-823C17956EDF}" type="slidenum">
              <a:rPr lang="en-US" smtClean="0"/>
              <a:t>27</a:t>
            </a:fld>
            <a:endParaRPr lang="en-US"/>
          </a:p>
        </p:txBody>
      </p:sp>
    </p:spTree>
    <p:extLst>
      <p:ext uri="{BB962C8B-B14F-4D97-AF65-F5344CB8AC3E}">
        <p14:creationId xmlns:p14="http://schemas.microsoft.com/office/powerpoint/2010/main" val="391798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Continuously Iterating and Improving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Finally, sustainable offerings that stand the test of time require recognition that the firm cannot solve all the First Principles simultaneously, because of their complex and interrelated nature. Instead, firms need an </a:t>
            </a:r>
            <a:r>
              <a:rPr lang="en-US" sz="1200" b="1" i="1" kern="1200" dirty="0">
                <a:solidFill>
                  <a:schemeClr val="tx1"/>
                </a:solidFill>
                <a:effectLst/>
                <a:latin typeface="+mn-lt"/>
                <a:ea typeface="+mn-ea"/>
                <a:cs typeface="+mn-cs"/>
              </a:rPr>
              <a:t>iterative approach </a:t>
            </a:r>
            <a:r>
              <a:rPr lang="en-US" sz="1200" kern="1200" dirty="0">
                <a:solidFill>
                  <a:schemeClr val="tx1"/>
                </a:solidFill>
                <a:effectLst/>
                <a:latin typeface="+mn-lt"/>
                <a:ea typeface="+mn-ea"/>
                <a:cs typeface="+mn-cs"/>
              </a:rPr>
              <a:t>to integrate and execute the principles. An ideal solution would optimize all the First Principles simultaneously, but firms likely lack the required time, resources, and skills to implement an ideal solution. Instead, they can gradually improve their overall marketing functions by improving one principle at a time, maintaining an existing (even if suboptimal) approach to the other three marketing principles. In Figure 9.2, for any given time period (e.g., 6–12 months), a firm can focus its efforts on improving the processes associated with one marketing principle (grey box), to improve the related macro output (blue box), while maintaining its “business as usual” practices in other areas. Then in the next time period, it can improve a second marketing principle, having already improved the first one, and follow the same process for the third and fourth marketing principles. With this approach, the firm can cycle through all four marketing principles in four planning periods (e.g., 2–4 years). With this iterative approach, the firm gradually improves, focusing on one principle at a time, so that it can to collect and analyze data effectively to make significant improvements. Consider an example. A firm could conduct a deep segmentation analysis of its customers and define them better on the basis of their actual current needs and product usages. While conducting this study, the firm would maintain its current level of expertise to operate according to the other three marketing principles. Then in the next quarter, the firm could focus on determining where the newly defined customer segments migrate when they undergo changes. Because the firm can dedicate its resource base to one marketing principle at a time, it gains the best chance to maximize the outputs in a complex environment.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9481517-11CD-1043-936A-823C17956EDF}" type="slidenum">
              <a:rPr lang="en-US" smtClean="0"/>
              <a:t>28</a:t>
            </a:fld>
            <a:endParaRPr lang="en-US"/>
          </a:p>
        </p:txBody>
      </p:sp>
    </p:spTree>
    <p:extLst>
      <p:ext uri="{BB962C8B-B14F-4D97-AF65-F5344CB8AC3E}">
        <p14:creationId xmlns:p14="http://schemas.microsoft.com/office/powerpoint/2010/main" val="3211318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kern="1200" dirty="0">
                <a:solidFill>
                  <a:schemeClr val="tx1"/>
                </a:solidFill>
                <a:effectLst/>
                <a:latin typeface="+mn-lt"/>
                <a:ea typeface="+mn-ea"/>
                <a:cs typeface="+mn-cs"/>
              </a:rPr>
              <a:t>The marketing discipline and its approach to marketing strategy has evolved dramatically over the last six decades, from being a peripheral function that managed discretionary spending and outside vendors, to a key component of a firm’s overall business strategy responsible for billion dollar budgets. Given the increasing importance and large spending in the marketing domain, there has been an inundation of new marketing strategies, approaches, and techniques, either to find the best marketing strategy to drive a company’s performance or to address a range of specific marketing decisions. Business managers are faced with a large number of buzzwords and consulting fads associated with new marketing approaches over the past few decades.</a:t>
            </a:r>
          </a:p>
          <a:p>
            <a:pPr fontAlgn="base"/>
            <a:r>
              <a:rPr lang="en-US" sz="1200" kern="1200" dirty="0">
                <a:solidFill>
                  <a:schemeClr val="tx1"/>
                </a:solidFill>
                <a:effectLst/>
                <a:latin typeface="+mn-lt"/>
                <a:ea typeface="+mn-ea"/>
                <a:cs typeface="+mn-cs"/>
              </a:rPr>
              <a:t>In the 1970s and 1980s, the availability of scanner data enabled marketers to use databases to track sales as well as marketing efforts. This prompted the surge of new approaches and techniques on how best to segment and target customers, as well as position products in a competitive marketplace. While most marketing firms mainly employed basic marketing research techniques such as focus groups, surveys, or cross-tabs of sales, this era led to a slow surge in direct marketing, and targeting television advertising, since marketers obtained a more granular picture of their customers’ needs. </a:t>
            </a:r>
          </a:p>
          <a:p>
            <a:pPr fontAlgn="base"/>
            <a:r>
              <a:rPr lang="en-US" sz="1200" kern="1200" dirty="0">
                <a:solidFill>
                  <a:schemeClr val="tx1"/>
                </a:solidFill>
                <a:effectLst/>
                <a:latin typeface="+mn-lt"/>
                <a:ea typeface="+mn-ea"/>
                <a:cs typeface="+mn-cs"/>
              </a:rPr>
              <a:t>In the 1990s and 2000s, the availability of customer relationship marketing (CRM) databases, clickstream data on customers’ online search, and the boom of syndicated data by industries enabled marketers to use databases to observe data at a micro-level about every potential customer.  This prompted the surge of new approaches and techniques on online </a:t>
            </a:r>
            <a:r>
              <a:rPr lang="en-US" sz="1200" kern="1200" dirty="0" err="1">
                <a:solidFill>
                  <a:schemeClr val="tx1"/>
                </a:solidFill>
                <a:effectLst/>
                <a:latin typeface="+mn-lt"/>
                <a:ea typeface="+mn-ea"/>
                <a:cs typeface="+mn-cs"/>
              </a:rPr>
              <a:t>adword</a:t>
            </a:r>
            <a:r>
              <a:rPr lang="en-US" sz="1200" kern="1200" dirty="0">
                <a:solidFill>
                  <a:schemeClr val="tx1"/>
                </a:solidFill>
                <a:effectLst/>
                <a:latin typeface="+mn-lt"/>
                <a:ea typeface="+mn-ea"/>
                <a:cs typeface="+mn-cs"/>
              </a:rPr>
              <a:t> pricing, analysis of online product reviews, Bayesian modeling, infused with new marketing techniques such as online targeting and retargeting, and micro-targeted television campaigns.</a:t>
            </a:r>
          </a:p>
          <a:p>
            <a:r>
              <a:rPr lang="en-US" sz="1200" kern="1200" dirty="0">
                <a:solidFill>
                  <a:schemeClr val="tx1"/>
                </a:solidFill>
                <a:effectLst/>
                <a:latin typeface="+mn-lt"/>
                <a:ea typeface="+mn-ea"/>
                <a:cs typeface="+mn-cs"/>
              </a:rPr>
              <a:t>Today, in the 2010s and beyond “big data plus” era, marketers now have data from smartphones and Internet-enabled devices such as tablets. Moreover, the impending Internet-of-things boom means that the data available to marketers about customer preferences and behaviors almost doubles every year. Thus, marketers have turned to mobile targeting, and the use of day-to-day field experiments to make sense of the burgeoning data. Marketers are also trying to create a coherent marketing narrative across all marketing channels, to constantly engage their customers. Figure 9.1 summarizes the evolution of marketing data, analytic techniques, and targeting approaches, which has significantly impacted how marketing practice and strategies have changed over the past six decades. </a:t>
            </a:r>
            <a:r>
              <a:rPr lang="en-US" sz="1200" b="0" i="0" u="none" strike="noStrike" kern="1200" baseline="0" dirty="0">
                <a:solidFill>
                  <a:schemeClr val="tx1"/>
                </a:solidFill>
                <a:latin typeface="+mn-lt"/>
                <a:ea typeface="+mn-ea"/>
                <a:cs typeface="+mn-cs"/>
              </a:rPr>
              <a:t>In many markets, building data and analysis capabilities are becoming key to marketing success and superior financial performance.</a:t>
            </a:r>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—Figure 9.1 about here—</a:t>
            </a:r>
          </a:p>
          <a:p>
            <a:pPr fontAlgn="base"/>
            <a:r>
              <a:rPr lang="en-US"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Marketing decisions have become more complex. Take the phenomenon of pricing alone: a simple Google search of the term “pricing methods” yields at least eight pricing techniques: cost-based pricing, activity based pricing, price customization, value pricing, </a:t>
            </a:r>
            <a:r>
              <a:rPr lang="en-US" sz="1200" kern="1200" dirty="0" err="1">
                <a:solidFill>
                  <a:schemeClr val="tx1"/>
                </a:solidFill>
                <a:effectLst/>
                <a:latin typeface="+mn-lt"/>
                <a:ea typeface="+mn-ea"/>
                <a:cs typeface="+mn-cs"/>
              </a:rPr>
              <a:t>freemium</a:t>
            </a:r>
            <a:r>
              <a:rPr lang="en-US" sz="1200" kern="1200" dirty="0">
                <a:solidFill>
                  <a:schemeClr val="tx1"/>
                </a:solidFill>
                <a:effectLst/>
                <a:latin typeface="+mn-lt"/>
                <a:ea typeface="+mn-ea"/>
                <a:cs typeface="+mn-cs"/>
              </a:rPr>
              <a:t> pricing, name your own price (NYOP), pay what you please pricing (PYOP), and </a:t>
            </a:r>
            <a:r>
              <a:rPr lang="en-US" sz="1200" kern="1200" dirty="0" err="1">
                <a:solidFill>
                  <a:schemeClr val="tx1"/>
                </a:solidFill>
                <a:effectLst/>
                <a:latin typeface="+mn-lt"/>
                <a:ea typeface="+mn-ea"/>
                <a:cs typeface="+mn-cs"/>
              </a:rPr>
              <a:t>adword</a:t>
            </a:r>
            <a:r>
              <a:rPr lang="en-US" sz="1200" kern="1200" dirty="0">
                <a:solidFill>
                  <a:schemeClr val="tx1"/>
                </a:solidFill>
                <a:effectLst/>
                <a:latin typeface="+mn-lt"/>
                <a:ea typeface="+mn-ea"/>
                <a:cs typeface="+mn-cs"/>
              </a:rPr>
              <a:t> pricing. </a:t>
            </a:r>
          </a:p>
          <a:p>
            <a:pPr fontAlgn="base"/>
            <a:r>
              <a:rPr lang="en-US" sz="1200" kern="1200" dirty="0">
                <a:solidFill>
                  <a:schemeClr val="tx1"/>
                </a:solidFill>
                <a:effectLst/>
                <a:latin typeface="+mn-lt"/>
                <a:ea typeface="+mn-ea"/>
                <a:cs typeface="+mn-cs"/>
              </a:rPr>
              <a:t>These developments point to an exciting future for the marketing discipline. Yet, this exponential rise of approaches and techniques also presents a dilemma to managers since it is very hard to know what approach or method is applicable in a specific situation. Worse, managers face an “over-choice” condition, or the notion that a decision-makers’ consideration set is vast, which is shown to paralyze decision-making. Thus, marketers must address a number of difficult questions in this complex environment, which undermines the effectiveness of their ultimate marketing strategies. Many of the questions that managers find especially difficult to answer are: </a:t>
            </a:r>
          </a:p>
          <a:p>
            <a:pPr lvl="0"/>
            <a:r>
              <a:rPr lang="en-US" sz="1200" i="1" kern="1200" dirty="0">
                <a:solidFill>
                  <a:schemeClr val="tx1"/>
                </a:solidFill>
                <a:effectLst/>
                <a:latin typeface="+mn-lt"/>
                <a:ea typeface="+mn-ea"/>
                <a:cs typeface="+mn-cs"/>
              </a:rPr>
              <a:t>When</a:t>
            </a:r>
            <a:r>
              <a:rPr lang="en-US" sz="1200" kern="1200" dirty="0">
                <a:solidFill>
                  <a:schemeClr val="tx1"/>
                </a:solidFill>
                <a:effectLst/>
                <a:latin typeface="+mn-lt"/>
                <a:ea typeface="+mn-ea"/>
                <a:cs typeface="+mn-cs"/>
              </a:rPr>
              <a:t> should I use each specific approach or analysis tool? </a:t>
            </a:r>
            <a:endParaRPr lang="en-US" dirty="0">
              <a:effectLst/>
            </a:endParaRPr>
          </a:p>
          <a:p>
            <a:pPr lvl="0"/>
            <a:r>
              <a:rPr lang="en-US" sz="1200" i="1" kern="1200" dirty="0">
                <a:solidFill>
                  <a:schemeClr val="tx1"/>
                </a:solidFill>
                <a:effectLst/>
                <a:latin typeface="+mn-lt"/>
                <a:ea typeface="+mn-ea"/>
                <a:cs typeface="+mn-cs"/>
              </a:rPr>
              <a:t>How</a:t>
            </a:r>
            <a:r>
              <a:rPr lang="en-US" sz="1200" kern="1200" dirty="0">
                <a:solidFill>
                  <a:schemeClr val="tx1"/>
                </a:solidFill>
                <a:effectLst/>
                <a:latin typeface="+mn-lt"/>
                <a:ea typeface="+mn-ea"/>
                <a:cs typeface="+mn-cs"/>
              </a:rPr>
              <a:t> does each new marketing approach or tool improve my firm’s performance? </a:t>
            </a:r>
            <a:endParaRPr lang="en-US" dirty="0">
              <a:effectLst/>
            </a:endParaRPr>
          </a:p>
          <a:p>
            <a:pPr lvl="0"/>
            <a:r>
              <a:rPr lang="en-US" sz="1200" i="1" kern="1200" dirty="0">
                <a:solidFill>
                  <a:schemeClr val="tx1"/>
                </a:solidFill>
                <a:effectLst/>
                <a:latin typeface="+mn-lt"/>
                <a:ea typeface="+mn-ea"/>
                <a:cs typeface="+mn-cs"/>
              </a:rPr>
              <a:t>Which</a:t>
            </a:r>
            <a:r>
              <a:rPr lang="en-US" sz="1200" kern="1200" dirty="0">
                <a:solidFill>
                  <a:schemeClr val="tx1"/>
                </a:solidFill>
                <a:effectLst/>
                <a:latin typeface="+mn-lt"/>
                <a:ea typeface="+mn-ea"/>
                <a:cs typeface="+mn-cs"/>
              </a:rPr>
              <a:t> approaches and tools are worth my firm’s time and investment to implement?</a:t>
            </a:r>
            <a:endParaRPr lang="en-US" dirty="0">
              <a:effectLst/>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Marketing textbooks and many books targeted to marketing professionals are expanding their content to describe each of these new approaches and methods, which is aggravating the situation. All indications suggest that new developments in marketing and research techniques are going to continue to grow in the near future, and hence this problem is only going to get worse. Thus, organizing a book around specific approaches and techniques does not help solve the “over choice” issues since managers are being providing more and more content to dig through when designing and implementing their marketing strategy.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book takes a very different approach to marketing strategy. Rather than adding to its complexity, we attempt to simplify it by arguing that managers’ marketing decisions should focus on solving four underlying “problems” that managers face when designing any specific marketing initiatives as well as developing their overall marketing strategies. Thus, the premise of this book is that when a marketing manager is sitting in a conference room and needs to make a marketing decision (e.g., increase customer acquisition rates or retention, expand profit margins, or strengthen brand equity) then rather than trying to identify the one specific approach or consulting book to use, they should decompose the marketing decision across the four First Principles and attack it one Principle at a time. These First Principles, or “fundamental concepts or assumptions on which a theory, system, or method is based,” represent the most critical hurdles to marketing success, and provide a structured approach to developing a marketing strategy. By addressing each of these Principles in sequence where the analysis tools, processes, and research techniques are aligned to each fundamental marketing complexity a manager has a structured and robust way to address the whole plethora of marketing issues. For example, Chapter 2 offers a range of approaches and analysis tools focused on “Managing customer heterogeneity” to address the First Principle of “All customers differ.” Organizing the varied approaches, tools, processes, and discussions around four fundamental principles means that every marketing decision appears within its meaningful context. The processes in each framework are designed to enable data-driven, rather than gut-based decisions. Specifically, each of the First Principles has an overall framework; capturing the data input needs, relevant approaches, processes, and analyses to address these four underlying complexities:</a:t>
            </a:r>
          </a:p>
          <a:p>
            <a:r>
              <a:rPr lang="en-US" sz="1200" kern="1200" dirty="0">
                <a:solidFill>
                  <a:schemeClr val="tx1"/>
                </a:solidFill>
                <a:effectLst/>
                <a:latin typeface="+mn-lt"/>
                <a:ea typeface="+mn-ea"/>
                <a:cs typeface="+mn-cs"/>
              </a:rPr>
              <a:t> (1) All customers differ.</a:t>
            </a:r>
          </a:p>
          <a:p>
            <a:r>
              <a:rPr lang="en-US" sz="1200" kern="1200" dirty="0">
                <a:solidFill>
                  <a:schemeClr val="tx1"/>
                </a:solidFill>
                <a:effectLst/>
                <a:latin typeface="+mn-lt"/>
                <a:ea typeface="+mn-ea"/>
                <a:cs typeface="+mn-cs"/>
              </a:rPr>
              <a:t>(2) All customers change.</a:t>
            </a:r>
          </a:p>
          <a:p>
            <a:r>
              <a:rPr lang="en-US" sz="1200" kern="1200" dirty="0">
                <a:solidFill>
                  <a:schemeClr val="tx1"/>
                </a:solidFill>
                <a:effectLst/>
                <a:latin typeface="+mn-lt"/>
                <a:ea typeface="+mn-ea"/>
                <a:cs typeface="+mn-cs"/>
              </a:rPr>
              <a:t>(3) All competitors react. </a:t>
            </a:r>
          </a:p>
          <a:p>
            <a:r>
              <a:rPr lang="en-US" sz="1200" kern="1200" dirty="0">
                <a:solidFill>
                  <a:schemeClr val="tx1"/>
                </a:solidFill>
                <a:effectLst/>
                <a:latin typeface="+mn-lt"/>
                <a:ea typeface="+mn-ea"/>
                <a:cs typeface="+mn-cs"/>
              </a:rPr>
              <a:t>(4) All resources are limited.</a:t>
            </a:r>
          </a:p>
          <a:p>
            <a:r>
              <a:rPr lang="en-US" sz="1200" kern="1200" dirty="0">
                <a:solidFill>
                  <a:schemeClr val="tx1"/>
                </a:solidFill>
                <a:effectLst/>
                <a:latin typeface="+mn-lt"/>
                <a:ea typeface="+mn-ea"/>
                <a:cs typeface="+mn-cs"/>
              </a:rPr>
              <a:t> </a:t>
            </a:r>
          </a:p>
          <a:p>
            <a:pPr eaLnBrk="0" hangingPunct="0"/>
            <a:r>
              <a:rPr lang="en-US" sz="1200" kern="1200" dirty="0">
                <a:solidFill>
                  <a:schemeClr val="tx1"/>
                </a:solidFill>
                <a:effectLst/>
                <a:latin typeface="+mn-lt"/>
                <a:ea typeface="+mn-ea"/>
                <a:cs typeface="+mn-cs"/>
              </a:rPr>
              <a:t>Accordingly, this chapter begins with a short, discussion of the historical trends that increase the relevance and need for a first principles approach to marketing strategy. We then synthesize the underlying problem and offer an overarching solution approach in the four Marketing Principles. Within this overview, we remind readers of concepts, analyses, and decisions addressed in the rest of this book. Finally, this chapter integrates the key implementation processes and techniques necessary to integrate the Marketing Principles, and offer a discussion on how to build data analytics capabilities which then enable firms to successfully execute marketing strategies. </a:t>
            </a:r>
          </a:p>
          <a:p>
            <a:pPr eaLnBrk="0" hangingPunct="0"/>
            <a:r>
              <a:rPr lang="en-US" sz="1200" b="1"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2610244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Executing a Marketing Strategy Using Marketing Principles and Data Analytics</a:t>
            </a:r>
          </a:p>
          <a:p>
            <a:r>
              <a:rPr lang="en-US" sz="1200" b="0" i="0" u="none" strike="noStrike" kern="1200" baseline="0" dirty="0">
                <a:solidFill>
                  <a:schemeClr val="tx1"/>
                </a:solidFill>
                <a:latin typeface="+mn-lt"/>
                <a:ea typeface="+mn-ea"/>
                <a:cs typeface="+mn-cs"/>
              </a:rPr>
              <a:t>Firms that adopt a well-planned marketing strategy based on the Marketing Principles and data analytics have great potential to reap financial rewards. We illustrate this claim with Best Buy’s efforts between 2001 and 2015. In 2001, Best Buy was still a dominant electronics retailer, but it was starting to see slower growth in business and profitability drops. By careful reasoning, Best Buy deduced that the slowdown was due to specialty retailers (e.g., RadioShack), the growth of the powerful and </a:t>
            </a:r>
            <a:r>
              <a:rPr lang="en-US" sz="1200" b="0" i="0" u="none" strike="noStrike" kern="1200" baseline="0" dirty="0" err="1">
                <a:solidFill>
                  <a:schemeClr val="tx1"/>
                </a:solidFill>
                <a:latin typeface="+mn-lt"/>
                <a:ea typeface="+mn-ea"/>
                <a:cs typeface="+mn-cs"/>
              </a:rPr>
              <a:t>lowcost</a:t>
            </a:r>
            <a:r>
              <a:rPr lang="en-US" sz="1200" b="0" i="0" u="none" strike="noStrike" kern="1200" baseline="0" dirty="0">
                <a:solidFill>
                  <a:schemeClr val="tx1"/>
                </a:solidFill>
                <a:latin typeface="+mn-lt"/>
                <a:ea typeface="+mn-ea"/>
                <a:cs typeface="+mn-cs"/>
              </a:rPr>
              <a:t> retailer </a:t>
            </a:r>
            <a:r>
              <a:rPr lang="en-US" sz="1200" b="0" i="0" u="none" strike="noStrike" kern="1200" baseline="0" dirty="0" err="1">
                <a:solidFill>
                  <a:schemeClr val="tx1"/>
                </a:solidFill>
                <a:latin typeface="+mn-lt"/>
                <a:ea typeface="+mn-ea"/>
                <a:cs typeface="+mn-cs"/>
              </a:rPr>
              <a:t>Walmart</a:t>
            </a:r>
            <a:r>
              <a:rPr lang="en-US" sz="1200" b="0" i="0" u="none" strike="noStrike" kern="1200" baseline="0" dirty="0">
                <a:solidFill>
                  <a:schemeClr val="tx1"/>
                </a:solidFill>
                <a:latin typeface="+mn-lt"/>
                <a:ea typeface="+mn-ea"/>
                <a:cs typeface="+mn-cs"/>
              </a:rPr>
              <a:t>, and the boom in electronic retailing induced by e-commerce. Even more important, it recognized that it seemed stuck in the “unprofitable middle”: not good enough to cater to specialty shoppers who offered high margins, or to low-margin value shoppers who provided attractively high volume. Thus, it faced the fundamental marketing problem of managing customer heterogeneity (MP#1). </a:t>
            </a:r>
          </a:p>
          <a:p>
            <a:r>
              <a:rPr lang="en-US" sz="1200" b="0" i="0" u="none" strike="noStrike" kern="1200" baseline="0" dirty="0">
                <a:solidFill>
                  <a:schemeClr val="tx1"/>
                </a:solidFill>
                <a:latin typeface="+mn-lt"/>
                <a:ea typeface="+mn-ea"/>
                <a:cs typeface="+mn-cs"/>
              </a:rPr>
              <a:t>To better position its products in the marketplace, Best Buy assimilated a massive database of more than 500 million sales transactions across its stores and began to analyze shopping patterns. A segmentation exercise classified shoppers in five segments, with specific names: upper income men, suburban mothers, small-business owners, young family men, and technology enthusiasts, where “high-income men, referred to internally as </a:t>
            </a:r>
            <a:r>
              <a:rPr lang="en-US" sz="1200" b="0" i="0" u="none" strike="noStrike" kern="1200" baseline="0" dirty="0" err="1">
                <a:solidFill>
                  <a:schemeClr val="tx1"/>
                </a:solidFill>
                <a:latin typeface="+mn-lt"/>
                <a:ea typeface="+mn-ea"/>
                <a:cs typeface="+mn-cs"/>
              </a:rPr>
              <a:t>Barrys</a:t>
            </a:r>
            <a:r>
              <a:rPr lang="en-US" sz="1200" b="0" i="0" u="none" strike="noStrike" kern="1200" baseline="0" dirty="0">
                <a:solidFill>
                  <a:schemeClr val="tx1"/>
                </a:solidFill>
                <a:latin typeface="+mn-lt"/>
                <a:ea typeface="+mn-ea"/>
                <a:cs typeface="+mn-cs"/>
              </a:rPr>
              <a:t>, tend to be enthusiasts of action movies and cameras. Suburban moms, called </a:t>
            </a:r>
            <a:r>
              <a:rPr lang="en-US" sz="1200" b="0" i="0" u="none" strike="noStrike" kern="1200" baseline="0" dirty="0" err="1">
                <a:solidFill>
                  <a:schemeClr val="tx1"/>
                </a:solidFill>
                <a:latin typeface="+mn-lt"/>
                <a:ea typeface="+mn-ea"/>
                <a:cs typeface="+mn-cs"/>
              </a:rPr>
              <a:t>Jills</a:t>
            </a:r>
            <a:r>
              <a:rPr lang="en-US" sz="1200" b="0" i="0" u="none" strike="noStrike" kern="1200" baseline="0" dirty="0">
                <a:solidFill>
                  <a:schemeClr val="tx1"/>
                </a:solidFill>
                <a:latin typeface="+mn-lt"/>
                <a:ea typeface="+mn-ea"/>
                <a:cs typeface="+mn-cs"/>
              </a:rPr>
              <a:t>, are busy but usually willing to talk about helping their families. Male technology enthusiasts, nicknamed Buzzes, are early adopters, interested in buying and showing off the latest gadgets.” </a:t>
            </a:r>
          </a:p>
          <a:p>
            <a:r>
              <a:rPr lang="en-US" sz="1200" b="0" i="0" u="none" strike="noStrike" kern="1200" baseline="0" dirty="0">
                <a:solidFill>
                  <a:schemeClr val="tx1"/>
                </a:solidFill>
                <a:latin typeface="+mn-lt"/>
                <a:ea typeface="+mn-ea"/>
                <a:cs typeface="+mn-cs"/>
              </a:rPr>
              <a:t>Through this data analytic exercise, Best Buy then designated each of its stores according to the one or two segments it catered to, for the most part. Thus, it could eliminate redundant inventory, save costs, train staff to identify shoppers by segments, serve each shopper more efficiently, and increase revenues. These efforts improved profitability on the revenue and cost sides, while also enabling Best Buy to position each of its stores according to the target market in that geographic area. </a:t>
            </a:r>
          </a:p>
          <a:p>
            <a:r>
              <a:rPr lang="en-US" sz="1200" b="0" i="0" u="none" strike="noStrike" kern="1200" baseline="0" dirty="0">
                <a:solidFill>
                  <a:schemeClr val="tx1"/>
                </a:solidFill>
                <a:latin typeface="+mn-lt"/>
                <a:ea typeface="+mn-ea"/>
                <a:cs typeface="+mn-cs"/>
              </a:rPr>
              <a:t>Moreover, it could track the sales of each store running this new segmentation strategy and build response models that linked marketing investments in each store to its profitability. In turn, Best Buy could manage resource trade-offs better (MP#4) and allocate extra marketing dollars only to those stores that</a:t>
            </a:r>
          </a:p>
          <a:p>
            <a:r>
              <a:rPr lang="en-US" sz="1200" b="0" i="0" u="none" strike="noStrike" kern="1200" baseline="0" dirty="0">
                <a:solidFill>
                  <a:schemeClr val="tx1"/>
                </a:solidFill>
                <a:latin typeface="+mn-lt"/>
                <a:ea typeface="+mn-ea"/>
                <a:cs typeface="+mn-cs"/>
              </a:rPr>
              <a:t>showed the promise of profitability.</a:t>
            </a: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29</a:t>
            </a:fld>
            <a:endParaRPr lang="en-US"/>
          </a:p>
        </p:txBody>
      </p:sp>
    </p:spTree>
    <p:extLst>
      <p:ext uri="{BB962C8B-B14F-4D97-AF65-F5344CB8AC3E}">
        <p14:creationId xmlns:p14="http://schemas.microsoft.com/office/powerpoint/2010/main" val="1722543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However, by 2004, Best Buy realized that its competitors all were adopting similar strategies, even as target consumers’ preferences were evolving rapidly to expect every store in their geographic area (including competitors) to cater specifically to their tastes. The fundamental marketing problem of managing customer change thus arose (MP#2). To manage changing preferences and cater to only the most profitable customers, Best Buy shifted its analysis from the store to the customer level. Specifically, it assimilated longitudinal data about each customer’s transaction history, then built models to estimate the lifetime value of each customer. This exercise helped the company take its segmentation strategy to the next, individual level. For example, Best Buy could tailor marketing communication messages specifically to each customer in a geographic area, as well as mail promotional coupons to customers according to their expected or forecasted profitability.</a:t>
            </a:r>
          </a:p>
          <a:p>
            <a:r>
              <a:rPr lang="en-US" sz="1200" b="0" i="0" u="none" strike="noStrike" kern="1200" baseline="0" dirty="0">
                <a:solidFill>
                  <a:schemeClr val="tx1"/>
                </a:solidFill>
                <a:latin typeface="+mn-lt"/>
                <a:ea typeface="+mn-ea"/>
                <a:cs typeface="+mn-cs"/>
              </a:rPr>
              <a:t>With this approach, Best Buy could track, manage, and maximize profitability at the customer level, staying ahead of competitors that continued to manage their businesses at the store level. The data analysis also could forecast the future profitability of each customer (in each store), creating a view of each customer as a profit center. The resulting individual-level response models helped connect marketing investments (e.g., promotional coupons) in each customer to that customer’s future sales and profitability – that is, helped manage resource trade-offs (MP#4) at the customer level. By providing the right coupon to the right customers (i.e., those most profitable to Best Buy), the company outcompeted online retailers that provided deep price promotions to all customers.</a:t>
            </a: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30</a:t>
            </a:fld>
            <a:endParaRPr lang="en-US"/>
          </a:p>
        </p:txBody>
      </p:sp>
    </p:spTree>
    <p:extLst>
      <p:ext uri="{BB962C8B-B14F-4D97-AF65-F5344CB8AC3E}">
        <p14:creationId xmlns:p14="http://schemas.microsoft.com/office/powerpoint/2010/main" val="645457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Then, between 2008 and 2010, as online and mobile retailing expanded exponentially, firms such as Apple and Amazon made severe inroads into Best Buy’s top and bottom lines. Online retailers do not have the burden of inventory costs, and they can capitalize on lower prices, no sales tax, and convenient ordering and return policies. As result, Amazon’s revenue grew from $6.9 billion in 2004 to nearly $50 billion in 2011, while Best Buy’s revenue stayed stagnant at $50 billion between 2009 and 2011.18 Thus, Best Buy faced the fundamental marketing problem of ever-present competitive reactions (MP#3). At first, it sought to match Amazon’s prices, but this competitive strategy could not work, because Amazon would always have a cost advantage due to its lower inventory carrying costs. Researchers suggested that “Best Buy should be looking for opportunities to optimize their business model around the jobs that Amazon can’t do for customers,” by building its own sustainable competitive advantage rather than reacting with price cuts.19 Accordingly, in the fall of 2012, Best Buy launched a data analytics-driven “Renew Blue” strategy. The idea was to build on Best Buy’s strengths – a unique bricks-and-mortar shopping environment, helpful service staff, and the convenience of touching and feeling products – while also maintaining low inventory costs. The program first gathered sales transaction data to identify which segments and stores were not profitable; these were closed down. Then, using consumer-level data, Renew Blue sought to offer unique “purchase online, pick-up in-store” programs that enabled profitable customers to buy online, while still encouraging them to visit the store and engage in cross-shopping. The program also aimed to increase store inventory in select stores, to encourage consumers to stay engaged with the retailer. Thus, Best Buy refined its segmentation and customer-level strategies, formulated a decade prior, to compete better in the digital era. By 2014, the Renew Blue plan appeared to be working. Best Buy could report increased online sales, from 7% to nearly 10% of its total sales, together with a $1 billion cost reduction.20 As this real-world example shows, a data analytic, process-driven marketing strategy framework can help a firm reap financial rewards, even in highly competitive marketplaces.</a:t>
            </a: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31</a:t>
            </a:fld>
            <a:endParaRPr lang="en-US"/>
          </a:p>
        </p:txBody>
      </p:sp>
    </p:spTree>
    <p:extLst>
      <p:ext uri="{BB962C8B-B14F-4D97-AF65-F5344CB8AC3E}">
        <p14:creationId xmlns:p14="http://schemas.microsoft.com/office/powerpoint/2010/main" val="2981436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Moreover, it could track the sales of each store running this new segmentation strategy and build response models that linked marketing investments in each store to its profitability. In turn, Best Buy could manage resource trade-offs better (MP#4) and allocate extra marketing dollars only to those stores that</a:t>
            </a:r>
          </a:p>
          <a:p>
            <a:r>
              <a:rPr lang="en-US" sz="1200" b="0" i="0" u="none" strike="noStrike" kern="1200" baseline="0" dirty="0">
                <a:solidFill>
                  <a:schemeClr val="tx1"/>
                </a:solidFill>
                <a:latin typeface="+mn-lt"/>
                <a:ea typeface="+mn-ea"/>
                <a:cs typeface="+mn-cs"/>
              </a:rPr>
              <a:t>showed the promise of profitability.</a:t>
            </a:r>
            <a:endParaRPr lang="en-US" dirty="0"/>
          </a:p>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32</a:t>
            </a:fld>
            <a:endParaRPr lang="en-US"/>
          </a:p>
        </p:txBody>
      </p:sp>
    </p:spTree>
    <p:extLst>
      <p:ext uri="{BB962C8B-B14F-4D97-AF65-F5344CB8AC3E}">
        <p14:creationId xmlns:p14="http://schemas.microsoft.com/office/powerpoint/2010/main" val="874174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Takeaways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While most approaches to marketing strategy take a functional perspective to update readers about the latest tools, we take a simplifying customer-centric perspective that aims at providing an overarching framework to marketing strategy, that possess a portable, generalized input-process-output approach for all marketing problems. </a:t>
            </a:r>
          </a:p>
          <a:p>
            <a:pPr lvl="0"/>
            <a:r>
              <a:rPr lang="en-US" sz="1200" kern="1200" dirty="0">
                <a:solidFill>
                  <a:schemeClr val="tx1"/>
                </a:solidFill>
                <a:effectLst/>
                <a:latin typeface="+mn-lt"/>
                <a:ea typeface="+mn-ea"/>
                <a:cs typeface="+mn-cs"/>
              </a:rPr>
              <a:t>Firms are moving from mass-marketing to one-on-one marketing, and thus serving the needs of smaller and smaller groups of customers. Firms are managing dynamics by moving from lifecycle approaches to dynamic customer segmentation approaches, again managing and responding to anticipated changes at the customer-level. Managers now have more data and techniques than ever, necessitating prioritization of what technique matter, for what problem in what situation. Managing these three trends requires managers to developed core skill and processes, which is why we develop an overarching generalized framework.</a:t>
            </a:r>
          </a:p>
          <a:p>
            <a:pPr lvl="0"/>
            <a:r>
              <a:rPr lang="en-US" sz="1200" kern="1200" dirty="0">
                <a:solidFill>
                  <a:schemeClr val="tx1"/>
                </a:solidFill>
                <a:effectLst/>
                <a:latin typeface="+mn-lt"/>
                <a:ea typeface="+mn-ea"/>
                <a:cs typeface="+mn-cs"/>
              </a:rPr>
              <a:t>The first Marketing Principle is motivated by the fact that </a:t>
            </a:r>
            <a:r>
              <a:rPr lang="en-US" sz="1200" i="1" kern="1200" dirty="0">
                <a:solidFill>
                  <a:schemeClr val="tx1"/>
                </a:solidFill>
                <a:effectLst/>
                <a:latin typeface="+mn-lt"/>
                <a:ea typeface="+mn-ea"/>
                <a:cs typeface="+mn-cs"/>
              </a:rPr>
              <a:t>all customers differ. </a:t>
            </a:r>
            <a:r>
              <a:rPr lang="en-US" sz="1200" kern="1200" dirty="0">
                <a:solidFill>
                  <a:schemeClr val="tx1"/>
                </a:solidFill>
                <a:effectLst/>
                <a:latin typeface="+mn-lt"/>
                <a:ea typeface="+mn-ea"/>
                <a:cs typeface="+mn-cs"/>
              </a:rPr>
              <a:t>The main challenge in this principle is in managing customer heterogeneity, which is done though segmentation, targeting, and positioning. Cluster analysis is used to perform segmentation while positioning analyses is achieved using techniques such as multidimensional scaling.</a:t>
            </a:r>
          </a:p>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34</a:t>
            </a:fld>
            <a:endParaRPr lang="en-US"/>
          </a:p>
        </p:txBody>
      </p:sp>
    </p:spTree>
    <p:extLst>
      <p:ext uri="{BB962C8B-B14F-4D97-AF65-F5344CB8AC3E}">
        <p14:creationId xmlns:p14="http://schemas.microsoft.com/office/powerpoint/2010/main" val="5982905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second Marketing Principle stems from the fact that </a:t>
            </a:r>
            <a:r>
              <a:rPr lang="en-US" sz="1200" i="1" kern="1200" dirty="0">
                <a:solidFill>
                  <a:schemeClr val="tx1"/>
                </a:solidFill>
                <a:effectLst/>
                <a:latin typeface="+mn-lt"/>
                <a:ea typeface="+mn-ea"/>
                <a:cs typeface="+mn-cs"/>
              </a:rPr>
              <a:t>all customers change. </a:t>
            </a:r>
            <a:r>
              <a:rPr lang="en-US" sz="1200" kern="1200" dirty="0">
                <a:solidFill>
                  <a:schemeClr val="tx1"/>
                </a:solidFill>
                <a:effectLst/>
                <a:latin typeface="+mn-lt"/>
                <a:ea typeface="+mn-ea"/>
                <a:cs typeface="+mn-cs"/>
              </a:rPr>
              <a:t>The main challenge in the second principle is in managing customer dynamics, which is done through an AER (acquisition, expansion and retention) strategy. Methods that help with AER include lost customer analysis, dynamic segmentation, and Hidden Markov Models. </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third Marketing Principle is due to the fact that </a:t>
            </a:r>
            <a:r>
              <a:rPr lang="en-US" sz="1200" i="1" kern="1200" dirty="0">
                <a:solidFill>
                  <a:schemeClr val="tx1"/>
                </a:solidFill>
                <a:effectLst/>
                <a:latin typeface="+mn-lt"/>
                <a:ea typeface="+mn-ea"/>
                <a:cs typeface="+mn-cs"/>
              </a:rPr>
              <a:t>all competitors react. </a:t>
            </a:r>
            <a:r>
              <a:rPr lang="en-US" sz="1200" kern="1200" dirty="0">
                <a:solidFill>
                  <a:schemeClr val="tx1"/>
                </a:solidFill>
                <a:effectLst/>
                <a:latin typeface="+mn-lt"/>
                <a:ea typeface="+mn-ea"/>
                <a:cs typeface="+mn-cs"/>
              </a:rPr>
              <a:t>The main challenge in the third Marketing Principle is in managing competitor reaction and building sustainable competitive advantage, which is done by building brand, offering, and relationship (BOR) equities. We discuss surveys as a tool to conduct brand audits, which help understand a brand’s positioning, architecture and extension strategies, conjoint analysis as a way for a firm to redesign its product offerings, and regression analysis as a way for a firm to gauge the effectiveness of its relationship marketing efforts.</a:t>
            </a:r>
          </a:p>
          <a:p>
            <a:pPr lvl="0"/>
            <a:r>
              <a:rPr lang="en-US" sz="1200" kern="1200" dirty="0">
                <a:solidFill>
                  <a:schemeClr val="tx1"/>
                </a:solidFill>
                <a:effectLst/>
                <a:latin typeface="+mn-lt"/>
                <a:ea typeface="+mn-ea"/>
                <a:cs typeface="+mn-cs"/>
              </a:rPr>
              <a:t>The fourth and final Marketing Principle results from the fact that </a:t>
            </a:r>
            <a:r>
              <a:rPr lang="en-US" sz="1200" i="1" kern="1200" dirty="0">
                <a:solidFill>
                  <a:schemeClr val="tx1"/>
                </a:solidFill>
                <a:effectLst/>
                <a:latin typeface="+mn-lt"/>
                <a:ea typeface="+mn-ea"/>
                <a:cs typeface="+mn-cs"/>
              </a:rPr>
              <a:t>all resources are limited. </a:t>
            </a:r>
            <a:r>
              <a:rPr lang="en-US" sz="1200" kern="1200" dirty="0">
                <a:solidFill>
                  <a:schemeClr val="tx1"/>
                </a:solidFill>
                <a:effectLst/>
                <a:latin typeface="+mn-lt"/>
                <a:ea typeface="+mn-ea"/>
                <a:cs typeface="+mn-cs"/>
              </a:rPr>
              <a:t>The main challenge in the fourth principle is in managing resource tradeoffs, which is done by ensuring that allocations to marketing activities are based on a scientific analysis of their benefits and costs. We discuss the use of response models using historical data and measure the impacts of various marketing using marketing and financial metrics. </a:t>
            </a:r>
          </a:p>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35</a:t>
            </a:fld>
            <a:endParaRPr lang="en-US"/>
          </a:p>
        </p:txBody>
      </p:sp>
    </p:spTree>
    <p:extLst>
      <p:ext uri="{BB962C8B-B14F-4D97-AF65-F5344CB8AC3E}">
        <p14:creationId xmlns:p14="http://schemas.microsoft.com/office/powerpoint/2010/main" val="212684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We outline implementation tips to successfully implement the four Marketing Principles: each of the four principles are temporally inter-connected, it is important to take advantage of the micro-macro duality of each principle, firms need to develop data and methodological capabilities and finally, the firm should not solve all principles simultaneously, but rather attempt to do so iteratively.</a:t>
            </a:r>
          </a:p>
          <a:p>
            <a:pPr lvl="0"/>
            <a:r>
              <a:rPr lang="en-US" sz="1200" kern="1200" dirty="0">
                <a:solidFill>
                  <a:schemeClr val="tx1"/>
                </a:solidFill>
                <a:effectLst/>
                <a:latin typeface="+mn-lt"/>
                <a:ea typeface="+mn-ea"/>
                <a:cs typeface="+mn-cs"/>
              </a:rPr>
              <a:t>An analytical approach is important to successfully implement our framework. Data capabilities and methodological capabilities that contribute to competence in analytics. A firm can build data capabilities by collecting data pertaining to customer intelligence, economic intelligence, and competitive intelligence. A firm can build methodological capabilities by mastering techniques to perform data reduction, linking, and optimization functions. </a:t>
            </a:r>
          </a:p>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36</a:t>
            </a:fld>
            <a:endParaRPr lang="en-US"/>
          </a:p>
        </p:txBody>
      </p:sp>
    </p:spTree>
    <p:extLst>
      <p:ext uri="{BB962C8B-B14F-4D97-AF65-F5344CB8AC3E}">
        <p14:creationId xmlns:p14="http://schemas.microsoft.com/office/powerpoint/2010/main" val="3614674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Trends Increasing the Importance of First Principle Approach </a:t>
            </a:r>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A number of trends in business and marketing are making it critical to a firm’s success to address each of the First Principles. These trends included</a:t>
            </a:r>
          </a:p>
          <a:p>
            <a:pPr marL="228600" indent="-228600" fontAlgn="base">
              <a:buAutoNum type="arabicParenR"/>
            </a:pPr>
            <a:r>
              <a:rPr lang="en-US" sz="1200" kern="1200" dirty="0">
                <a:solidFill>
                  <a:schemeClr val="tx1"/>
                </a:solidFill>
                <a:effectLst/>
                <a:latin typeface="+mn-lt"/>
                <a:ea typeface="+mn-ea"/>
                <a:cs typeface="+mn-cs"/>
              </a:rPr>
              <a:t>firms are focusing on smaller and smaller customer segments in their move towards 1-to-1 customer marketing, which is exploiting the natural differences in customers’ needs</a:t>
            </a:r>
          </a:p>
          <a:p>
            <a:pPr marL="228600" indent="-228600" fontAlgn="base">
              <a:buAutoNum type="arabicParenR"/>
            </a:pPr>
            <a:r>
              <a:rPr lang="en-US" sz="1200" kern="1200" dirty="0">
                <a:solidFill>
                  <a:schemeClr val="tx1"/>
                </a:solidFill>
                <a:effectLst/>
                <a:latin typeface="+mn-lt"/>
                <a:ea typeface="+mn-ea"/>
                <a:cs typeface="+mn-cs"/>
              </a:rPr>
              <a:t>2) customers, products, and markets are changing faster than in the past, which requires managers to identify and respond quickly to these dynamic changes</a:t>
            </a:r>
          </a:p>
          <a:p>
            <a:pPr marL="228600" indent="-228600" fontAlgn="base">
              <a:buAutoNum type="arabicParenR"/>
            </a:pPr>
            <a:r>
              <a:rPr lang="en-US" sz="1200" kern="1200" dirty="0">
                <a:solidFill>
                  <a:schemeClr val="tx1"/>
                </a:solidFill>
                <a:effectLst/>
                <a:latin typeface="+mn-lt"/>
                <a:ea typeface="+mn-ea"/>
                <a:cs typeface="+mn-cs"/>
              </a:rPr>
              <a:t>3) competitive rivalry is increasing due to more globalization, easy of reaching customers via Internet, and the entry of many new firms from emerging markets (e.g., China, India), which is making it more critical to have SCAs to maintaining a leadership position</a:t>
            </a:r>
          </a:p>
          <a:p>
            <a:pPr marL="228600" indent="-228600" fontAlgn="base">
              <a:buAutoNum type="arabicParenR"/>
            </a:pPr>
            <a:r>
              <a:rPr lang="en-US" sz="1200" kern="1200" dirty="0">
                <a:solidFill>
                  <a:schemeClr val="tx1"/>
                </a:solidFill>
                <a:effectLst/>
                <a:latin typeface="+mn-lt"/>
                <a:ea typeface="+mn-ea"/>
                <a:cs typeface="+mn-cs"/>
              </a:rPr>
              <a:t>4) the increase in the amount of data across all aspects of the business as well as the easy of making data driven decisions, which is increasing the viability and impact of data-analytical over “gut” based marketing decisions. </a:t>
            </a:r>
          </a:p>
          <a:p>
            <a:pPr marL="0" indent="0" fontAlgn="base">
              <a:buNone/>
            </a:pPr>
            <a:r>
              <a:rPr lang="en-US" sz="1200" kern="1200" dirty="0">
                <a:solidFill>
                  <a:schemeClr val="tx1"/>
                </a:solidFill>
                <a:effectLst/>
                <a:latin typeface="+mn-lt"/>
                <a:ea typeface="+mn-ea"/>
                <a:cs typeface="+mn-cs"/>
              </a:rPr>
              <a:t>Next, we discuss how each of these trends is enhancing the importance of using First Principle and Data Analytical Approaches to developing marketing strategies.</a:t>
            </a:r>
          </a:p>
          <a:p>
            <a:pPr fontAlgn="base"/>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First, firms are focusing on smaller and smaller customer segments in their move towards 1-to-1 customer marketing, which is exploiting the natural differences in customer needs. As stated in Chapter 2, marketing has moved from a mass marketing era (firms use mass media to appeal to an entire market with a single message), to a niche marketing era (firms apply marketing efforts on well-defined, narrow segments of consumers), </a:t>
            </a:r>
            <a:r>
              <a:rPr lang="en-US" sz="1200" i="1" kern="1200" dirty="0">
                <a:solidFill>
                  <a:schemeClr val="tx1"/>
                </a:solidFill>
                <a:effectLst/>
                <a:latin typeface="+mn-lt"/>
                <a:ea typeface="+mn-ea"/>
                <a:cs typeface="+mn-cs"/>
              </a:rPr>
              <a:t>into a one-to-one marketing era</a:t>
            </a:r>
            <a:r>
              <a:rPr lang="en-US" sz="1200" kern="1200" dirty="0">
                <a:solidFill>
                  <a:schemeClr val="tx1"/>
                </a:solidFill>
                <a:effectLst/>
                <a:latin typeface="+mn-lt"/>
                <a:ea typeface="+mn-ea"/>
                <a:cs typeface="+mn-cs"/>
              </a:rPr>
              <a:t> (firms attempt to apply marketing strategies directly to specific consumers). Why has this trend continued? It delivers a product or service that better matches a customer’s intrinsic preference (i.e., gives customers what they want). All else being equal, the smaller the segment, the more closely a targeted offering will match the needs of the members of that segment. Also, by focusing on a subsample of the overall market with mostly homogenous customers, firms can better anticipate future needs and detect emerging trends, which allows them to respond with well-targeted solutions before their more broadly focused competitors do. To compete, it is critical for a firm to have a process to manage customer heterogeneity (MP#1). Having a framework that allows a firm to continually and deliberately address the preferences of a micro-segment makes the process of managing customer heterogeneity more efficient. Across all three eras, the underlying method for dealing with customer heterogeneity is the same: focus on smaller and smaller groups of customers, such that the needs of each group are more similar as they get subdivided into smaller units, until the focus reaches an individual customer. </a:t>
            </a:r>
          </a:p>
          <a:p>
            <a:pPr fontAlgn="base"/>
            <a:r>
              <a:rPr lang="en-US" sz="1200" kern="1200" dirty="0">
                <a:solidFill>
                  <a:schemeClr val="tx1"/>
                </a:solidFill>
                <a:effectLst/>
                <a:latin typeface="+mn-lt"/>
                <a:ea typeface="+mn-ea"/>
                <a:cs typeface="+mn-cs"/>
              </a:rPr>
              <a:t>Second, customers, products, and markets are changing faster than in the past, which requires managers to identify and respond quickly to these dynamic changes As stated in Chapter 3, to manage dynamics, marketing has moved from a lifecycle approach (in a customer lifecycle, customers across multiple products and firms can be aggregated to identify an average change or migration that customers follow as they age), to a </a:t>
            </a:r>
            <a:r>
              <a:rPr lang="en-US" sz="1200" i="1" kern="1200" dirty="0">
                <a:solidFill>
                  <a:schemeClr val="tx1"/>
                </a:solidFill>
                <a:effectLst/>
                <a:latin typeface="+mn-lt"/>
                <a:ea typeface="+mn-ea"/>
                <a:cs typeface="+mn-cs"/>
              </a:rPr>
              <a:t>dynamic customer segmentation approach</a:t>
            </a:r>
            <a:r>
              <a:rPr lang="en-US" sz="1200" kern="1200" dirty="0">
                <a:solidFill>
                  <a:schemeClr val="tx1"/>
                </a:solidFill>
                <a:effectLst/>
                <a:latin typeface="+mn-lt"/>
                <a:ea typeface="+mn-ea"/>
                <a:cs typeface="+mn-cs"/>
              </a:rPr>
              <a:t> (segmenting a firm’s existing customers according to a criterion that defines migration patterns that are expected to be similar). Why has this trend continued? It allows firm to manage dynamics in the market by focusing on smaller and smaller pockets of customers, either by assimilating them into small segments with similar trends, or projected trends in each individual’s behavior. All else being equal, the smaller the target segment and the clearer the projected needs, the more closely a targeted offering will match the needs of the members of that segment. Without being equipped to deal with customer dynamics (MP #2) in the marketplace, firms cannot accurately project what their customer (or industry) will likely prefer in the future. Hence, firms need a framework that focus on smaller and smaller groups of customers, such that the projected needs of each customer group are precisely known to the firm, until the focus reaches the future projects for each individual customer. </a:t>
            </a:r>
          </a:p>
          <a:p>
            <a:pPr fontAlgn="base"/>
            <a:r>
              <a:rPr lang="en-US" sz="1200" kern="1200" dirty="0">
                <a:solidFill>
                  <a:schemeClr val="tx1"/>
                </a:solidFill>
                <a:effectLst/>
                <a:latin typeface="+mn-lt"/>
                <a:ea typeface="+mn-ea"/>
                <a:cs typeface="+mn-cs"/>
              </a:rPr>
              <a:t>Third, competitive rivalry is increasing due to more globalization, easy of reaching customers via Internet, and the entry of many new firms from emerging markets (e.g., China, India). As stated in Chapter 4, to manage competitive attacks, marketing has moved from product equity perspective to a customer equity perspective. The customer equity perspective recommends regarding customers as financial assets, such that they can be measured, managed, and maximized, similar to any other firm asset. As a result, managing competitor reaction lies in building and maintaining strong barriers to withstand competitive attacks, and in particular, building brand, offering and relationship equities. Why has this trend continued?  It delivers a sustainable competitive advantage (SCA) to firms, i.e. through a customer equity approach, firms can ensure that</a:t>
            </a:r>
          </a:p>
          <a:p>
            <a:pPr marL="685427" lvl="1" indent="-228600" fontAlgn="base">
              <a:buAutoNum type="arabicParenBoth"/>
            </a:pPr>
            <a:r>
              <a:rPr lang="en-US" sz="1200" kern="1200" dirty="0">
                <a:solidFill>
                  <a:schemeClr val="tx1"/>
                </a:solidFill>
                <a:effectLst/>
                <a:latin typeface="+mn-lt"/>
                <a:ea typeface="+mn-ea"/>
                <a:cs typeface="+mn-cs"/>
              </a:rPr>
              <a:t>customers must care about what a firm offers</a:t>
            </a:r>
          </a:p>
          <a:p>
            <a:pPr marL="0" indent="0" fontAlgn="base">
              <a:buNone/>
            </a:pPr>
            <a:r>
              <a:rPr lang="en-US" sz="1200" kern="1200" dirty="0">
                <a:solidFill>
                  <a:schemeClr val="tx1"/>
                </a:solidFill>
                <a:effectLst/>
                <a:latin typeface="+mn-lt"/>
                <a:ea typeface="+mn-ea"/>
                <a:cs typeface="+mn-cs"/>
              </a:rPr>
              <a:t>	(2) they do it do it better than competitors</a:t>
            </a:r>
          </a:p>
          <a:p>
            <a:pPr marL="0" indent="0" fontAlgn="base">
              <a:buNone/>
            </a:pPr>
            <a:r>
              <a:rPr lang="en-US" sz="1200" kern="1200" dirty="0">
                <a:solidFill>
                  <a:schemeClr val="tx1"/>
                </a:solidFill>
                <a:effectLst/>
                <a:latin typeface="+mn-lt"/>
                <a:ea typeface="+mn-ea"/>
                <a:cs typeface="+mn-cs"/>
              </a:rPr>
              <a:t>	(3) their offerings are hard to duplicate. </a:t>
            </a:r>
          </a:p>
          <a:p>
            <a:pPr marL="0" indent="0" fontAlgn="base">
              <a:buNone/>
            </a:pPr>
            <a:r>
              <a:rPr lang="en-US" sz="1200" kern="1200" dirty="0">
                <a:solidFill>
                  <a:schemeClr val="tx1"/>
                </a:solidFill>
                <a:effectLst/>
                <a:latin typeface="+mn-lt"/>
                <a:ea typeface="+mn-ea"/>
                <a:cs typeface="+mn-cs"/>
              </a:rPr>
              <a:t>Having a framework that allows a firm to build and maintain barriers (MP#3) makes the process of managing competitive rivalry more efficient. Such a framework generates descriptions of the firm’s SCA now and in the future and the strategies it should use to build and maintain these SCA as outputs. These outputs aggregate insights gained from more fine-grained analyses, in an effort to support more effective macro decision-making.</a:t>
            </a:r>
          </a:p>
          <a:p>
            <a:pPr fontAlgn="base"/>
            <a:r>
              <a:rPr lang="en-US" sz="1200" kern="1200" dirty="0">
                <a:solidFill>
                  <a:schemeClr val="tx1"/>
                </a:solidFill>
                <a:effectLst/>
                <a:latin typeface="+mn-lt"/>
                <a:ea typeface="+mn-ea"/>
                <a:cs typeface="+mn-cs"/>
              </a:rPr>
              <a:t>Fourth, the increase in the amount of data across all aspects of the business as well as the easy of making data driven decisions, which is increasing the viability and impact of data-analytical over “gut” based marketing decisions. As stated in Chapter 8, marketing has moved from a gut feeling or heuristic era (managers solved the resource allocation problem using simple thumb-rules, driven by intuition and judgment), to a data science era (firm attempts to use historical data on resource tradeoff decisions and past outcomes, a scientific approaches to determine marketing decisions). Why has this trend continued? Firms have to perennially tradeoff among a variety of marketing alternatives, and always face resource constraints. Having a framework that allows a firm to make resources tradeoffs optimally (MP#4) makes the process of managing resource constraints more efficient. Such a framework allows a firm to develop and track a set of key metrics to track marketing effectiveness, and a set of scientific approaches to allocate resources in an optimal manner. Given the need for our approach, we summarize the essence of each of the four MPs that we discussed in the book. </a:t>
            </a:r>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2362394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Example: </a:t>
            </a:r>
            <a:r>
              <a:rPr lang="en-US" sz="1200" b="0" i="0" u="none" strike="noStrike" kern="1200" baseline="0" dirty="0" err="1">
                <a:solidFill>
                  <a:schemeClr val="tx1"/>
                </a:solidFill>
                <a:latin typeface="+mn-lt"/>
                <a:ea typeface="+mn-ea"/>
                <a:cs typeface="+mn-cs"/>
              </a:rPr>
              <a:t>Keytrade</a:t>
            </a:r>
            <a:r>
              <a:rPr lang="en-US" sz="1200" b="0" i="0" u="none" strike="noStrike" kern="1200" baseline="0" dirty="0">
                <a:solidFill>
                  <a:schemeClr val="tx1"/>
                </a:solidFill>
                <a:latin typeface="+mn-lt"/>
                <a:ea typeface="+mn-ea"/>
                <a:cs typeface="+mn-cs"/>
              </a:rPr>
              <a:t> Bank (Belgium)</a:t>
            </a:r>
          </a:p>
          <a:p>
            <a:r>
              <a:rPr lang="en-US" sz="1200" b="0" i="0" u="none" strike="noStrike" kern="1200" baseline="0" dirty="0">
                <a:solidFill>
                  <a:schemeClr val="tx1"/>
                </a:solidFill>
                <a:latin typeface="+mn-lt"/>
                <a:ea typeface="+mn-ea"/>
                <a:cs typeface="+mn-cs"/>
              </a:rPr>
              <a:t>Belgium-based </a:t>
            </a:r>
            <a:r>
              <a:rPr lang="en-US" sz="1200" b="0" i="0" u="none" strike="noStrike" kern="1200" baseline="0" dirty="0" err="1">
                <a:solidFill>
                  <a:schemeClr val="tx1"/>
                </a:solidFill>
                <a:latin typeface="+mn-lt"/>
                <a:ea typeface="+mn-ea"/>
                <a:cs typeface="+mn-cs"/>
              </a:rPr>
              <a:t>Keytrade</a:t>
            </a:r>
            <a:r>
              <a:rPr lang="en-US" sz="1200" b="0" i="0" u="none" strike="noStrike" kern="1200" baseline="0" dirty="0">
                <a:solidFill>
                  <a:schemeClr val="tx1"/>
                </a:solidFill>
                <a:latin typeface="+mn-lt"/>
                <a:ea typeface="+mn-ea"/>
                <a:cs typeface="+mn-cs"/>
              </a:rPr>
              <a:t> Bank had the first Belgian online investment website. Priding itself on its customer loyalty, </a:t>
            </a:r>
            <a:r>
              <a:rPr lang="en-US" sz="1200" b="0" i="0" u="none" strike="noStrike" kern="1200" baseline="0" dirty="0" err="1">
                <a:solidFill>
                  <a:schemeClr val="tx1"/>
                </a:solidFill>
                <a:latin typeface="+mn-lt"/>
                <a:ea typeface="+mn-ea"/>
                <a:cs typeface="+mn-cs"/>
              </a:rPr>
              <a:t>Keytrade</a:t>
            </a:r>
            <a:r>
              <a:rPr lang="en-US" sz="1200" b="0" i="0" u="none" strike="noStrike" kern="1200" baseline="0" dirty="0">
                <a:solidFill>
                  <a:schemeClr val="tx1"/>
                </a:solidFill>
                <a:latin typeface="+mn-lt"/>
                <a:ea typeface="+mn-ea"/>
                <a:cs typeface="+mn-cs"/>
              </a:rPr>
              <a:t> Bank boasts a high Net Promoter Score, where 55% of its customers score it at a 9 or 10. The marketing department, inspired by its exceptionally high loyalty score, sought to create a loyalty rewards program. This program, called “Member Get Member” (MGM), rewarded customers who referred new customers with a cash incentive of €30 paid out to the recommender and the new customer. For years, this system was working well for </a:t>
            </a:r>
            <a:r>
              <a:rPr lang="en-US" sz="1200" b="0" i="0" u="none" strike="noStrike" kern="1200" baseline="0" dirty="0" err="1">
                <a:solidFill>
                  <a:schemeClr val="tx1"/>
                </a:solidFill>
                <a:latin typeface="+mn-lt"/>
                <a:ea typeface="+mn-ea"/>
                <a:cs typeface="+mn-cs"/>
              </a:rPr>
              <a:t>Keytrade</a:t>
            </a:r>
            <a:r>
              <a:rPr lang="en-US" sz="1200" b="0" i="0" u="none" strike="noStrike" kern="1200" baseline="0" dirty="0">
                <a:solidFill>
                  <a:schemeClr val="tx1"/>
                </a:solidFill>
                <a:latin typeface="+mn-lt"/>
                <a:ea typeface="+mn-ea"/>
                <a:cs typeface="+mn-cs"/>
              </a:rPr>
              <a:t> Bank, keeping the acquisition cost of new customers low. In the “ninth wave” of the program, </a:t>
            </a:r>
            <a:r>
              <a:rPr lang="en-US" sz="1200" b="0" i="0" u="none" strike="noStrike" kern="1200" baseline="0" dirty="0" err="1">
                <a:solidFill>
                  <a:schemeClr val="tx1"/>
                </a:solidFill>
                <a:latin typeface="+mn-lt"/>
                <a:ea typeface="+mn-ea"/>
                <a:cs typeface="+mn-cs"/>
              </a:rPr>
              <a:t>Keytrade</a:t>
            </a:r>
            <a:r>
              <a:rPr lang="en-US" sz="1200" b="0" i="0" u="none" strike="noStrike" kern="1200" baseline="0" dirty="0">
                <a:solidFill>
                  <a:schemeClr val="tx1"/>
                </a:solidFill>
                <a:latin typeface="+mn-lt"/>
                <a:ea typeface="+mn-ea"/>
                <a:cs typeface="+mn-cs"/>
              </a:rPr>
              <a:t> Bank implemented a new customer relationship management (CRM) system that helped it capture nearly every customer action. Through the use of a custom CRM tool, </a:t>
            </a:r>
            <a:r>
              <a:rPr lang="en-US" sz="1200" b="0" i="0" u="none" strike="noStrike" kern="1200" baseline="0" dirty="0" err="1">
                <a:solidFill>
                  <a:schemeClr val="tx1"/>
                </a:solidFill>
                <a:latin typeface="+mn-lt"/>
                <a:ea typeface="+mn-ea"/>
                <a:cs typeface="+mn-cs"/>
              </a:rPr>
              <a:t>Keytrade</a:t>
            </a:r>
            <a:r>
              <a:rPr lang="en-US" sz="1200" b="0" i="0" u="none" strike="noStrike" kern="1200" baseline="0" dirty="0">
                <a:solidFill>
                  <a:schemeClr val="tx1"/>
                </a:solidFill>
                <a:latin typeface="+mn-lt"/>
                <a:ea typeface="+mn-ea"/>
                <a:cs typeface="+mn-cs"/>
              </a:rPr>
              <a:t> Bank was able to send personalized reminder emails, integrate into customer’s address books to ease referring, spread through easy social media integration, and automate the rewards processing system. With a well-built CRM, </a:t>
            </a:r>
            <a:r>
              <a:rPr lang="en-US" sz="1200" b="0" i="0" u="none" strike="noStrike" kern="1200" baseline="0" dirty="0" err="1">
                <a:solidFill>
                  <a:schemeClr val="tx1"/>
                </a:solidFill>
                <a:latin typeface="+mn-lt"/>
                <a:ea typeface="+mn-ea"/>
                <a:cs typeface="+mn-cs"/>
              </a:rPr>
              <a:t>Keytrade</a:t>
            </a:r>
            <a:r>
              <a:rPr lang="en-US" sz="1200" b="0" i="0" u="none" strike="noStrike" kern="1200" baseline="0" dirty="0">
                <a:solidFill>
                  <a:schemeClr val="tx1"/>
                </a:solidFill>
                <a:latin typeface="+mn-lt"/>
                <a:ea typeface="+mn-ea"/>
                <a:cs typeface="+mn-cs"/>
              </a:rPr>
              <a:t> Bank’s MGM program was able to achieve 35% growth and attract over 5,000 new customers.4</a:t>
            </a: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128324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MP#1: All Customers Differ </a:t>
            </a:r>
            <a:r>
              <a:rPr lang="en-US" sz="1200" b="0" kern="1200" dirty="0" err="1">
                <a:solidFill>
                  <a:schemeClr val="tx1"/>
                </a:solidFill>
                <a:effectLst/>
                <a:latin typeface="Wingdings"/>
                <a:ea typeface="+mn-ea"/>
                <a:cs typeface="+mn-cs"/>
              </a:rPr>
              <a:t>è</a:t>
            </a:r>
            <a:r>
              <a:rPr lang="en-US" sz="1200" b="1" kern="1200" dirty="0">
                <a:solidFill>
                  <a:schemeClr val="tx1"/>
                </a:solidFill>
                <a:effectLst/>
                <a:latin typeface="+mn-lt"/>
                <a:ea typeface="+mn-ea"/>
                <a:cs typeface="+mn-cs"/>
              </a:rPr>
              <a:t> Managing Customer Heterogeneity </a:t>
            </a:r>
          </a:p>
          <a:p>
            <a:pPr fontAlgn="base"/>
            <a:r>
              <a:rPr lang="en-US" sz="1200" b="1" i="1" kern="1200" dirty="0">
                <a:solidFill>
                  <a:schemeClr val="tx1"/>
                </a:solidFill>
                <a:effectLst/>
                <a:latin typeface="+mn-lt"/>
                <a:ea typeface="+mn-ea"/>
                <a:cs typeface="+mn-cs"/>
              </a:rPr>
              <a:t>Problem</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The basic phenomenon that motivates the first marketing principle is that </a:t>
            </a:r>
            <a:r>
              <a:rPr lang="en-US" sz="1200" i="1" kern="1200" dirty="0">
                <a:solidFill>
                  <a:schemeClr val="tx1"/>
                </a:solidFill>
                <a:effectLst/>
                <a:latin typeface="+mn-lt"/>
                <a:ea typeface="+mn-ea"/>
                <a:cs typeface="+mn-cs"/>
              </a:rPr>
              <a:t>all customers differ. </a:t>
            </a:r>
            <a:r>
              <a:rPr lang="en-US" sz="1200" kern="1200" dirty="0">
                <a:solidFill>
                  <a:schemeClr val="tx1"/>
                </a:solidFill>
                <a:effectLst/>
                <a:latin typeface="+mn-lt"/>
                <a:ea typeface="+mn-ea"/>
                <a:cs typeface="+mn-cs"/>
              </a:rPr>
              <a:t>Customer needs emerge from a variety of sources including (1) basic, personal differences; (2) varying life experiences; (3) unique functional needs for the product; (4) distinct aspirational self-identities; and (5) previous persuasion-based activities focused on changing their preferences. These changes vary so widely that a firm could be faced with a task of catering to two diametrically opposite consumer segments, and need to satisfy both of them, within their cost constraints. If a firm sells products or services that ignore the differences across these two consumer segments, and try to serve the “average” of the two segments, they would lose both. Since other firms targeting each separate segment would better satisfy each segment and no customers want the average product. Thus the main challenge in the first marketing problem is the issue: how best to sell to customers where they all have varying needs?</a:t>
            </a:r>
          </a:p>
          <a:p>
            <a:pPr fontAlgn="base"/>
            <a:r>
              <a:rPr lang="en-US" sz="1200" b="1" i="1" kern="1200" dirty="0">
                <a:solidFill>
                  <a:schemeClr val="tx1"/>
                </a:solidFill>
                <a:effectLst/>
                <a:latin typeface="+mn-lt"/>
                <a:ea typeface="+mn-ea"/>
                <a:cs typeface="+mn-cs"/>
              </a:rPr>
              <a:t>Solution</a:t>
            </a:r>
            <a:r>
              <a:rPr lang="en-US" sz="1200" kern="1200" dirty="0">
                <a:solidFill>
                  <a:schemeClr val="tx1"/>
                </a:solidFill>
                <a:effectLst/>
                <a:latin typeface="+mn-lt"/>
                <a:ea typeface="+mn-ea"/>
                <a:cs typeface="+mn-cs"/>
              </a:rPr>
              <a:t>. The solution to the managing customer heterogeneity lies in selecting a </a:t>
            </a:r>
            <a:r>
              <a:rPr lang="en-US" sz="1200" i="1" kern="1200" dirty="0">
                <a:solidFill>
                  <a:schemeClr val="tx1"/>
                </a:solidFill>
                <a:effectLst/>
                <a:latin typeface="+mn-lt"/>
                <a:ea typeface="+mn-ea"/>
                <a:cs typeface="+mn-cs"/>
              </a:rPr>
              <a:t>specific</a:t>
            </a:r>
            <a:r>
              <a:rPr lang="en-US" sz="1200" kern="1200" dirty="0">
                <a:solidFill>
                  <a:schemeClr val="tx1"/>
                </a:solidFill>
                <a:effectLst/>
                <a:latin typeface="+mn-lt"/>
                <a:ea typeface="+mn-ea"/>
                <a:cs typeface="+mn-cs"/>
              </a:rPr>
              <a:t> segment of customers whose preferences match very closely with the firm’s selected set of offerings, and targeting them by positioning the selected offering in a way that highlights why it is the best solution for a sub-segment (i.e. why the firm’s offering for that sub-segment is better than any offering that competitors might provide). This is broadly known as the STP (i.e., segmentation, targeting, and positioning approach).</a:t>
            </a:r>
          </a:p>
          <a:p>
            <a:r>
              <a:rPr lang="en-US" sz="1200" i="1" kern="1200" dirty="0">
                <a:solidFill>
                  <a:schemeClr val="tx1"/>
                </a:solidFill>
                <a:effectLst/>
                <a:latin typeface="+mn-lt"/>
                <a:ea typeface="+mn-ea"/>
                <a:cs typeface="+mn-cs"/>
              </a:rPr>
              <a:t>Segmenting </a:t>
            </a:r>
            <a:r>
              <a:rPr lang="en-US" sz="1200" kern="1200" dirty="0">
                <a:solidFill>
                  <a:schemeClr val="tx1"/>
                </a:solidFill>
                <a:effectLst/>
                <a:latin typeface="+mn-lt"/>
                <a:ea typeface="+mn-ea"/>
                <a:cs typeface="+mn-cs"/>
              </a:rPr>
              <a:t>is the process of dividing the overall market into groups, such that potential customers in each group have similar needs and desires for a particular product or service category (e.g., high preference for quality and service warranties, low need for large assortments), but the differences across groups (based on customer characteristics) are maximal. </a:t>
            </a:r>
            <a:r>
              <a:rPr lang="en-US" sz="1200" i="1" kern="1200" dirty="0">
                <a:solidFill>
                  <a:schemeClr val="tx1"/>
                </a:solidFill>
                <a:effectLst/>
                <a:latin typeface="+mn-lt"/>
                <a:ea typeface="+mn-ea"/>
                <a:cs typeface="+mn-cs"/>
              </a:rPr>
              <a:t>Targeting</a:t>
            </a:r>
            <a:r>
              <a:rPr lang="en-US" sz="1200" kern="1200" dirty="0">
                <a:solidFill>
                  <a:schemeClr val="tx1"/>
                </a:solidFill>
                <a:effectLst/>
                <a:latin typeface="+mn-lt"/>
                <a:ea typeface="+mn-ea"/>
                <a:cs typeface="+mn-cs"/>
              </a:rPr>
              <a:t> involves deciding which segment(s) to go after, based on the market attractiveness and competitive strength of each sub-segment. Finally, </a:t>
            </a:r>
            <a:r>
              <a:rPr lang="en-US" sz="1200" i="1" kern="1200" dirty="0">
                <a:solidFill>
                  <a:schemeClr val="tx1"/>
                </a:solidFill>
                <a:effectLst/>
                <a:latin typeface="+mn-lt"/>
                <a:ea typeface="+mn-ea"/>
                <a:cs typeface="+mn-cs"/>
              </a:rPr>
              <a:t>positioning</a:t>
            </a:r>
            <a:r>
              <a:rPr lang="en-US" sz="1200" kern="1200" dirty="0">
                <a:solidFill>
                  <a:schemeClr val="tx1"/>
                </a:solidFill>
                <a:effectLst/>
                <a:latin typeface="+mn-lt"/>
                <a:ea typeface="+mn-ea"/>
                <a:cs typeface="+mn-cs"/>
              </a:rPr>
              <a:t> involves the process of improving a firm’s relative advantage in the minds of its targeted customers, by emphasizing the key attributes of a firm’s offering to the right sub-segment. We discuss several different techniques to perform segmentation in Chapter 2. For example, cluster analysis could use survey data on customers’ needs and desires, and their characteristics to classify a large set of heterogeneous consumers or companies into a few homogeneous segments. STP is often combined with a customer-centric approach or strategy, in which the firm recognizes the long-term value of its core customer segment and puts it at the core of all major internal business processes and decisions. </a:t>
            </a:r>
          </a:p>
          <a:p>
            <a:r>
              <a:rPr lang="en-US" sz="1200" b="1"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4026912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MP#2: All Customers Change </a:t>
            </a:r>
            <a:r>
              <a:rPr lang="en-US" sz="1200" b="0" kern="1200" dirty="0" err="1">
                <a:solidFill>
                  <a:schemeClr val="tx1"/>
                </a:solidFill>
                <a:effectLst/>
                <a:latin typeface="Wingdings"/>
                <a:ea typeface="+mn-ea"/>
                <a:cs typeface="+mn-cs"/>
              </a:rPr>
              <a:t>è</a:t>
            </a:r>
            <a:r>
              <a:rPr lang="en-US" sz="1200" b="1" kern="1200" dirty="0">
                <a:solidFill>
                  <a:schemeClr val="tx1"/>
                </a:solidFill>
                <a:effectLst/>
                <a:latin typeface="+mn-lt"/>
                <a:ea typeface="+mn-ea"/>
                <a:cs typeface="+mn-cs"/>
              </a:rPr>
              <a:t> Managing Customer Dynamics</a:t>
            </a:r>
          </a:p>
          <a:p>
            <a:pPr fontAlgn="base"/>
            <a:r>
              <a:rPr lang="en-US" sz="1200" b="1" i="1" kern="1200" dirty="0">
                <a:solidFill>
                  <a:schemeClr val="tx1"/>
                </a:solidFill>
                <a:effectLst/>
                <a:latin typeface="+mn-lt"/>
                <a:ea typeface="+mn-ea"/>
                <a:cs typeface="+mn-cs"/>
              </a:rPr>
              <a:t>Problem</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The phenomenon that motivates the second marketing principle is that </a:t>
            </a:r>
            <a:r>
              <a:rPr lang="en-US" sz="1200" i="1" kern="1200" dirty="0">
                <a:solidFill>
                  <a:schemeClr val="tx1"/>
                </a:solidFill>
                <a:effectLst/>
                <a:latin typeface="+mn-lt"/>
                <a:ea typeface="+mn-ea"/>
                <a:cs typeface="+mn-cs"/>
              </a:rPr>
              <a:t>all customers change. </a:t>
            </a:r>
            <a:r>
              <a:rPr lang="en-US" sz="1200" kern="1200" dirty="0">
                <a:solidFill>
                  <a:schemeClr val="tx1"/>
                </a:solidFill>
                <a:effectLst/>
                <a:latin typeface="+mn-lt"/>
                <a:ea typeface="+mn-ea"/>
                <a:cs typeface="+mn-cs"/>
              </a:rPr>
              <a:t>Customers’ changing needs arise from several sources including discrete life events, typical lifecycle choices, learning effects, product lifecycle effects, or changing environmental contexts. How does this challenge firms? When changes are rapid and diverse, even firms that have done a good of selecting the right sub-segments of the market to focus on could be faced with a constantly moving target base. If a firm underestimates the problem and expects that changes in customers’ over-time proclivities are minor (compared to their stable differences), they would always be behind the dominant trend in the marketplace, since competitors might strategically anticipate customer changes and adjust their value proposition to proactively target customers. Thus the main challenge in the second marketing principle is the issue: how to best sell to customers whose preferences constantly change?</a:t>
            </a:r>
          </a:p>
          <a:p>
            <a:pPr fontAlgn="base"/>
            <a:r>
              <a:rPr lang="en-US" sz="1200" b="1" i="1" kern="1200" dirty="0">
                <a:solidFill>
                  <a:schemeClr val="tx1"/>
                </a:solidFill>
                <a:effectLst/>
                <a:latin typeface="+mn-lt"/>
                <a:ea typeface="+mn-ea"/>
                <a:cs typeface="+mn-cs"/>
              </a:rPr>
              <a:t>Solution</a:t>
            </a:r>
            <a:r>
              <a:rPr lang="en-US" sz="1200" kern="1200" dirty="0">
                <a:solidFill>
                  <a:schemeClr val="tx1"/>
                </a:solidFill>
                <a:effectLst/>
                <a:latin typeface="+mn-lt"/>
                <a:ea typeface="+mn-ea"/>
                <a:cs typeface="+mn-cs"/>
              </a:rPr>
              <a:t>. The solution to the managing customer dynamics lies in applying STP solutions to a customer dynamic problem, i.e. segmenting a firm’s existing customers according to similarities in migration patterns, and develop customized strategies for differing migration patterns. We discuss three approaches to address this solution. One approach, called </a:t>
            </a:r>
            <a:r>
              <a:rPr lang="en-US" sz="1200" i="1" kern="1200" dirty="0">
                <a:solidFill>
                  <a:schemeClr val="tx1"/>
                </a:solidFill>
                <a:effectLst/>
                <a:latin typeface="+mn-lt"/>
                <a:ea typeface="+mn-ea"/>
                <a:cs typeface="+mn-cs"/>
              </a:rPr>
              <a:t>the AER approach</a:t>
            </a:r>
            <a:r>
              <a:rPr lang="en-US" sz="1200" kern="1200" dirty="0">
                <a:solidFill>
                  <a:schemeClr val="tx1"/>
                </a:solidFill>
                <a:effectLst/>
                <a:latin typeface="+mn-lt"/>
                <a:ea typeface="+mn-ea"/>
                <a:cs typeface="+mn-cs"/>
              </a:rPr>
              <a:t>, assumes that customers within each of three different, Acquisition–Expansion–Retention (AER), stages are similar, and therefore develops specific strategies to deal with customers at each stage. In a second approach, called </a:t>
            </a:r>
            <a:r>
              <a:rPr lang="en-US" sz="1200" i="1" kern="1200" dirty="0">
                <a:solidFill>
                  <a:schemeClr val="tx1"/>
                </a:solidFill>
                <a:effectLst/>
                <a:latin typeface="+mn-lt"/>
                <a:ea typeface="+mn-ea"/>
                <a:cs typeface="+mn-cs"/>
              </a:rPr>
              <a:t>lost customer analysis</a:t>
            </a:r>
            <a:r>
              <a:rPr lang="en-US" sz="1200" kern="1200" dirty="0">
                <a:solidFill>
                  <a:schemeClr val="tx1"/>
                </a:solidFill>
                <a:effectLst/>
                <a:latin typeface="+mn-lt"/>
                <a:ea typeface="+mn-ea"/>
                <a:cs typeface="+mn-cs"/>
              </a:rPr>
              <a:t>, firms set regular intervals for contacting lost customers to identify the cause of their transition, where they went, and potential recovery strategies. The firm takes appropriate corrective action depending on whether the lost customer was in the firm’s target segment and the root cause. We discuss </a:t>
            </a:r>
            <a:r>
              <a:rPr lang="en-US" sz="1200" i="1" kern="1200" dirty="0">
                <a:solidFill>
                  <a:schemeClr val="tx1"/>
                </a:solidFill>
                <a:effectLst/>
                <a:latin typeface="+mn-lt"/>
                <a:ea typeface="+mn-ea"/>
                <a:cs typeface="+mn-cs"/>
              </a:rPr>
              <a:t>choice models</a:t>
            </a:r>
            <a:r>
              <a:rPr lang="en-US" sz="1200" kern="1200" dirty="0">
                <a:solidFill>
                  <a:schemeClr val="tx1"/>
                </a:solidFill>
                <a:effectLst/>
                <a:latin typeface="+mn-lt"/>
                <a:ea typeface="+mn-ea"/>
                <a:cs typeface="+mn-cs"/>
              </a:rPr>
              <a:t> as a way to understand customer AER decisions in Chapter 3. Finally, a </a:t>
            </a:r>
            <a:r>
              <a:rPr lang="en-US" sz="1200" i="1" kern="1200" dirty="0">
                <a:solidFill>
                  <a:schemeClr val="tx1"/>
                </a:solidFill>
                <a:effectLst/>
                <a:latin typeface="+mn-lt"/>
                <a:ea typeface="+mn-ea"/>
                <a:cs typeface="+mn-cs"/>
              </a:rPr>
              <a:t>Hidden Markov model</a:t>
            </a:r>
            <a:r>
              <a:rPr lang="en-US" sz="1200" kern="1200" dirty="0">
                <a:solidFill>
                  <a:schemeClr val="tx1"/>
                </a:solidFill>
                <a:effectLst/>
                <a:latin typeface="+mn-lt"/>
                <a:ea typeface="+mn-ea"/>
                <a:cs typeface="+mn-cs"/>
              </a:rPr>
              <a:t> (HMM) approach use changes in past customer behavior to identify customer “states” (or dynamic segments) and model the probability of transitioning among those various states. The dynamic segments can be defined in terms of economic value to the firm, and the probabilities of switching from state to state, by customer, is useful for firms in understanding the importance of anticipated changes in customer behavior. When AER approaches are combined with individual-level approaches like lost customer analysis, the firm can develop a detailed picture of how past changes, or anticipated changes in customer behaviors are likely to change the composition of their target segments.</a:t>
            </a:r>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38532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MP#3: All Competitors React </a:t>
            </a:r>
            <a:r>
              <a:rPr lang="en-US" sz="1200" b="0" kern="1200" dirty="0" err="1">
                <a:solidFill>
                  <a:schemeClr val="tx1"/>
                </a:solidFill>
                <a:effectLst/>
                <a:latin typeface="Wingdings"/>
                <a:ea typeface="+mn-ea"/>
                <a:cs typeface="+mn-cs"/>
              </a:rPr>
              <a:t>è</a:t>
            </a:r>
            <a:r>
              <a:rPr lang="en-US" sz="1200" b="1" kern="1200" dirty="0">
                <a:solidFill>
                  <a:schemeClr val="tx1"/>
                </a:solidFill>
                <a:effectLst/>
                <a:latin typeface="+mn-lt"/>
                <a:ea typeface="+mn-ea"/>
                <a:cs typeface="+mn-cs"/>
              </a:rPr>
              <a:t> Managing Sustainable Competitive Advantage</a:t>
            </a:r>
          </a:p>
          <a:p>
            <a:pPr fontAlgn="base"/>
            <a:r>
              <a:rPr lang="en-US" sz="1200" b="1" i="1" kern="1200" dirty="0">
                <a:solidFill>
                  <a:schemeClr val="tx1"/>
                </a:solidFill>
                <a:effectLst/>
                <a:latin typeface="+mn-lt"/>
                <a:ea typeface="+mn-ea"/>
                <a:cs typeface="+mn-cs"/>
              </a:rPr>
              <a:t>Problem.</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third marketing principle is motivated by the fact that </a:t>
            </a:r>
            <a:r>
              <a:rPr lang="en-US" sz="1200" i="1" kern="1200" dirty="0">
                <a:solidFill>
                  <a:schemeClr val="tx1"/>
                </a:solidFill>
                <a:effectLst/>
                <a:latin typeface="+mn-lt"/>
                <a:ea typeface="+mn-ea"/>
                <a:cs typeface="+mn-cs"/>
              </a:rPr>
              <a:t>all competitors react. </a:t>
            </a:r>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Firms could see their competitors attack from several sources, including through technical innovations that make a focal firm’s products and services obsolete, to cultural, environmental or random factors that suddenly sway customers from being loyal to one firm to seeking out another firm’s products, to the entrepreneurship and creativity of diverse actors that disrupt the nature of business in a focal firm’s industry. How does this affect firms? Intense competitive rivalry could challenge the most prepared firms, even the ones that have selected the right sub-segments of the market, and those doing a good job of managing existing and anticipated trends in customers’ migration patterns, since competitors will persistently try to copy its success or innovate business processes and offerings to match customers’ needs and desires better. If a firm underestimates competitive reactions, they will not have suitably strong barriers to withstand attacks, and hence could lose dominant market place positions. Thus the main challenge in the third Marketing Principle is: how to best manage ever-present competitive actions and reactions?</a:t>
            </a:r>
          </a:p>
          <a:p>
            <a:pPr fontAlgn="base"/>
            <a:r>
              <a:rPr lang="en-US" sz="1200" b="1" i="1" kern="1200" dirty="0">
                <a:solidFill>
                  <a:schemeClr val="tx1"/>
                </a:solidFill>
                <a:effectLst/>
                <a:latin typeface="+mn-lt"/>
                <a:ea typeface="+mn-ea"/>
                <a:cs typeface="+mn-cs"/>
              </a:rPr>
              <a:t>Solution. </a:t>
            </a:r>
            <a:r>
              <a:rPr lang="en-US" sz="1200" kern="1200" dirty="0">
                <a:solidFill>
                  <a:schemeClr val="tx1"/>
                </a:solidFill>
                <a:effectLst/>
                <a:latin typeface="+mn-lt"/>
                <a:ea typeface="+mn-ea"/>
                <a:cs typeface="+mn-cs"/>
              </a:rPr>
              <a:t>The solution to the managing competitor reaction lies in building and maintaining strong barriers to withstand competitive attacks. These barriers are called sustainable competitive advantages (SCA). A firm is said to have SCA when it is able to generate more customer value than competitive firms in its industry for the same set of products and service categories. In other words, customers care about what this SCA offers, the firm does it better than competitors, which generates a relative advantage, and the SCA must be hard to duplicate or substitute, even with significant resources.  </a:t>
            </a:r>
          </a:p>
          <a:p>
            <a:pPr fontAlgn="base"/>
            <a:r>
              <a:rPr lang="en-US" sz="1200" kern="1200" dirty="0">
                <a:solidFill>
                  <a:schemeClr val="tx1"/>
                </a:solidFill>
                <a:effectLst/>
                <a:latin typeface="+mn-lt"/>
                <a:ea typeface="+mn-ea"/>
                <a:cs typeface="+mn-cs"/>
              </a:rPr>
              <a:t>Most firms build SCA through building</a:t>
            </a:r>
            <a:r>
              <a:rPr lang="en-US" sz="1200" i="1" kern="1200" dirty="0">
                <a:solidFill>
                  <a:schemeClr val="tx1"/>
                </a:solidFill>
                <a:effectLst/>
                <a:latin typeface="+mn-lt"/>
                <a:ea typeface="+mn-ea"/>
                <a:cs typeface="+mn-cs"/>
              </a:rPr>
              <a:t> brand, offering, and relationship (BOR) equities</a:t>
            </a:r>
            <a:r>
              <a:rPr lang="en-US" sz="1200" kern="1200" dirty="0">
                <a:solidFill>
                  <a:schemeClr val="tx1"/>
                </a:solidFill>
                <a:effectLst/>
                <a:latin typeface="+mn-lt"/>
                <a:ea typeface="+mn-ea"/>
                <a:cs typeface="+mn-cs"/>
              </a:rPr>
              <a:t>. Building brand equities entails strong brand positioning (whether a brand captures the firm’s desired place in the customer’s mind) brand architecture (the rationale and structure among the firm, its products, and brand/product extensions), and brand extensions (the approach the firm’s uses for launching a new offering by leveraging an existing brand). In Chapter 5, we discuss surveys as a tool to conduct brand audits, which help understand a brand’s positioning, architecture and extension strategies. To build offering equities, a firm should invest in research and development (R&amp;D) so that they can introduce the newest or most innovative product, reduce costs, add supplementary services, or fundamentally alter the customer experience. To the extent that these new offerings meet customers’ needs better than existing offerings, and customers care about the new feature, a firm possess high offering equity. Another strategy for developing an innovative offering is to dramatically reposition an existing product, by removing some features and adding others so the total offering appeals to a different customer segment with a “new” value proposition. In Chapter 6, we discuss conjoint analysis as a way for a firm to redesign its product offerings. Finally, to build relationship equities, a firm can use social programs (social engagements like meals and sporting events) to convey the customer’s special status, structural programs (such as in electronic order processing interfaces or customized packaging) that provide investments that customers might not make themselves, or financial programs that provide economic benefits, in the form of special discounts, giveaways, free shipping, or extended payment terms. In Chapter 7, we discuss regression analysis as a way for a firm to gauge the effectiveness of its relationship marketing efforts.</a:t>
            </a:r>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1901186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MP#4: All Resources are Limited </a:t>
            </a:r>
            <a:r>
              <a:rPr lang="en-US" sz="1200" b="0" kern="1200" dirty="0" err="1">
                <a:solidFill>
                  <a:schemeClr val="tx1"/>
                </a:solidFill>
                <a:effectLst/>
                <a:latin typeface="Wingdings"/>
                <a:ea typeface="+mn-ea"/>
                <a:cs typeface="+mn-cs"/>
              </a:rPr>
              <a:t>è</a:t>
            </a:r>
            <a:r>
              <a:rPr lang="en-US" sz="1200" b="1" kern="1200" dirty="0">
                <a:solidFill>
                  <a:schemeClr val="tx1"/>
                </a:solidFill>
                <a:effectLst/>
                <a:latin typeface="+mn-lt"/>
                <a:ea typeface="+mn-ea"/>
                <a:cs typeface="+mn-cs"/>
              </a:rPr>
              <a:t> Managing Resource Tradeoffs</a:t>
            </a:r>
          </a:p>
          <a:p>
            <a:pPr fontAlgn="base"/>
            <a:r>
              <a:rPr lang="en-US" sz="1200" b="1" i="1" kern="1200" dirty="0">
                <a:solidFill>
                  <a:schemeClr val="tx1"/>
                </a:solidFill>
                <a:effectLst/>
                <a:latin typeface="+mn-lt"/>
                <a:ea typeface="+mn-ea"/>
                <a:cs typeface="+mn-cs"/>
              </a:rPr>
              <a:t>Problem.</a:t>
            </a:r>
            <a:r>
              <a:rPr lang="en-US" sz="1200" kern="1200" dirty="0">
                <a:solidFill>
                  <a:schemeClr val="tx1"/>
                </a:solidFill>
                <a:effectLst/>
                <a:latin typeface="+mn-lt"/>
                <a:ea typeface="+mn-ea"/>
                <a:cs typeface="+mn-cs"/>
              </a:rPr>
              <a:t> The fourth and final Marketing Principle focuses on dealing with the issue that </a:t>
            </a:r>
            <a:r>
              <a:rPr lang="en-US" sz="1200" i="1" kern="1200" dirty="0">
                <a:solidFill>
                  <a:schemeClr val="tx1"/>
                </a:solidFill>
                <a:effectLst/>
                <a:latin typeface="+mn-lt"/>
                <a:ea typeface="+mn-ea"/>
                <a:cs typeface="+mn-cs"/>
              </a:rPr>
              <a:t>all resources are limited. </a:t>
            </a:r>
            <a:r>
              <a:rPr lang="en-US" sz="1200" kern="1200" dirty="0">
                <a:solidFill>
                  <a:schemeClr val="tx1"/>
                </a:solidFill>
                <a:effectLst/>
                <a:latin typeface="+mn-lt"/>
                <a:ea typeface="+mn-ea"/>
                <a:cs typeface="+mn-cs"/>
              </a:rPr>
              <a:t>Resource constraints could emerge from different sources including a firm’s resource slack (usable resources that change with the health of the economy), the changes in the composition of a firm’s segments, changes in the competitiveness of a firm’s product portfolio and landscape, as well as the changes in the effectiveness of a firm’s current marketing activities. How does this complicate firms’ marketing problems? Resource constraints mean that even if firms are excellent at selecting the right sub-segments (MP#1), managing existing and anticipated trends in customers’ migration patterns (MP#2), and developing a sustainable competitive advantage through brand, offering and relationships equities (MP#3), they have to constantly adjust marketing budgets and reallocate it in a manner commensurate market conditions. Thus the main challenge in the fourth fundamental marketing problem is the issue: How to effectively managing resource tradeoffs when executing a firm’s marketing strategy?</a:t>
            </a:r>
          </a:p>
          <a:p>
            <a:pPr fontAlgn="base"/>
            <a:r>
              <a:rPr lang="en-US" sz="1200" b="1" i="1" kern="1200" dirty="0">
                <a:solidFill>
                  <a:schemeClr val="tx1"/>
                </a:solidFill>
                <a:effectLst/>
                <a:latin typeface="+mn-lt"/>
                <a:ea typeface="+mn-ea"/>
                <a:cs typeface="+mn-cs"/>
              </a:rPr>
              <a:t>Solution</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solution to managing resource tradeoffs lies in understanding the marginal benefit and cost of every incremental dollar to a segment or product, such that the ultimate allocation decision made by the firm is in proportional to the marginal benefit and cost tradeoff associated with each segment or product. This is accomplished by two approaches. The first approach is to create, measure and monitor performance at every possible turn, or the </a:t>
            </a:r>
            <a:r>
              <a:rPr lang="en-US" sz="1200" i="1" kern="1200" dirty="0">
                <a:solidFill>
                  <a:schemeClr val="tx1"/>
                </a:solidFill>
                <a:effectLst/>
                <a:latin typeface="+mn-lt"/>
                <a:ea typeface="+mn-ea"/>
                <a:cs typeface="+mn-cs"/>
              </a:rPr>
              <a:t>metrics-driven</a:t>
            </a:r>
            <a:r>
              <a:rPr lang="en-US" sz="1200" kern="1200" dirty="0">
                <a:solidFill>
                  <a:schemeClr val="tx1"/>
                </a:solidFill>
                <a:effectLst/>
                <a:latin typeface="+mn-lt"/>
                <a:ea typeface="+mn-ea"/>
                <a:cs typeface="+mn-cs"/>
              </a:rPr>
              <a:t> approach. Firms should use financial metrics, typically based on financial ratios, because they are easily converted to monetary outcomes such as net profit return on investment, which links into the firms overall accounting measures. Firms also use marketing metrics, which are based on numbers related to consumers’ attitude, behaviors and mindset about a firm’s products, and include metrics such as awareness, satisfaction, loyalty and brand equity. Intermediate marketing metrics are faster to detect change and allow more diagnostics as to the effects of marketing expenditures than do more aggregate financial metrics. </a:t>
            </a:r>
          </a:p>
          <a:p>
            <a:pPr fontAlgn="base"/>
            <a:r>
              <a:rPr lang="en-US" sz="1200" kern="1200" dirty="0">
                <a:solidFill>
                  <a:schemeClr val="tx1"/>
                </a:solidFill>
                <a:effectLst/>
                <a:latin typeface="+mn-lt"/>
                <a:ea typeface="+mn-ea"/>
                <a:cs typeface="+mn-cs"/>
              </a:rPr>
              <a:t>The second approach is to validate the effectiveness of each marketing dollar, using these metrics, or the </a:t>
            </a:r>
            <a:r>
              <a:rPr lang="en-US" sz="1200" i="1" kern="1200" dirty="0">
                <a:solidFill>
                  <a:schemeClr val="tx1"/>
                </a:solidFill>
                <a:effectLst/>
                <a:latin typeface="+mn-lt"/>
                <a:ea typeface="+mn-ea"/>
                <a:cs typeface="+mn-cs"/>
              </a:rPr>
              <a:t>attribution-based allocation</a:t>
            </a:r>
            <a:r>
              <a:rPr lang="en-US" sz="1200" kern="1200" dirty="0">
                <a:solidFill>
                  <a:schemeClr val="tx1"/>
                </a:solidFill>
                <a:effectLst/>
                <a:latin typeface="+mn-lt"/>
                <a:ea typeface="+mn-ea"/>
                <a:cs typeface="+mn-cs"/>
              </a:rPr>
              <a:t> approach. In Chapter 8, we recommend that firms should use </a:t>
            </a:r>
            <a:r>
              <a:rPr lang="en-US" sz="1200" i="1" kern="1200" dirty="0">
                <a:solidFill>
                  <a:schemeClr val="tx1"/>
                </a:solidFill>
                <a:effectLst/>
                <a:latin typeface="+mn-lt"/>
                <a:ea typeface="+mn-ea"/>
                <a:cs typeface="+mn-cs"/>
              </a:rPr>
              <a:t>attribution-based models</a:t>
            </a:r>
            <a:r>
              <a:rPr lang="en-US" sz="1200" kern="1200" dirty="0">
                <a:solidFill>
                  <a:schemeClr val="tx1"/>
                </a:solidFill>
                <a:effectLst/>
                <a:latin typeface="+mn-lt"/>
                <a:ea typeface="+mn-ea"/>
                <a:cs typeface="+mn-cs"/>
              </a:rPr>
              <a:t>, where firms review their historical data and measure the impacts of various marketing activities using mathematical models. Historical data contain insightful information about whether and how much marketing resources truly increase outcomes. With a well-executed attribution approach, marketing managers can discern the relative impact of each resource, which is crucial to their optimal allocation. This will ensure that a firm successfully managing resource tradeoffs to only fund each of its initiatives based on its expected benefit and cost. </a:t>
            </a:r>
          </a:p>
          <a:p>
            <a:r>
              <a:rPr lang="en-US" sz="1200" kern="1200" dirty="0">
                <a:solidFill>
                  <a:schemeClr val="tx1"/>
                </a:solidFill>
                <a:effectLst/>
                <a:latin typeface="+mn-lt"/>
                <a:ea typeface="+mn-ea"/>
                <a:cs typeface="+mn-cs"/>
              </a:rPr>
              <a:t>We summarize the First Principles, solutions, and supporting analytical techniques in Table 9.1.</a:t>
            </a:r>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188331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kern="1200" dirty="0">
                <a:solidFill>
                  <a:schemeClr val="tx1"/>
                </a:solidFill>
                <a:effectLst/>
                <a:latin typeface="+mn-lt"/>
                <a:ea typeface="+mn-ea"/>
                <a:cs typeface="+mn-cs"/>
              </a:rPr>
              <a:t>A precursor to successfully implementing the four Marketing Principles is understanding how they fit together so that the collective learning from the four Marketing Principles is greater than the learning from each individually. There are two key ways that the Marketing Principles work together to synergistically improve the effectiveness of a marking strategy, (1) </a:t>
            </a:r>
            <a:r>
              <a:rPr lang="en-US" sz="1200" i="1" kern="1200" dirty="0">
                <a:solidFill>
                  <a:schemeClr val="tx1"/>
                </a:solidFill>
                <a:effectLst/>
                <a:latin typeface="+mn-lt"/>
                <a:ea typeface="+mn-ea"/>
                <a:cs typeface="+mn-cs"/>
              </a:rPr>
              <a:t>temporal interconnections</a:t>
            </a:r>
            <a:r>
              <a:rPr lang="en-US" sz="1200" kern="1200" dirty="0">
                <a:solidFill>
                  <a:schemeClr val="tx1"/>
                </a:solidFill>
                <a:effectLst/>
                <a:latin typeface="+mn-lt"/>
                <a:ea typeface="+mn-ea"/>
                <a:cs typeface="+mn-cs"/>
              </a:rPr>
              <a:t> which allows an output of one MP to provide key input data to another MP, and (2) </a:t>
            </a:r>
            <a:r>
              <a:rPr lang="en-US" sz="1200" i="1" kern="1200" dirty="0">
                <a:solidFill>
                  <a:schemeClr val="tx1"/>
                </a:solidFill>
                <a:effectLst/>
                <a:latin typeface="+mn-lt"/>
                <a:ea typeface="+mn-ea"/>
                <a:cs typeface="+mn-cs"/>
              </a:rPr>
              <a:t>micro–macro duality</a:t>
            </a:r>
            <a:r>
              <a:rPr lang="en-US" sz="1200" kern="1200" dirty="0">
                <a:solidFill>
                  <a:schemeClr val="tx1"/>
                </a:solidFill>
                <a:effectLst/>
                <a:latin typeface="+mn-lt"/>
                <a:ea typeface="+mn-ea"/>
                <a:cs typeface="+mn-cs"/>
              </a:rPr>
              <a:t> which allows deep understanding of customers at micro levels (avoiding aggregation bias) and supports strategic and resource decisions at macro levels (advertising, R&amp;D, and sales force strategies). </a:t>
            </a:r>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129342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1.tif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dirty="0"/>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a:t>© Robert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dirty="0"/>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dirty="0"/>
              <a:t>Click to edit Master text styles</a:t>
            </a:r>
          </a:p>
          <a:p>
            <a:pPr lvl="1"/>
            <a:r>
              <a:rPr lang="en-US" dirty="0"/>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86387" y="279953"/>
            <a:ext cx="88059" cy="918519"/>
          </a:xfrm>
          <a:prstGeom prst="rect">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98329" y="282574"/>
            <a:ext cx="91440" cy="9185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68192" y="758595"/>
            <a:ext cx="470647" cy="462408"/>
          </a:xfrm>
          <a:prstGeom prst="rect">
            <a:avLst/>
          </a:prstGeom>
        </p:spPr>
      </p:pic>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77827" y="277332"/>
            <a:ext cx="461012" cy="452942"/>
          </a:xfrm>
          <a:prstGeom prst="rect">
            <a:avLst/>
          </a:prstGeom>
        </p:spPr>
      </p:pic>
      <p:pic>
        <p:nvPicPr>
          <p:cNvPr id="15" name="Picture 1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654162" y="257949"/>
            <a:ext cx="489838" cy="481263"/>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654162" y="758595"/>
            <a:ext cx="489838" cy="48126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3.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Robert Palmatier</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8" name="TextBox 7"/>
          <p:cNvSpPr txBox="1"/>
          <p:nvPr/>
        </p:nvSpPr>
        <p:spPr>
          <a:xfrm>
            <a:off x="722333" y="495249"/>
            <a:ext cx="7494229" cy="2031325"/>
          </a:xfrm>
          <a:prstGeom prst="rect">
            <a:avLst/>
          </a:prstGeom>
          <a:noFill/>
        </p:spPr>
        <p:txBody>
          <a:bodyPr wrap="square" rtlCol="0">
            <a:spAutoFit/>
          </a:bodyPr>
          <a:lstStyle/>
          <a:p>
            <a:pPr algn="ctr"/>
            <a:r>
              <a:rPr lang="en-US" sz="5400" dirty="0">
                <a:solidFill>
                  <a:schemeClr val="tx2"/>
                </a:solidFill>
                <a:latin typeface="+mj-lt"/>
                <a:cs typeface="Avenir Light"/>
              </a:rPr>
              <a:t>Marketing Strategy:</a:t>
            </a:r>
          </a:p>
          <a:p>
            <a:pPr algn="ctr"/>
            <a:r>
              <a:rPr lang="en-US" sz="3600" dirty="0">
                <a:solidFill>
                  <a:schemeClr val="tx2"/>
                </a:solidFill>
                <a:cs typeface="Avenir Light"/>
              </a:rPr>
              <a:t>Implementing Marketing Principles and Data Analytics</a:t>
            </a:r>
            <a:endParaRPr lang="en-US" sz="3600" dirty="0">
              <a:solidFill>
                <a:schemeClr val="tx2"/>
              </a:solidFill>
              <a:latin typeface="Avenir Light"/>
              <a:cs typeface="Avenir Light"/>
            </a:endParaRPr>
          </a:p>
        </p:txBody>
      </p:sp>
      <p:sp>
        <p:nvSpPr>
          <p:cNvPr id="7" name="TextBox 6"/>
          <p:cNvSpPr txBox="1"/>
          <p:nvPr/>
        </p:nvSpPr>
        <p:spPr>
          <a:xfrm>
            <a:off x="1" y="3200400"/>
            <a:ext cx="9143999" cy="3657600"/>
          </a:xfrm>
          <a:prstGeom prst="rect">
            <a:avLst/>
          </a:prstGeom>
          <a:solidFill>
            <a:schemeClr val="accent1"/>
          </a:solidFill>
          <a:ln>
            <a:solidFill>
              <a:schemeClr val="tx2"/>
            </a:solidFill>
          </a:ln>
        </p:spPr>
        <p:txBody>
          <a:bodyPr wrap="square" rtlCol="0">
            <a:spAutoFit/>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877" y="3984321"/>
            <a:ext cx="1392936" cy="136855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0951" y="3929303"/>
            <a:ext cx="1392936" cy="136855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0025" y="3984321"/>
            <a:ext cx="1392936" cy="1368552"/>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09974" y="3984321"/>
            <a:ext cx="1392936" cy="1368552"/>
          </a:xfrm>
          <a:prstGeom prst="rect">
            <a:avLst/>
          </a:prstGeom>
        </p:spPr>
      </p:pic>
      <p:sp>
        <p:nvSpPr>
          <p:cNvPr id="11" name="TextBox 10"/>
          <p:cNvSpPr txBox="1"/>
          <p:nvPr/>
        </p:nvSpPr>
        <p:spPr>
          <a:xfrm>
            <a:off x="316356" y="3452994"/>
            <a:ext cx="2220685" cy="646331"/>
          </a:xfrm>
          <a:prstGeom prst="rect">
            <a:avLst/>
          </a:prstGeom>
          <a:noFill/>
        </p:spPr>
        <p:txBody>
          <a:bodyPr wrap="square" rtlCol="0">
            <a:spAutoFit/>
          </a:bodyPr>
          <a:lstStyle/>
          <a:p>
            <a:pPr algn="ctr"/>
            <a:r>
              <a:rPr lang="en-US" b="1" dirty="0">
                <a:solidFill>
                  <a:schemeClr val="bg1"/>
                </a:solidFill>
              </a:rPr>
              <a:t>All Customers Differ</a:t>
            </a:r>
          </a:p>
        </p:txBody>
      </p:sp>
      <p:sp>
        <p:nvSpPr>
          <p:cNvPr id="13" name="TextBox 12"/>
          <p:cNvSpPr txBox="1"/>
          <p:nvPr/>
        </p:nvSpPr>
        <p:spPr>
          <a:xfrm>
            <a:off x="4302205" y="3418349"/>
            <a:ext cx="2220685" cy="646331"/>
          </a:xfrm>
          <a:prstGeom prst="rect">
            <a:avLst/>
          </a:prstGeom>
          <a:noFill/>
        </p:spPr>
        <p:txBody>
          <a:bodyPr wrap="square" rtlCol="0">
            <a:spAutoFit/>
          </a:bodyPr>
          <a:lstStyle/>
          <a:p>
            <a:pPr algn="ctr"/>
            <a:r>
              <a:rPr lang="en-US" b="1" dirty="0">
                <a:solidFill>
                  <a:schemeClr val="bg1"/>
                </a:solidFill>
              </a:rPr>
              <a:t>All Competitors React</a:t>
            </a:r>
          </a:p>
        </p:txBody>
      </p:sp>
      <p:sp>
        <p:nvSpPr>
          <p:cNvPr id="14" name="TextBox 13"/>
          <p:cNvSpPr txBox="1"/>
          <p:nvPr/>
        </p:nvSpPr>
        <p:spPr>
          <a:xfrm>
            <a:off x="6266226" y="3418349"/>
            <a:ext cx="2220685" cy="646331"/>
          </a:xfrm>
          <a:prstGeom prst="rect">
            <a:avLst/>
          </a:prstGeom>
          <a:noFill/>
        </p:spPr>
        <p:txBody>
          <a:bodyPr wrap="square" rtlCol="0">
            <a:spAutoFit/>
          </a:bodyPr>
          <a:lstStyle/>
          <a:p>
            <a:pPr algn="ctr"/>
            <a:r>
              <a:rPr lang="en-US" b="1" dirty="0">
                <a:solidFill>
                  <a:schemeClr val="bg1"/>
                </a:solidFill>
              </a:rPr>
              <a:t>All Resources are Limited</a:t>
            </a:r>
          </a:p>
        </p:txBody>
      </p:sp>
      <p:sp>
        <p:nvSpPr>
          <p:cNvPr id="15" name="TextBox 14"/>
          <p:cNvSpPr txBox="1"/>
          <p:nvPr/>
        </p:nvSpPr>
        <p:spPr>
          <a:xfrm>
            <a:off x="2343723" y="3418349"/>
            <a:ext cx="2220685" cy="646331"/>
          </a:xfrm>
          <a:prstGeom prst="rect">
            <a:avLst/>
          </a:prstGeom>
          <a:noFill/>
        </p:spPr>
        <p:txBody>
          <a:bodyPr wrap="square" rtlCol="0">
            <a:spAutoFit/>
          </a:bodyPr>
          <a:lstStyle/>
          <a:p>
            <a:pPr algn="ctr"/>
            <a:r>
              <a:rPr lang="en-US" b="1" dirty="0">
                <a:solidFill>
                  <a:schemeClr val="bg1"/>
                </a:solidFill>
              </a:rPr>
              <a:t>All Customers Change</a:t>
            </a:r>
          </a:p>
        </p:txBody>
      </p:sp>
      <p:sp>
        <p:nvSpPr>
          <p:cNvPr id="16" name="TextBox 15"/>
          <p:cNvSpPr txBox="1"/>
          <p:nvPr/>
        </p:nvSpPr>
        <p:spPr>
          <a:xfrm>
            <a:off x="314381" y="5386686"/>
            <a:ext cx="2220685" cy="923330"/>
          </a:xfrm>
          <a:prstGeom prst="rect">
            <a:avLst/>
          </a:prstGeom>
          <a:noFill/>
        </p:spPr>
        <p:txBody>
          <a:bodyPr wrap="square" rtlCol="0">
            <a:spAutoFit/>
          </a:bodyPr>
          <a:lstStyle/>
          <a:p>
            <a:pPr algn="ctr"/>
            <a:r>
              <a:rPr lang="en-US" b="1" dirty="0">
                <a:solidFill>
                  <a:schemeClr val="bg1"/>
                </a:solidFill>
              </a:rPr>
              <a:t>Managing Customer Heterogeneity</a:t>
            </a:r>
          </a:p>
        </p:txBody>
      </p:sp>
      <p:sp>
        <p:nvSpPr>
          <p:cNvPr id="18" name="TextBox 17"/>
          <p:cNvSpPr txBox="1"/>
          <p:nvPr/>
        </p:nvSpPr>
        <p:spPr>
          <a:xfrm>
            <a:off x="4140284" y="5369116"/>
            <a:ext cx="2604900" cy="923330"/>
          </a:xfrm>
          <a:prstGeom prst="rect">
            <a:avLst/>
          </a:prstGeom>
          <a:noFill/>
        </p:spPr>
        <p:txBody>
          <a:bodyPr wrap="square" rtlCol="0">
            <a:spAutoFit/>
          </a:bodyPr>
          <a:lstStyle/>
          <a:p>
            <a:pPr algn="ctr"/>
            <a:r>
              <a:rPr lang="en-US" b="1">
                <a:solidFill>
                  <a:schemeClr val="bg1"/>
                </a:solidFill>
              </a:rPr>
              <a:t>Managing </a:t>
            </a:r>
          </a:p>
          <a:p>
            <a:pPr algn="ctr"/>
            <a:r>
              <a:rPr lang="en-US" b="1" dirty="0">
                <a:solidFill>
                  <a:schemeClr val="bg1"/>
                </a:solidFill>
              </a:rPr>
              <a:t>Competitive Sustainable Advantage</a:t>
            </a:r>
          </a:p>
        </p:txBody>
      </p:sp>
      <p:sp>
        <p:nvSpPr>
          <p:cNvPr id="19" name="TextBox 18"/>
          <p:cNvSpPr txBox="1"/>
          <p:nvPr/>
        </p:nvSpPr>
        <p:spPr>
          <a:xfrm>
            <a:off x="6324600" y="5352041"/>
            <a:ext cx="2160336" cy="923330"/>
          </a:xfrm>
          <a:prstGeom prst="rect">
            <a:avLst/>
          </a:prstGeom>
          <a:noFill/>
        </p:spPr>
        <p:txBody>
          <a:bodyPr wrap="square" rtlCol="0">
            <a:spAutoFit/>
          </a:bodyPr>
          <a:lstStyle/>
          <a:p>
            <a:pPr algn="ctr"/>
            <a:r>
              <a:rPr lang="en-US" b="1" dirty="0">
                <a:solidFill>
                  <a:schemeClr val="bg1"/>
                </a:solidFill>
              </a:rPr>
              <a:t>Managing Resource Tradeoffs</a:t>
            </a:r>
          </a:p>
        </p:txBody>
      </p:sp>
      <p:sp>
        <p:nvSpPr>
          <p:cNvPr id="20" name="TextBox 19"/>
          <p:cNvSpPr txBox="1"/>
          <p:nvPr/>
        </p:nvSpPr>
        <p:spPr>
          <a:xfrm>
            <a:off x="2341748" y="5352041"/>
            <a:ext cx="2220685" cy="923330"/>
          </a:xfrm>
          <a:prstGeom prst="rect">
            <a:avLst/>
          </a:prstGeom>
          <a:noFill/>
        </p:spPr>
        <p:txBody>
          <a:bodyPr wrap="square" rtlCol="0">
            <a:spAutoFit/>
          </a:bodyPr>
          <a:lstStyle/>
          <a:p>
            <a:pPr algn="ctr"/>
            <a:r>
              <a:rPr lang="en-US" b="1" dirty="0">
                <a:solidFill>
                  <a:schemeClr val="bg1"/>
                </a:solidFill>
              </a:rPr>
              <a:t>Managing Customer Dynamics</a:t>
            </a:r>
          </a:p>
        </p:txBody>
      </p:sp>
    </p:spTree>
    <p:extLst>
      <p:ext uri="{BB962C8B-B14F-4D97-AF65-F5344CB8AC3E}">
        <p14:creationId xmlns:p14="http://schemas.microsoft.com/office/powerpoint/2010/main" val="799382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4043"/>
            <a:ext cx="7556313" cy="803691"/>
          </a:xfrm>
        </p:spPr>
        <p:txBody>
          <a:bodyPr/>
          <a:lstStyle/>
          <a:p>
            <a:r>
              <a:rPr lang="en-US" b="1" dirty="0"/>
              <a:t>MP#3: All Competitors React </a:t>
            </a:r>
            <a:r>
              <a:rPr lang="en-US" b="1" dirty="0">
                <a:sym typeface="Wingdings"/>
              </a:rPr>
              <a:t> Managing Sustainable Competitive Advantage</a:t>
            </a:r>
            <a:endParaRPr lang="en-US" b="1" dirty="0"/>
          </a:p>
        </p:txBody>
      </p:sp>
      <p:sp>
        <p:nvSpPr>
          <p:cNvPr id="3" name="Content Placeholder 2"/>
          <p:cNvSpPr>
            <a:spLocks noGrp="1"/>
          </p:cNvSpPr>
          <p:nvPr>
            <p:ph idx="1"/>
          </p:nvPr>
        </p:nvSpPr>
        <p:spPr>
          <a:xfrm>
            <a:off x="498474" y="1246391"/>
            <a:ext cx="8354173" cy="4948558"/>
          </a:xfrm>
        </p:spPr>
        <p:txBody>
          <a:bodyPr>
            <a:noAutofit/>
          </a:bodyPr>
          <a:lstStyle/>
          <a:p>
            <a:r>
              <a:rPr lang="en-US" sz="2400" dirty="0"/>
              <a:t>The problem that arises from third marketing principle is the fact that all competitors react </a:t>
            </a:r>
          </a:p>
          <a:p>
            <a:r>
              <a:rPr lang="en-US" sz="2400" dirty="0"/>
              <a:t>Firms can see their competitor attack from several sources:</a:t>
            </a:r>
          </a:p>
          <a:p>
            <a:pPr marL="571500" lvl="1" indent="-342900">
              <a:buFont typeface="+mj-lt"/>
              <a:buAutoNum type="arabicPeriod"/>
            </a:pPr>
            <a:r>
              <a:rPr lang="en-US" sz="2000" dirty="0"/>
              <a:t>Through technical innovations that make a focal firm’s products and services obsolete</a:t>
            </a:r>
          </a:p>
          <a:p>
            <a:pPr marL="571500" lvl="1" indent="-342900">
              <a:buFont typeface="+mj-lt"/>
              <a:buAutoNum type="arabicPeriod"/>
            </a:pPr>
            <a:r>
              <a:rPr lang="en-US" sz="2000" dirty="0"/>
              <a:t>Cultural, environmental, or random factors that suddenly sway customers from being loyal to one firm to seeking out another firm’s products</a:t>
            </a:r>
          </a:p>
          <a:p>
            <a:pPr marL="571500" lvl="1" indent="-342900">
              <a:buFont typeface="+mj-lt"/>
              <a:buAutoNum type="arabicPeriod"/>
            </a:pPr>
            <a:r>
              <a:rPr lang="en-US" sz="2000" dirty="0"/>
              <a:t>The entrepreneurship and creativity of diverse actors that disrupt the nature of business in a focal firm’s industry</a:t>
            </a:r>
          </a:p>
          <a:p>
            <a:r>
              <a:rPr lang="en-US" sz="2400" dirty="0"/>
              <a:t>The solution to the managing competitor reaction lies in building and maintaining strong barriers to withstand competitive attacks </a:t>
            </a:r>
          </a:p>
          <a:p>
            <a:pPr marL="0" indent="0">
              <a:buNone/>
            </a:pPr>
            <a:endParaRPr lang="en-US" sz="2400" dirty="0"/>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10</a:t>
            </a:fld>
            <a:endParaRPr lang="en-US" dirty="0">
              <a:solidFill>
                <a:schemeClr val="tx1">
                  <a:lumMod val="65000"/>
                  <a:lumOff val="35000"/>
                </a:schemeClr>
              </a:solidFill>
            </a:endParaRPr>
          </a:p>
        </p:txBody>
      </p:sp>
    </p:spTree>
    <p:extLst>
      <p:ext uri="{BB962C8B-B14F-4D97-AF65-F5344CB8AC3E}">
        <p14:creationId xmlns:p14="http://schemas.microsoft.com/office/powerpoint/2010/main" val="114018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4043"/>
            <a:ext cx="7556313" cy="803691"/>
          </a:xfrm>
        </p:spPr>
        <p:txBody>
          <a:bodyPr/>
          <a:lstStyle/>
          <a:p>
            <a:r>
              <a:rPr lang="en-US" b="1" dirty="0"/>
              <a:t>MP#4:</a:t>
            </a:r>
            <a:r>
              <a:rPr lang="en-US" b="1" dirty="0">
                <a:sym typeface="Wingdings"/>
              </a:rPr>
              <a:t> All Resources are Limited  Managing Resource Tradeoffs</a:t>
            </a:r>
            <a:endParaRPr lang="en-US" b="1" dirty="0"/>
          </a:p>
        </p:txBody>
      </p:sp>
      <p:sp>
        <p:nvSpPr>
          <p:cNvPr id="3" name="Content Placeholder 2"/>
          <p:cNvSpPr>
            <a:spLocks noGrp="1"/>
          </p:cNvSpPr>
          <p:nvPr>
            <p:ph idx="1"/>
          </p:nvPr>
        </p:nvSpPr>
        <p:spPr/>
        <p:txBody>
          <a:bodyPr/>
          <a:lstStyle/>
          <a:p>
            <a:r>
              <a:rPr lang="en-US" dirty="0"/>
              <a:t>The fourth and final Marketing Principle focuses on dealing with the issue that all resources are limited</a:t>
            </a:r>
          </a:p>
          <a:p>
            <a:r>
              <a:rPr lang="en-US" dirty="0"/>
              <a:t>Resource constraints can emerge from different sources:</a:t>
            </a:r>
          </a:p>
          <a:p>
            <a:pPr marL="571500" lvl="1" indent="-342900">
              <a:buFont typeface="+mj-lt"/>
              <a:buAutoNum type="arabicPeriod"/>
            </a:pPr>
            <a:r>
              <a:rPr lang="en-US" dirty="0"/>
              <a:t>A firm’s resource slack</a:t>
            </a:r>
          </a:p>
          <a:p>
            <a:pPr marL="571500" lvl="1" indent="-342900">
              <a:buFont typeface="+mj-lt"/>
              <a:buAutoNum type="arabicPeriod"/>
            </a:pPr>
            <a:r>
              <a:rPr lang="en-US" dirty="0"/>
              <a:t>The changes in the composition of a firm’s segments</a:t>
            </a:r>
          </a:p>
          <a:p>
            <a:pPr marL="571500" lvl="1" indent="-342900">
              <a:buFont typeface="+mj-lt"/>
              <a:buAutoNum type="arabicPeriod"/>
            </a:pPr>
            <a:r>
              <a:rPr lang="en-US" dirty="0"/>
              <a:t>Changes in the competitiveness of a firm’s product portfolio and landscape</a:t>
            </a:r>
          </a:p>
          <a:p>
            <a:pPr marL="571500" lvl="1" indent="-342900">
              <a:buFont typeface="+mj-lt"/>
              <a:buAutoNum type="arabicPeriod"/>
            </a:pPr>
            <a:r>
              <a:rPr lang="en-US" dirty="0"/>
              <a:t>The changes in the effectiveness of a firm’s current marketing activities</a:t>
            </a:r>
          </a:p>
          <a:p>
            <a:r>
              <a:rPr lang="en-US" dirty="0"/>
              <a:t>The solution to managing resource tradeoffs lies in understanding the marginal benefit and cost of every incremental dollar to a segment or product, such that the ultimate allocation decision made by the firm is in proportional to the marginal benefit and cost tradeoff associated with each segment or product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11</a:t>
            </a:fld>
            <a:endParaRPr lang="en-US" dirty="0">
              <a:solidFill>
                <a:schemeClr val="tx1">
                  <a:lumMod val="65000"/>
                  <a:lumOff val="35000"/>
                </a:schemeClr>
              </a:solidFill>
            </a:endParaRPr>
          </a:p>
        </p:txBody>
      </p:sp>
    </p:spTree>
    <p:extLst>
      <p:ext uri="{BB962C8B-B14F-4D97-AF65-F5344CB8AC3E}">
        <p14:creationId xmlns:p14="http://schemas.microsoft.com/office/powerpoint/2010/main" val="392740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01706" y="6471810"/>
            <a:ext cx="6122894" cy="365125"/>
          </a:xfrm>
        </p:spPr>
        <p:txBody>
          <a:bodyPr/>
          <a:lstStyle/>
          <a:p>
            <a:r>
              <a:rPr lang="en-US" dirty="0"/>
              <a:t>© </a:t>
            </a:r>
            <a:r>
              <a:rPr lang="en-US" dirty="0" err="1"/>
              <a:t>Palmatier</a:t>
            </a:r>
            <a:endParaRPr lang="en-US" dirty="0"/>
          </a:p>
        </p:txBody>
      </p:sp>
      <p:sp>
        <p:nvSpPr>
          <p:cNvPr id="7" name="Title 6"/>
          <p:cNvSpPr>
            <a:spLocks noGrp="1"/>
          </p:cNvSpPr>
          <p:nvPr>
            <p:ph type="title" idx="4294967295"/>
          </p:nvPr>
        </p:nvSpPr>
        <p:spPr>
          <a:xfrm>
            <a:off x="176847" y="72837"/>
            <a:ext cx="8713931" cy="804863"/>
          </a:xfrm>
        </p:spPr>
        <p:txBody>
          <a:bodyPr/>
          <a:lstStyle/>
          <a:p>
            <a:r>
              <a:rPr lang="en-US" sz="2400" b="1" dirty="0">
                <a:solidFill>
                  <a:schemeClr val="tx1"/>
                </a:solidFill>
              </a:rPr>
              <a:t>Summary of First Principles, Solutions, and Supporting Analytical Techniques</a:t>
            </a:r>
          </a:p>
        </p:txBody>
      </p:sp>
      <p:sp>
        <p:nvSpPr>
          <p:cNvPr id="6" name="Slide Number Placeholder 4"/>
          <p:cNvSpPr txBox="1">
            <a:spLocks/>
          </p:cNvSpPr>
          <p:nvPr/>
        </p:nvSpPr>
        <p:spPr>
          <a:xfrm>
            <a:off x="8451009" y="6452306"/>
            <a:ext cx="554038" cy="365125"/>
          </a:xfrm>
          <a:prstGeom prst="rect">
            <a:avLst/>
          </a:prstGeom>
        </p:spPr>
        <p:txBody>
          <a:bodyPr vert="horz" lIns="91440" tIns="45720" rIns="91440" bIns="45720" rtlCol="0" anchor="ctr"/>
          <a:lstStyle>
            <a:defPPr>
              <a:defRPr lang="en-US"/>
            </a:defPPr>
            <a:lvl1pPr marL="0" algn="r" defTabSz="456827" rtl="0" eaLnBrk="1" latinLnBrk="0" hangingPunct="1">
              <a:defRPr sz="1400" kern="1200">
                <a:solidFill>
                  <a:schemeClr val="bg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pPr algn="ctr"/>
            <a:fld id="{606C48AC-5425-9447-80A6-7CD23CC5D020}" type="slidenum">
              <a:rPr lang="en-US" sz="1200" smtClean="0">
                <a:solidFill>
                  <a:schemeClr val="tx1">
                    <a:lumMod val="65000"/>
                    <a:lumOff val="35000"/>
                  </a:schemeClr>
                </a:solidFill>
              </a:rPr>
              <a:pPr algn="ctr"/>
              <a:t>12</a:t>
            </a:fld>
            <a:endParaRPr lang="en-US" dirty="0">
              <a:solidFill>
                <a:schemeClr val="tx1">
                  <a:lumMod val="65000"/>
                  <a:lumOff val="3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607465944"/>
              </p:ext>
            </p:extLst>
          </p:nvPr>
        </p:nvGraphicFramePr>
        <p:xfrm>
          <a:off x="173510" y="930822"/>
          <a:ext cx="8781583" cy="5577840"/>
        </p:xfrm>
        <a:graphic>
          <a:graphicData uri="http://schemas.openxmlformats.org/drawingml/2006/table">
            <a:tbl>
              <a:tblPr firstRow="1" bandRow="1">
                <a:tableStyleId>{5C22544A-7EE6-4342-B048-85BDC9FD1C3A}</a:tableStyleId>
              </a:tblPr>
              <a:tblGrid>
                <a:gridCol w="1659311">
                  <a:extLst>
                    <a:ext uri="{9D8B030D-6E8A-4147-A177-3AD203B41FA5}">
                      <a16:colId xmlns:a16="http://schemas.microsoft.com/office/drawing/2014/main" xmlns="" val="20000"/>
                    </a:ext>
                  </a:extLst>
                </a:gridCol>
                <a:gridCol w="3231550">
                  <a:extLst>
                    <a:ext uri="{9D8B030D-6E8A-4147-A177-3AD203B41FA5}">
                      <a16:colId xmlns:a16="http://schemas.microsoft.com/office/drawing/2014/main" xmlns="" val="20001"/>
                    </a:ext>
                  </a:extLst>
                </a:gridCol>
                <a:gridCol w="3890722">
                  <a:extLst>
                    <a:ext uri="{9D8B030D-6E8A-4147-A177-3AD203B41FA5}">
                      <a16:colId xmlns:a16="http://schemas.microsoft.com/office/drawing/2014/main" xmlns="" val="20002"/>
                    </a:ext>
                  </a:extLst>
                </a:gridCol>
              </a:tblGrid>
              <a:tr h="258729">
                <a:tc>
                  <a:txBody>
                    <a:bodyPr/>
                    <a:lstStyle/>
                    <a:p>
                      <a:r>
                        <a:rPr lang="en-US" sz="1200" dirty="0"/>
                        <a:t>First Principle</a:t>
                      </a:r>
                    </a:p>
                  </a:txBody>
                  <a:tcPr/>
                </a:tc>
                <a:tc>
                  <a:txBody>
                    <a:bodyPr/>
                    <a:lstStyle/>
                    <a:p>
                      <a:r>
                        <a:rPr lang="en-US" sz="1200" dirty="0"/>
                        <a:t>Solutions</a:t>
                      </a:r>
                    </a:p>
                  </a:txBody>
                  <a:tcPr/>
                </a:tc>
                <a:tc>
                  <a:txBody>
                    <a:bodyPr/>
                    <a:lstStyle/>
                    <a:p>
                      <a:r>
                        <a:rPr lang="en-US" sz="1200" dirty="0"/>
                        <a:t>Supporting Analytical Techniques</a:t>
                      </a:r>
                    </a:p>
                  </a:txBody>
                  <a:tcPr/>
                </a:tc>
                <a:extLst>
                  <a:ext uri="{0D108BD9-81ED-4DB2-BD59-A6C34878D82A}">
                    <a16:rowId xmlns:a16="http://schemas.microsoft.com/office/drawing/2014/main" xmlns="" val="10000"/>
                  </a:ext>
                </a:extLst>
              </a:tr>
              <a:tr h="968021">
                <a:tc>
                  <a:txBody>
                    <a:bodyPr/>
                    <a:lstStyle/>
                    <a:p>
                      <a:r>
                        <a:rPr lang="en-US" sz="1200" dirty="0"/>
                        <a:t>All customers differ</a:t>
                      </a:r>
                    </a:p>
                  </a:txBody>
                  <a:tcPr/>
                </a:tc>
                <a:tc>
                  <a:txBody>
                    <a:bodyPr/>
                    <a:lstStyle/>
                    <a:p>
                      <a:r>
                        <a:rPr lang="en-US" sz="1200" b="0" i="0" u="none" strike="noStrike" kern="1200" baseline="0" dirty="0">
                          <a:solidFill>
                            <a:schemeClr val="dk1"/>
                          </a:solidFill>
                          <a:latin typeface="+mn-lt"/>
                          <a:ea typeface="+mn-ea"/>
                          <a:cs typeface="+mn-cs"/>
                        </a:rPr>
                        <a:t>The solution to the managing customer heterogeneity lies in selecting a specific segment of customers whose preferences match very closely with the firm’s selected set of offerings, and targeting them by positioning the selected offering in a way that highlights why it is the best solution for a </a:t>
                      </a:r>
                      <a:r>
                        <a:rPr lang="en-US" sz="1200" b="0" i="0" u="none" strike="noStrike" kern="1200" baseline="0" dirty="0" err="1">
                          <a:solidFill>
                            <a:schemeClr val="dk1"/>
                          </a:solidFill>
                          <a:latin typeface="+mn-lt"/>
                          <a:ea typeface="+mn-ea"/>
                          <a:cs typeface="+mn-cs"/>
                        </a:rPr>
                        <a:t>subsegment</a:t>
                      </a:r>
                      <a:endParaRPr lang="en-US" sz="1200" dirty="0"/>
                    </a:p>
                  </a:txBody>
                  <a:tcPr/>
                </a:tc>
                <a:tc>
                  <a:txBody>
                    <a:bodyPr/>
                    <a:lstStyle/>
                    <a:p>
                      <a:r>
                        <a:rPr lang="en-US" sz="1200" dirty="0"/>
                        <a:t>Cluster analysis uses survey data on</a:t>
                      </a:r>
                      <a:r>
                        <a:rPr lang="en-US" sz="1200" baseline="0" dirty="0"/>
                        <a:t> </a:t>
                      </a:r>
                      <a:r>
                        <a:rPr lang="en-US" sz="1200" dirty="0"/>
                        <a:t>customers’ needs and desires, and</a:t>
                      </a:r>
                      <a:r>
                        <a:rPr lang="en-US" sz="1200" baseline="0" dirty="0"/>
                        <a:t> </a:t>
                      </a:r>
                      <a:r>
                        <a:rPr lang="en-US" sz="1200" dirty="0"/>
                        <a:t>their</a:t>
                      </a:r>
                      <a:r>
                        <a:rPr lang="en-US" sz="1200" baseline="0" dirty="0"/>
                        <a:t> </a:t>
                      </a:r>
                      <a:r>
                        <a:rPr lang="en-US" sz="1200" dirty="0"/>
                        <a:t>characteristics to classify a</a:t>
                      </a:r>
                      <a:r>
                        <a:rPr lang="en-US" sz="1200" baseline="0" dirty="0"/>
                        <a:t> </a:t>
                      </a:r>
                      <a:r>
                        <a:rPr lang="en-US" sz="1200" dirty="0"/>
                        <a:t>large set of</a:t>
                      </a:r>
                      <a:r>
                        <a:rPr lang="en-US" sz="1200" baseline="0" dirty="0"/>
                        <a:t> </a:t>
                      </a:r>
                      <a:r>
                        <a:rPr lang="en-US" sz="1200" dirty="0"/>
                        <a:t>heterogeneous</a:t>
                      </a:r>
                      <a:r>
                        <a:rPr lang="en-US" sz="1200" baseline="0" dirty="0"/>
                        <a:t> </a:t>
                      </a:r>
                      <a:r>
                        <a:rPr lang="en-US" sz="1200" dirty="0"/>
                        <a:t>consumers or companies</a:t>
                      </a:r>
                      <a:r>
                        <a:rPr lang="en-US" sz="1200" baseline="0" dirty="0"/>
                        <a:t> </a:t>
                      </a:r>
                      <a:r>
                        <a:rPr lang="en-US" sz="1200" dirty="0"/>
                        <a:t>into a few homogeneous segments</a:t>
                      </a:r>
                    </a:p>
                  </a:txBody>
                  <a:tcPr/>
                </a:tc>
                <a:extLst>
                  <a:ext uri="{0D108BD9-81ED-4DB2-BD59-A6C34878D82A}">
                    <a16:rowId xmlns:a16="http://schemas.microsoft.com/office/drawing/2014/main" xmlns="" val="10001"/>
                  </a:ext>
                </a:extLst>
              </a:tr>
              <a:tr h="968021">
                <a:tc>
                  <a:txBody>
                    <a:bodyPr/>
                    <a:lstStyle/>
                    <a:p>
                      <a:r>
                        <a:rPr lang="en-US" sz="1200" dirty="0"/>
                        <a:t>All customers</a:t>
                      </a:r>
                      <a:r>
                        <a:rPr lang="en-US" sz="1200" baseline="0" dirty="0"/>
                        <a:t> change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solution to managing customer</a:t>
                      </a:r>
                      <a:r>
                        <a:rPr lang="en-US" sz="1200" baseline="0" dirty="0"/>
                        <a:t> </a:t>
                      </a:r>
                      <a:r>
                        <a:rPr lang="en-US" sz="1200" dirty="0"/>
                        <a:t>dynamics lies in applying strategies</a:t>
                      </a:r>
                      <a:r>
                        <a:rPr lang="en-US" sz="1200" baseline="0" dirty="0"/>
                        <a:t> </a:t>
                      </a:r>
                      <a:r>
                        <a:rPr lang="en-US" sz="1200" dirty="0"/>
                        <a:t>similar to MP#1, but to the customer</a:t>
                      </a:r>
                      <a:r>
                        <a:rPr lang="en-US" sz="1200" baseline="0" dirty="0"/>
                        <a:t> </a:t>
                      </a:r>
                      <a:r>
                        <a:rPr lang="en-US" sz="1200" dirty="0"/>
                        <a:t>dynamic problem, i.e. segmenting a</a:t>
                      </a:r>
                      <a:r>
                        <a:rPr lang="en-US" sz="1200" baseline="0" dirty="0"/>
                        <a:t> </a:t>
                      </a:r>
                      <a:r>
                        <a:rPr lang="en-US" sz="1200" dirty="0"/>
                        <a:t>firm’s existing customers according to a</a:t>
                      </a:r>
                      <a:r>
                        <a:rPr lang="en-US" sz="1200" baseline="0" dirty="0"/>
                        <a:t> </a:t>
                      </a:r>
                      <a:r>
                        <a:rPr lang="en-US" sz="1200" dirty="0"/>
                        <a:t>criterion that defines migration patterns</a:t>
                      </a:r>
                      <a:r>
                        <a:rPr lang="en-US" sz="1200" baseline="0" dirty="0"/>
                        <a:t> </a:t>
                      </a:r>
                      <a:r>
                        <a:rPr lang="en-US" sz="1200" dirty="0"/>
                        <a:t>that are expected to be similar</a:t>
                      </a:r>
                    </a:p>
                  </a:txBody>
                  <a:tcPr/>
                </a:tc>
                <a:tc>
                  <a:txBody>
                    <a:bodyPr/>
                    <a:lstStyle/>
                    <a:p>
                      <a:r>
                        <a:rPr lang="en-US" sz="1200" b="0" i="0" u="none" strike="noStrike" kern="1200" baseline="0" dirty="0">
                          <a:solidFill>
                            <a:schemeClr val="dk1"/>
                          </a:solidFill>
                          <a:latin typeface="+mn-lt"/>
                          <a:ea typeface="+mn-ea"/>
                          <a:cs typeface="+mn-cs"/>
                        </a:rPr>
                        <a:t>Using lost customer analysis, firms set regular intervals for contacting lost customers to identify the cause of their transition, where they went, and potential recovery strategies. The firm takes appropriate corrective action depending on whether the lost customer was in the firm’s target segment, or not. Dynamic segmentation using cluster analysis, and choice models are used to understand customer changes and AER decisions</a:t>
                      </a:r>
                      <a:endParaRPr lang="en-US" sz="1200" dirty="0"/>
                    </a:p>
                  </a:txBody>
                  <a:tcPr/>
                </a:tc>
                <a:extLst>
                  <a:ext uri="{0D108BD9-81ED-4DB2-BD59-A6C34878D82A}">
                    <a16:rowId xmlns:a16="http://schemas.microsoft.com/office/drawing/2014/main" xmlns="" val="10002"/>
                  </a:ext>
                </a:extLst>
              </a:tr>
              <a:tr h="968021">
                <a:tc>
                  <a:txBody>
                    <a:bodyPr/>
                    <a:lstStyle/>
                    <a:p>
                      <a:r>
                        <a:rPr lang="en-US" sz="1200" dirty="0"/>
                        <a:t>All competitors react</a:t>
                      </a:r>
                    </a:p>
                  </a:txBody>
                  <a:tcPr/>
                </a:tc>
                <a:tc>
                  <a:txBody>
                    <a:bodyPr/>
                    <a:lstStyle/>
                    <a:p>
                      <a:r>
                        <a:rPr lang="en-US" sz="1200" b="0" i="0" u="none" strike="noStrike" kern="1200" baseline="0" dirty="0">
                          <a:solidFill>
                            <a:schemeClr val="dk1"/>
                          </a:solidFill>
                          <a:latin typeface="+mn-lt"/>
                          <a:ea typeface="+mn-ea"/>
                          <a:cs typeface="+mn-cs"/>
                        </a:rPr>
                        <a:t>The solution to managing competitor reaction lies in building and maintaining strong barriers to withstand competitive attacks. These barriers are called sustainable competitive advantages (SCAs)</a:t>
                      </a:r>
                      <a:endParaRPr lang="en-US" sz="1200" dirty="0"/>
                    </a:p>
                  </a:txBody>
                  <a:tcPr/>
                </a:tc>
                <a:tc>
                  <a:txBody>
                    <a:bodyPr/>
                    <a:lstStyle/>
                    <a:p>
                      <a:r>
                        <a:rPr lang="en-US" sz="1200" b="0" i="0" u="none" strike="noStrike" kern="1200" baseline="0" dirty="0">
                          <a:solidFill>
                            <a:schemeClr val="dk1"/>
                          </a:solidFill>
                          <a:latin typeface="+mn-lt"/>
                          <a:ea typeface="+mn-ea"/>
                          <a:cs typeface="+mn-cs"/>
                        </a:rPr>
                        <a:t>Regression analysis helps firms gauge the effectiveness of its brand, offering, and relationship marketing efforts. Conjoint analysis allows managers to understand the relative value across different product features</a:t>
                      </a:r>
                      <a:endParaRPr lang="en-US" sz="1200" dirty="0"/>
                    </a:p>
                  </a:txBody>
                  <a:tcPr/>
                </a:tc>
                <a:extLst>
                  <a:ext uri="{0D108BD9-81ED-4DB2-BD59-A6C34878D82A}">
                    <a16:rowId xmlns:a16="http://schemas.microsoft.com/office/drawing/2014/main" xmlns="" val="10003"/>
                  </a:ext>
                </a:extLst>
              </a:tr>
              <a:tr h="968021">
                <a:tc>
                  <a:txBody>
                    <a:bodyPr/>
                    <a:lstStyle/>
                    <a:p>
                      <a:r>
                        <a:rPr lang="en-US" sz="1200" dirty="0"/>
                        <a:t>All resources are</a:t>
                      </a:r>
                      <a:r>
                        <a:rPr lang="en-US" sz="1200" baseline="0" dirty="0"/>
                        <a:t> limited</a:t>
                      </a:r>
                      <a:endParaRPr lang="en-US" sz="1200" dirty="0"/>
                    </a:p>
                  </a:txBody>
                  <a:tcPr/>
                </a:tc>
                <a:tc>
                  <a:txBody>
                    <a:bodyPr/>
                    <a:lstStyle/>
                    <a:p>
                      <a:r>
                        <a:rPr lang="en-US" sz="1200" b="0" i="0" u="none" strike="noStrike" kern="1200" baseline="0" dirty="0">
                          <a:solidFill>
                            <a:schemeClr val="dk1"/>
                          </a:solidFill>
                          <a:latin typeface="+mn-lt"/>
                          <a:ea typeface="+mn-ea"/>
                          <a:cs typeface="+mn-cs"/>
                        </a:rPr>
                        <a:t>The solution to limited resources lies in understanding the marginal benefit and costs of every incremental dollar across segments and products, such that the ultimate allocation decision made by the firm is proportional to the marginal benefit and cost trade-off associated with each segment or product</a:t>
                      </a:r>
                      <a:endParaRPr lang="en-US" sz="1200" dirty="0"/>
                    </a:p>
                  </a:txBody>
                  <a:tcPr/>
                </a:tc>
                <a:tc>
                  <a:txBody>
                    <a:bodyPr/>
                    <a:lstStyle/>
                    <a:p>
                      <a:r>
                        <a:rPr lang="en-US" sz="1200" b="0" i="0" u="none" strike="noStrike" kern="1200" baseline="0" dirty="0">
                          <a:solidFill>
                            <a:schemeClr val="dk1"/>
                          </a:solidFill>
                          <a:latin typeface="+mn-lt"/>
                          <a:ea typeface="+mn-ea"/>
                          <a:cs typeface="+mn-cs"/>
                        </a:rPr>
                        <a:t>With response models, firms use historical data to measure the impacts of various marketing investments using mathematical models. Experimental and </a:t>
                      </a:r>
                      <a:r>
                        <a:rPr lang="en-US" sz="1200" b="0" i="0" u="none" strike="noStrike" kern="1200" baseline="0" dirty="0" err="1">
                          <a:solidFill>
                            <a:schemeClr val="dk1"/>
                          </a:solidFill>
                          <a:latin typeface="+mn-lt"/>
                          <a:ea typeface="+mn-ea"/>
                          <a:cs typeface="+mn-cs"/>
                        </a:rPr>
                        <a:t>attributional</a:t>
                      </a:r>
                      <a:r>
                        <a:rPr lang="en-US" sz="1200" b="0" i="0" u="none" strike="noStrike" kern="1200" baseline="0" dirty="0">
                          <a:solidFill>
                            <a:schemeClr val="dk1"/>
                          </a:solidFill>
                          <a:latin typeface="+mn-lt"/>
                          <a:ea typeface="+mn-ea"/>
                          <a:cs typeface="+mn-cs"/>
                        </a:rPr>
                        <a:t> models allow managers to understand the exact quantitative effectiveness of different marketing resources</a:t>
                      </a:r>
                      <a:endParaRPr lang="en-US" sz="1200"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22164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4172"/>
            <a:ext cx="7556313" cy="803691"/>
          </a:xfrm>
        </p:spPr>
        <p:txBody>
          <a:bodyPr/>
          <a:lstStyle/>
          <a:p>
            <a:r>
              <a:rPr lang="en-US" b="1" dirty="0"/>
              <a:t>Agenda</a:t>
            </a:r>
          </a:p>
        </p:txBody>
      </p:sp>
      <p:sp>
        <p:nvSpPr>
          <p:cNvPr id="3" name="Content Placeholder 2"/>
          <p:cNvSpPr>
            <a:spLocks noGrp="1"/>
          </p:cNvSpPr>
          <p:nvPr>
            <p:ph idx="1"/>
          </p:nvPr>
        </p:nvSpPr>
        <p:spPr>
          <a:xfrm>
            <a:off x="498474" y="1331055"/>
            <a:ext cx="8354173" cy="5092529"/>
          </a:xfrm>
        </p:spPr>
        <p:txBody>
          <a:bodyPr>
            <a:normAutofit/>
          </a:bodyPr>
          <a:lstStyle/>
          <a:p>
            <a:r>
              <a:rPr lang="en-US" sz="1600" dirty="0"/>
              <a:t>Introduction</a:t>
            </a:r>
          </a:p>
          <a:p>
            <a:r>
              <a:rPr lang="en-US" sz="1600" dirty="0">
                <a:solidFill>
                  <a:srgbClr val="595959"/>
                </a:solidFill>
              </a:rPr>
              <a:t>Overview of Marketing Principles’ Problems and Solution</a:t>
            </a:r>
          </a:p>
          <a:p>
            <a:r>
              <a:rPr lang="en-US" sz="1600" b="1" dirty="0">
                <a:solidFill>
                  <a:schemeClr val="tx2"/>
                </a:solidFill>
              </a:rPr>
              <a:t>Synergistic Integration of the Four Marketing Principles</a:t>
            </a:r>
          </a:p>
          <a:p>
            <a:pPr lvl="1"/>
            <a:r>
              <a:rPr lang="en-US" sz="1600" dirty="0"/>
              <a:t>Temporal Interconnections</a:t>
            </a:r>
          </a:p>
          <a:p>
            <a:pPr lvl="1"/>
            <a:r>
              <a:rPr lang="en-US" sz="1600" dirty="0"/>
              <a:t>Micro-Macro Duality</a:t>
            </a:r>
          </a:p>
          <a:p>
            <a:r>
              <a:rPr lang="en-US" sz="1600" dirty="0"/>
              <a:t>Building Marketing Analytics Capabilities</a:t>
            </a:r>
          </a:p>
          <a:p>
            <a:pPr lvl="1"/>
            <a:r>
              <a:rPr lang="en-US" sz="1600" dirty="0"/>
              <a:t>Data Capabilities</a:t>
            </a:r>
          </a:p>
          <a:p>
            <a:pPr lvl="1"/>
            <a:r>
              <a:rPr lang="en-US" sz="1600" dirty="0"/>
              <a:t>Methodological Capabilities</a:t>
            </a:r>
          </a:p>
          <a:p>
            <a:r>
              <a:rPr lang="en-US" sz="1600" dirty="0"/>
              <a:t>Executing Marketing Strategies</a:t>
            </a:r>
          </a:p>
          <a:p>
            <a:pPr lvl="1"/>
            <a:r>
              <a:rPr lang="en-US" sz="1600" dirty="0"/>
              <a:t>Customer-Centric Approach</a:t>
            </a:r>
          </a:p>
          <a:p>
            <a:pPr lvl="1"/>
            <a:r>
              <a:rPr lang="en-US" sz="1600" dirty="0"/>
              <a:t>Continuously Iterating and Improving</a:t>
            </a:r>
          </a:p>
          <a:p>
            <a:pPr lvl="1"/>
            <a:r>
              <a:rPr lang="en-US" sz="1600" dirty="0"/>
              <a:t>Executing a Marketing Strategy Using First Principles and Data-Analytics</a:t>
            </a:r>
          </a:p>
          <a:p>
            <a:r>
              <a:rPr lang="en-US" sz="1600" dirty="0"/>
              <a:t>Takeaways</a:t>
            </a:r>
          </a:p>
        </p:txBody>
      </p:sp>
      <p:sp>
        <p:nvSpPr>
          <p:cNvPr id="6" name="Footer Placeholder 5"/>
          <p:cNvSpPr>
            <a:spLocks noGrp="1"/>
          </p:cNvSpPr>
          <p:nvPr>
            <p:ph type="ftr" sz="quarter" idx="11"/>
          </p:nvPr>
        </p:nvSpPr>
        <p:spPr/>
        <p:txBody>
          <a:bodyPr/>
          <a:lstStyle/>
          <a:p>
            <a:r>
              <a:rPr lang="en-US" dirty="0"/>
              <a:t>© </a:t>
            </a:r>
            <a:r>
              <a:rPr lang="en-US" dirty="0" err="1"/>
              <a:t>Palmatier</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13</a:t>
            </a:fld>
            <a:endParaRPr lang="en-US" dirty="0">
              <a:solidFill>
                <a:schemeClr val="tx1">
                  <a:lumMod val="65000"/>
                  <a:lumOff val="35000"/>
                </a:schemeClr>
              </a:solidFill>
            </a:endParaRPr>
          </a:p>
        </p:txBody>
      </p:sp>
    </p:spTree>
    <p:extLst>
      <p:ext uri="{BB962C8B-B14F-4D97-AF65-F5344CB8AC3E}">
        <p14:creationId xmlns:p14="http://schemas.microsoft.com/office/powerpoint/2010/main" val="1438637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4043"/>
            <a:ext cx="7556313" cy="803691"/>
          </a:xfrm>
        </p:spPr>
        <p:txBody>
          <a:bodyPr/>
          <a:lstStyle/>
          <a:p>
            <a:r>
              <a:rPr lang="en-US" b="1" dirty="0"/>
              <a:t>Synergistic Integration of the Four Marketing Principles</a:t>
            </a:r>
          </a:p>
        </p:txBody>
      </p:sp>
      <p:sp>
        <p:nvSpPr>
          <p:cNvPr id="3" name="Content Placeholder 2"/>
          <p:cNvSpPr>
            <a:spLocks noGrp="1"/>
          </p:cNvSpPr>
          <p:nvPr>
            <p:ph idx="1"/>
          </p:nvPr>
        </p:nvSpPr>
        <p:spPr/>
        <p:txBody>
          <a:bodyPr>
            <a:normAutofit/>
          </a:bodyPr>
          <a:lstStyle/>
          <a:p>
            <a:r>
              <a:rPr lang="en-US" sz="2400" dirty="0"/>
              <a:t>A precursor to successfully implementing the four Marketing Principles is understanding how they fit together so that the collective learning from the four Marketing Principles is greater than the learning from each individually </a:t>
            </a:r>
          </a:p>
          <a:p>
            <a:r>
              <a:rPr lang="en-US" sz="2400" dirty="0"/>
              <a:t>Two key ways that the Marketing Principles work together to synergistically improve the effectiveness of a marketing strategy:</a:t>
            </a:r>
          </a:p>
          <a:p>
            <a:pPr marL="571500" lvl="1" indent="-342900">
              <a:buFont typeface="+mj-lt"/>
              <a:buAutoNum type="arabicPeriod"/>
            </a:pPr>
            <a:r>
              <a:rPr lang="en-US" sz="2000" dirty="0"/>
              <a:t>Temporal interconnections which allows an output of one MP to provide key input data to another MP</a:t>
            </a:r>
          </a:p>
          <a:p>
            <a:pPr marL="571500" lvl="1" indent="-342900">
              <a:buFont typeface="+mj-lt"/>
              <a:buAutoNum type="arabicPeriod"/>
            </a:pPr>
            <a:r>
              <a:rPr lang="en-US" sz="2000" dirty="0"/>
              <a:t>Micro-Macro duality which allows deep understanding of customers at micro levels and supports strategic and resource decisions at macro levels</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14</a:t>
            </a:fld>
            <a:endParaRPr lang="en-US" dirty="0">
              <a:solidFill>
                <a:schemeClr val="tx1">
                  <a:lumMod val="65000"/>
                  <a:lumOff val="35000"/>
                </a:schemeClr>
              </a:solidFill>
            </a:endParaRPr>
          </a:p>
        </p:txBody>
      </p:sp>
      <p:pic>
        <p:nvPicPr>
          <p:cNvPr id="7" name="Picture 6" descr="free-powerpoint-puzzle-clipart-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9253" y="5683063"/>
            <a:ext cx="1179356" cy="1105647"/>
          </a:xfrm>
          <a:prstGeom prst="rect">
            <a:avLst/>
          </a:prstGeom>
        </p:spPr>
      </p:pic>
    </p:spTree>
    <p:extLst>
      <p:ext uri="{BB962C8B-B14F-4D97-AF65-F5344CB8AC3E}">
        <p14:creationId xmlns:p14="http://schemas.microsoft.com/office/powerpoint/2010/main" val="362852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a:t>Temporal Interconnections</a:t>
            </a:r>
          </a:p>
        </p:txBody>
      </p:sp>
      <p:sp>
        <p:nvSpPr>
          <p:cNvPr id="3" name="Content Placeholder 2"/>
          <p:cNvSpPr>
            <a:spLocks noGrp="1"/>
          </p:cNvSpPr>
          <p:nvPr>
            <p:ph idx="1"/>
          </p:nvPr>
        </p:nvSpPr>
        <p:spPr/>
        <p:txBody>
          <a:bodyPr>
            <a:noAutofit/>
          </a:bodyPr>
          <a:lstStyle/>
          <a:p>
            <a:r>
              <a:rPr lang="en-US" sz="2200" dirty="0"/>
              <a:t>One noteworthy feature about this approach is the hierarchical nature of the four marketing principles </a:t>
            </a:r>
          </a:p>
          <a:p>
            <a:r>
              <a:rPr lang="en-US" sz="2200" dirty="0"/>
              <a:t>Thus, to develop an effective marketing strategy requires the understanding that each of the four Marketing Principles are inter-connected in a natural sequence </a:t>
            </a:r>
          </a:p>
          <a:p>
            <a:r>
              <a:rPr lang="en-US" sz="2200" dirty="0"/>
              <a:t>Starting from the overall market in MP#1, then to the firm’s own customer base in MP#2, and next to building a barrier around these segments and customers using BOR strategies (MP3#) </a:t>
            </a:r>
          </a:p>
          <a:p>
            <a:r>
              <a:rPr lang="en-US" sz="2200" dirty="0"/>
              <a:t>Only when the outputs of these three MPs are known can a firm then allocate their resources in an efficient manner (MP#4)</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15</a:t>
            </a:fld>
            <a:endParaRPr lang="en-US" dirty="0">
              <a:solidFill>
                <a:schemeClr val="tx1">
                  <a:lumMod val="65000"/>
                  <a:lumOff val="35000"/>
                </a:schemeClr>
              </a:solidFill>
            </a:endParaRPr>
          </a:p>
        </p:txBody>
      </p:sp>
      <p:pic>
        <p:nvPicPr>
          <p:cNvPr id="7" name="Picture 6" descr="canstock8086462.jpg"/>
          <p:cNvPicPr>
            <a:picLocks noChangeAspect="1"/>
          </p:cNvPicPr>
          <p:nvPr/>
        </p:nvPicPr>
        <p:blipFill rotWithShape="1">
          <a:blip r:embed="rId3">
            <a:extLst>
              <a:ext uri="{28A0092B-C50C-407E-A947-70E740481C1C}">
                <a14:useLocalDpi xmlns:a14="http://schemas.microsoft.com/office/drawing/2010/main" val="0"/>
              </a:ext>
            </a:extLst>
          </a:blip>
          <a:srcRect r="9178"/>
          <a:stretch/>
        </p:blipFill>
        <p:spPr>
          <a:xfrm>
            <a:off x="6976358" y="5543175"/>
            <a:ext cx="1168075" cy="1271899"/>
          </a:xfrm>
          <a:prstGeom prst="rect">
            <a:avLst/>
          </a:prstGeom>
        </p:spPr>
      </p:pic>
    </p:spTree>
    <p:extLst>
      <p:ext uri="{BB962C8B-B14F-4D97-AF65-F5344CB8AC3E}">
        <p14:creationId xmlns:p14="http://schemas.microsoft.com/office/powerpoint/2010/main" val="17048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a:stCxn id="17" idx="7"/>
          </p:cNvCxnSpPr>
          <p:nvPr/>
        </p:nvCxnSpPr>
        <p:spPr>
          <a:xfrm flipV="1">
            <a:off x="4123688" y="3044378"/>
            <a:ext cx="566729" cy="1843974"/>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a:stCxn id="23" idx="5"/>
          </p:cNvCxnSpPr>
          <p:nvPr/>
        </p:nvCxnSpPr>
        <p:spPr>
          <a:xfrm>
            <a:off x="4123688" y="2646424"/>
            <a:ext cx="612049" cy="1857881"/>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19" idx="3"/>
            <a:endCxn id="17" idx="2"/>
          </p:cNvCxnSpPr>
          <p:nvPr/>
        </p:nvCxnSpPr>
        <p:spPr>
          <a:xfrm>
            <a:off x="2654780" y="5163991"/>
            <a:ext cx="329727" cy="1"/>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endCxn id="16" idx="1"/>
          </p:cNvCxnSpPr>
          <p:nvPr/>
        </p:nvCxnSpPr>
        <p:spPr>
          <a:xfrm flipV="1">
            <a:off x="4302489" y="5163990"/>
            <a:ext cx="329727" cy="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6507677" y="5163990"/>
            <a:ext cx="581207" cy="0"/>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15" idx="2"/>
            <a:endCxn id="18" idx="0"/>
          </p:cNvCxnSpPr>
          <p:nvPr/>
        </p:nvCxnSpPr>
        <p:spPr>
          <a:xfrm>
            <a:off x="5668693" y="3088325"/>
            <a:ext cx="0" cy="259388"/>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18" idx="4"/>
            <a:endCxn id="16" idx="0"/>
          </p:cNvCxnSpPr>
          <p:nvPr/>
        </p:nvCxnSpPr>
        <p:spPr>
          <a:xfrm>
            <a:off x="5668693" y="4127338"/>
            <a:ext cx="0" cy="31682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0" idx="3"/>
            <a:endCxn id="23" idx="2"/>
          </p:cNvCxnSpPr>
          <p:nvPr/>
        </p:nvCxnSpPr>
        <p:spPr>
          <a:xfrm flipV="1">
            <a:off x="2654780" y="2370785"/>
            <a:ext cx="329727" cy="822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15" idx="1"/>
          </p:cNvCxnSpPr>
          <p:nvPr/>
        </p:nvCxnSpPr>
        <p:spPr>
          <a:xfrm flipV="1">
            <a:off x="4302489" y="2370785"/>
            <a:ext cx="329727" cy="1"/>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6507677" y="2362562"/>
            <a:ext cx="581207" cy="16445"/>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4632216" y="1653244"/>
            <a:ext cx="2072953" cy="1435081"/>
          </a:xfrm>
          <a:prstGeom prst="round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t"/>
          <a:lstStyle/>
          <a:p>
            <a:pPr algn="ctr"/>
            <a:r>
              <a:rPr lang="en-US" sz="1100" b="1" dirty="0">
                <a:solidFill>
                  <a:srgbClr val="000000"/>
                </a:solidFill>
                <a:latin typeface="Cambria"/>
                <a:cs typeface="Cambria"/>
              </a:rPr>
              <a:t>Managing Sustainable Competitive Advantage</a:t>
            </a:r>
          </a:p>
          <a:p>
            <a:pPr marL="90264" indent="-90264">
              <a:buFont typeface="Arial"/>
              <a:buChar char="•"/>
            </a:pPr>
            <a:r>
              <a:rPr lang="en-US" sz="1100" dirty="0">
                <a:solidFill>
                  <a:srgbClr val="000000"/>
                </a:solidFill>
                <a:latin typeface="Cambria"/>
                <a:cs typeface="Cambria"/>
              </a:rPr>
              <a:t>SCAs</a:t>
            </a:r>
          </a:p>
          <a:p>
            <a:pPr marL="90264" indent="-90264">
              <a:buFont typeface="Arial"/>
              <a:buChar char="•"/>
            </a:pPr>
            <a:r>
              <a:rPr lang="en-US" sz="1100" dirty="0">
                <a:solidFill>
                  <a:srgbClr val="000000"/>
                </a:solidFill>
                <a:latin typeface="Cambria"/>
                <a:cs typeface="Cambria"/>
              </a:rPr>
              <a:t>BOR equity stack</a:t>
            </a:r>
          </a:p>
          <a:p>
            <a:pPr marL="90264" indent="-90264">
              <a:buFont typeface="Arial"/>
              <a:buChar char="•"/>
            </a:pPr>
            <a:r>
              <a:rPr lang="en-US" sz="1100" dirty="0">
                <a:solidFill>
                  <a:srgbClr val="000000"/>
                </a:solidFill>
                <a:latin typeface="Cambria"/>
                <a:cs typeface="Cambria"/>
              </a:rPr>
              <a:t>Brand/relationship mgt.</a:t>
            </a:r>
          </a:p>
          <a:p>
            <a:pPr marL="90264" indent="-90264">
              <a:buFont typeface="Arial"/>
              <a:buChar char="•"/>
            </a:pPr>
            <a:r>
              <a:rPr lang="en-US" sz="1100" dirty="0">
                <a:solidFill>
                  <a:srgbClr val="000000"/>
                </a:solidFill>
                <a:latin typeface="Cambria"/>
                <a:cs typeface="Cambria"/>
              </a:rPr>
              <a:t>Innovation processes</a:t>
            </a:r>
          </a:p>
          <a:p>
            <a:pPr marL="90264" indent="-90264">
              <a:buFont typeface="Arial"/>
              <a:buChar char="•"/>
            </a:pPr>
            <a:r>
              <a:rPr lang="en-US" sz="1100" dirty="0">
                <a:solidFill>
                  <a:srgbClr val="000000"/>
                </a:solidFill>
                <a:latin typeface="Cambria"/>
                <a:cs typeface="Cambria"/>
              </a:rPr>
              <a:t>Conjoint /choice models</a:t>
            </a:r>
            <a:endParaRPr lang="en-US" sz="1100" b="1" dirty="0">
              <a:solidFill>
                <a:srgbClr val="000000"/>
              </a:solidFill>
              <a:latin typeface="Cambria"/>
              <a:cs typeface="Cambria"/>
            </a:endParaRPr>
          </a:p>
        </p:txBody>
      </p:sp>
      <p:sp>
        <p:nvSpPr>
          <p:cNvPr id="16" name="Rounded Rectangle 15"/>
          <p:cNvSpPr/>
          <p:nvPr/>
        </p:nvSpPr>
        <p:spPr>
          <a:xfrm>
            <a:off x="4632216" y="4444167"/>
            <a:ext cx="2072953" cy="1439647"/>
          </a:xfrm>
          <a:prstGeom prst="round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t"/>
          <a:lstStyle/>
          <a:p>
            <a:pPr algn="ctr"/>
            <a:r>
              <a:rPr lang="en-US" sz="1100" b="1" dirty="0">
                <a:solidFill>
                  <a:srgbClr val="000000"/>
                </a:solidFill>
                <a:latin typeface="Cambria"/>
                <a:cs typeface="Cambria"/>
              </a:rPr>
              <a:t>Managing Resource Trade</a:t>
            </a:r>
            <a:r>
              <a:rPr lang="en-US" sz="1100" b="1">
                <a:solidFill>
                  <a:srgbClr val="000000"/>
                </a:solidFill>
                <a:latin typeface="Cambria"/>
                <a:cs typeface="Cambria"/>
              </a:rPr>
              <a:t>-Offs</a:t>
            </a:r>
            <a:endParaRPr lang="en-US" sz="1100" b="1" dirty="0">
              <a:solidFill>
                <a:srgbClr val="000000"/>
              </a:solidFill>
              <a:latin typeface="Cambria"/>
              <a:cs typeface="Cambria"/>
            </a:endParaRPr>
          </a:p>
          <a:p>
            <a:pPr marL="90264" indent="-90264">
              <a:buFont typeface="Arial"/>
              <a:buChar char="•"/>
            </a:pPr>
            <a:r>
              <a:rPr lang="en-US" sz="1100" dirty="0">
                <a:solidFill>
                  <a:srgbClr val="000000"/>
                </a:solidFill>
                <a:latin typeface="Cambria"/>
                <a:cs typeface="Cambria"/>
              </a:rPr>
              <a:t>Heuristic approach</a:t>
            </a:r>
          </a:p>
          <a:p>
            <a:pPr marL="90264" indent="-90264">
              <a:buFont typeface="Arial"/>
              <a:buChar char="•"/>
            </a:pPr>
            <a:r>
              <a:rPr lang="en-US" sz="1100" dirty="0">
                <a:solidFill>
                  <a:srgbClr val="000000"/>
                </a:solidFill>
                <a:latin typeface="Cambria"/>
                <a:cs typeface="Cambria"/>
              </a:rPr>
              <a:t>Attribution approach</a:t>
            </a:r>
          </a:p>
          <a:p>
            <a:pPr marL="90264" indent="-90264">
              <a:buFont typeface="Arial"/>
              <a:buChar char="•"/>
            </a:pPr>
            <a:r>
              <a:rPr lang="en-US" sz="1100" dirty="0">
                <a:solidFill>
                  <a:srgbClr val="000000"/>
                </a:solidFill>
                <a:latin typeface="Cambria"/>
                <a:cs typeface="Cambria"/>
              </a:rPr>
              <a:t>Response models</a:t>
            </a:r>
          </a:p>
          <a:p>
            <a:pPr marL="90264" indent="-90264">
              <a:buFont typeface="Arial"/>
              <a:buChar char="•"/>
            </a:pPr>
            <a:r>
              <a:rPr lang="en-US" sz="1100" dirty="0">
                <a:solidFill>
                  <a:srgbClr val="000000"/>
                </a:solidFill>
                <a:latin typeface="Cambria"/>
                <a:cs typeface="Cambria"/>
              </a:rPr>
              <a:t>Experimental models</a:t>
            </a:r>
          </a:p>
          <a:p>
            <a:endParaRPr lang="en-US" sz="1100" dirty="0">
              <a:solidFill>
                <a:srgbClr val="000000"/>
              </a:solidFill>
              <a:latin typeface="Cambria"/>
              <a:cs typeface="Cambria"/>
            </a:endParaRPr>
          </a:p>
        </p:txBody>
      </p:sp>
      <p:sp>
        <p:nvSpPr>
          <p:cNvPr id="17" name="Oval 16"/>
          <p:cNvSpPr/>
          <p:nvPr/>
        </p:nvSpPr>
        <p:spPr>
          <a:xfrm>
            <a:off x="2984507" y="4774179"/>
            <a:ext cx="1334633" cy="779625"/>
          </a:xfrm>
          <a:prstGeom prst="ellipse">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ctr"/>
          <a:lstStyle/>
          <a:p>
            <a:pPr algn="ctr"/>
            <a:r>
              <a:rPr lang="en-US" sz="1200" dirty="0">
                <a:solidFill>
                  <a:srgbClr val="000000"/>
                </a:solidFill>
                <a:latin typeface="Cambria"/>
                <a:cs typeface="Cambria"/>
              </a:rPr>
              <a:t>AER positioning and  strategies</a:t>
            </a:r>
          </a:p>
        </p:txBody>
      </p:sp>
      <p:sp>
        <p:nvSpPr>
          <p:cNvPr id="18" name="Oval 17"/>
          <p:cNvSpPr/>
          <p:nvPr/>
        </p:nvSpPr>
        <p:spPr>
          <a:xfrm>
            <a:off x="5020132" y="3347713"/>
            <a:ext cx="1297122" cy="779625"/>
          </a:xfrm>
          <a:prstGeom prst="ellipse">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ctr"/>
          <a:lstStyle/>
          <a:p>
            <a:pPr algn="ctr"/>
            <a:r>
              <a:rPr lang="en-US" sz="1200" dirty="0">
                <a:solidFill>
                  <a:srgbClr val="000000"/>
                </a:solidFill>
                <a:latin typeface="Cambria"/>
                <a:cs typeface="Cambria"/>
              </a:rPr>
              <a:t>BOR marketing strategies</a:t>
            </a:r>
          </a:p>
        </p:txBody>
      </p:sp>
      <p:sp>
        <p:nvSpPr>
          <p:cNvPr id="19" name="Rounded Rectangle 18"/>
          <p:cNvSpPr/>
          <p:nvPr/>
        </p:nvSpPr>
        <p:spPr>
          <a:xfrm>
            <a:off x="581827" y="4444167"/>
            <a:ext cx="2072953" cy="1439647"/>
          </a:xfrm>
          <a:prstGeom prst="round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t"/>
          <a:lstStyle/>
          <a:p>
            <a:pPr algn="ctr"/>
            <a:r>
              <a:rPr lang="en-US" sz="1100" b="1" dirty="0">
                <a:solidFill>
                  <a:srgbClr val="000000"/>
                </a:solidFill>
                <a:latin typeface="Cambria"/>
                <a:cs typeface="Cambria"/>
              </a:rPr>
              <a:t>Managing Customer Dynamics</a:t>
            </a:r>
          </a:p>
          <a:p>
            <a:pPr marL="90264" indent="-90264">
              <a:buFont typeface="Arial"/>
              <a:buChar char="•"/>
            </a:pPr>
            <a:r>
              <a:rPr lang="en-US" sz="1100" dirty="0">
                <a:solidFill>
                  <a:srgbClr val="000000"/>
                </a:solidFill>
                <a:latin typeface="Cambria"/>
                <a:cs typeface="Cambria"/>
              </a:rPr>
              <a:t>Lifecycles</a:t>
            </a:r>
          </a:p>
          <a:p>
            <a:pPr marL="90264" indent="-90264">
              <a:buFont typeface="Arial"/>
              <a:buChar char="•"/>
            </a:pPr>
            <a:r>
              <a:rPr lang="en-US" sz="1100" dirty="0">
                <a:solidFill>
                  <a:srgbClr val="000000"/>
                </a:solidFill>
                <a:latin typeface="Cambria"/>
                <a:cs typeface="Cambria"/>
              </a:rPr>
              <a:t>AER bathtubs</a:t>
            </a:r>
          </a:p>
          <a:p>
            <a:pPr marL="90264" indent="-90264">
              <a:buFont typeface="Arial"/>
              <a:buChar char="•"/>
            </a:pPr>
            <a:r>
              <a:rPr lang="en-US" sz="1100" dirty="0">
                <a:solidFill>
                  <a:srgbClr val="000000"/>
                </a:solidFill>
                <a:latin typeface="Cambria"/>
                <a:cs typeface="Cambria"/>
              </a:rPr>
              <a:t>Lost customer</a:t>
            </a:r>
          </a:p>
          <a:p>
            <a:pPr marL="90264" indent="-90264">
              <a:buFont typeface="Arial"/>
              <a:buChar char="•"/>
            </a:pPr>
            <a:r>
              <a:rPr lang="en-US" sz="1100" dirty="0">
                <a:solidFill>
                  <a:srgbClr val="000000"/>
                </a:solidFill>
                <a:latin typeface="Cambria"/>
                <a:cs typeface="Cambria"/>
              </a:rPr>
              <a:t>CLV analysis</a:t>
            </a:r>
            <a:endParaRPr lang="en-US" sz="1100" b="1" dirty="0">
              <a:solidFill>
                <a:srgbClr val="000000"/>
              </a:solidFill>
              <a:latin typeface="Cambria"/>
              <a:cs typeface="Cambria"/>
            </a:endParaRPr>
          </a:p>
          <a:p>
            <a:pPr algn="ctr"/>
            <a:r>
              <a:rPr lang="en-US" sz="1200" b="1" dirty="0">
                <a:solidFill>
                  <a:srgbClr val="000000"/>
                </a:solidFill>
                <a:latin typeface="Cambria"/>
                <a:cs typeface="Cambria"/>
              </a:rPr>
              <a:t> </a:t>
            </a:r>
            <a:endParaRPr lang="en-US" sz="1200" dirty="0">
              <a:solidFill>
                <a:srgbClr val="000000"/>
              </a:solidFill>
              <a:latin typeface="Cambria"/>
              <a:cs typeface="Cambria"/>
            </a:endParaRPr>
          </a:p>
        </p:txBody>
      </p:sp>
      <p:sp>
        <p:nvSpPr>
          <p:cNvPr id="20" name="Rounded Rectangle 19"/>
          <p:cNvSpPr/>
          <p:nvPr/>
        </p:nvSpPr>
        <p:spPr>
          <a:xfrm>
            <a:off x="581827" y="1661466"/>
            <a:ext cx="2072953" cy="1435081"/>
          </a:xfrm>
          <a:prstGeom prst="round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t"/>
          <a:lstStyle/>
          <a:p>
            <a:pPr algn="ctr"/>
            <a:r>
              <a:rPr lang="en-US" sz="1100" b="1" dirty="0">
                <a:solidFill>
                  <a:srgbClr val="000000"/>
                </a:solidFill>
                <a:latin typeface="Cambria"/>
                <a:cs typeface="Cambria"/>
              </a:rPr>
              <a:t>Managing Customer Heterogeneity</a:t>
            </a:r>
          </a:p>
          <a:p>
            <a:pPr marL="90264" indent="-90264">
              <a:buFont typeface="Arial"/>
              <a:buChar char="•"/>
            </a:pPr>
            <a:r>
              <a:rPr lang="en-US" sz="1100" dirty="0">
                <a:solidFill>
                  <a:srgbClr val="000000"/>
                </a:solidFill>
                <a:latin typeface="Cambria"/>
                <a:cs typeface="Cambria"/>
              </a:rPr>
              <a:t>STP</a:t>
            </a:r>
          </a:p>
          <a:p>
            <a:pPr marL="90264" indent="-90264">
              <a:buFont typeface="Arial"/>
              <a:buChar char="•"/>
            </a:pPr>
            <a:r>
              <a:rPr lang="en-US" sz="1100" dirty="0">
                <a:solidFill>
                  <a:srgbClr val="000000"/>
                </a:solidFill>
                <a:latin typeface="Cambria"/>
                <a:cs typeface="Cambria"/>
              </a:rPr>
              <a:t>Perceptual maps</a:t>
            </a:r>
          </a:p>
          <a:p>
            <a:pPr marL="90264" indent="-90264">
              <a:buFont typeface="Arial"/>
              <a:buChar char="•"/>
            </a:pPr>
            <a:r>
              <a:rPr lang="en-US" sz="1100" dirty="0">
                <a:solidFill>
                  <a:srgbClr val="000000"/>
                </a:solidFill>
                <a:latin typeface="Cambria"/>
                <a:cs typeface="Cambria"/>
              </a:rPr>
              <a:t>Customer centricity</a:t>
            </a:r>
          </a:p>
          <a:p>
            <a:pPr marL="90264" indent="-90264">
              <a:buFont typeface="Arial"/>
              <a:buChar char="•"/>
            </a:pPr>
            <a:r>
              <a:rPr lang="en-US" sz="1100" dirty="0">
                <a:solidFill>
                  <a:srgbClr val="000000"/>
                </a:solidFill>
                <a:latin typeface="Cambria"/>
                <a:cs typeface="Cambria"/>
              </a:rPr>
              <a:t>Cluster analysis</a:t>
            </a:r>
            <a:endParaRPr lang="en-US" sz="1100" b="1" dirty="0">
              <a:solidFill>
                <a:srgbClr val="000000"/>
              </a:solidFill>
              <a:latin typeface="Cambria"/>
              <a:cs typeface="Cambria"/>
            </a:endParaRPr>
          </a:p>
          <a:p>
            <a:endParaRPr lang="en-US" sz="1100" b="1" dirty="0">
              <a:solidFill>
                <a:srgbClr val="000000"/>
              </a:solidFill>
              <a:latin typeface="Cambria"/>
              <a:cs typeface="Cambria"/>
            </a:endParaRPr>
          </a:p>
        </p:txBody>
      </p:sp>
      <p:sp>
        <p:nvSpPr>
          <p:cNvPr id="21" name="Oval 20"/>
          <p:cNvSpPr/>
          <p:nvPr/>
        </p:nvSpPr>
        <p:spPr>
          <a:xfrm>
            <a:off x="7088885" y="1980972"/>
            <a:ext cx="1297122" cy="779625"/>
          </a:xfrm>
          <a:prstGeom prst="ellipse">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ctr"/>
          <a:lstStyle/>
          <a:p>
            <a:pPr algn="ctr"/>
            <a:r>
              <a:rPr lang="en-US" sz="1200" dirty="0">
                <a:solidFill>
                  <a:srgbClr val="000000"/>
                </a:solidFill>
                <a:latin typeface="Cambria"/>
                <a:cs typeface="Cambria"/>
              </a:rPr>
              <a:t>SCAs </a:t>
            </a:r>
          </a:p>
          <a:p>
            <a:pPr algn="ctr"/>
            <a:r>
              <a:rPr lang="en-US" sz="1200" dirty="0">
                <a:solidFill>
                  <a:srgbClr val="000000"/>
                </a:solidFill>
                <a:latin typeface="Cambria"/>
                <a:cs typeface="Cambria"/>
              </a:rPr>
              <a:t>now and in the  future</a:t>
            </a:r>
          </a:p>
        </p:txBody>
      </p:sp>
      <p:sp>
        <p:nvSpPr>
          <p:cNvPr id="22" name="Oval 21"/>
          <p:cNvSpPr/>
          <p:nvPr/>
        </p:nvSpPr>
        <p:spPr>
          <a:xfrm>
            <a:off x="7088885" y="4774179"/>
            <a:ext cx="1297122" cy="779625"/>
          </a:xfrm>
          <a:prstGeom prst="ellipse">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ctr"/>
          <a:lstStyle/>
          <a:p>
            <a:pPr algn="ctr"/>
            <a:r>
              <a:rPr lang="en-US" sz="1200" dirty="0">
                <a:solidFill>
                  <a:srgbClr val="000000"/>
                </a:solidFill>
                <a:latin typeface="Cambria"/>
                <a:cs typeface="Cambria"/>
              </a:rPr>
              <a:t>Plans, budgets, and metrics</a:t>
            </a:r>
          </a:p>
        </p:txBody>
      </p:sp>
      <p:sp>
        <p:nvSpPr>
          <p:cNvPr id="23" name="Oval 22"/>
          <p:cNvSpPr/>
          <p:nvPr/>
        </p:nvSpPr>
        <p:spPr>
          <a:xfrm>
            <a:off x="2984507" y="1980972"/>
            <a:ext cx="1334633" cy="779625"/>
          </a:xfrm>
          <a:prstGeom prst="ellipse">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1429" tIns="45714" rIns="91429" bIns="45714" rtlCol="0" anchor="ctr"/>
          <a:lstStyle/>
          <a:p>
            <a:pPr algn="ctr"/>
            <a:r>
              <a:rPr lang="en-US" sz="1200" dirty="0">
                <a:solidFill>
                  <a:srgbClr val="000000"/>
                </a:solidFill>
                <a:latin typeface="Cambria"/>
                <a:cs typeface="Cambria"/>
              </a:rPr>
              <a:t>Positioning statement</a:t>
            </a:r>
          </a:p>
        </p:txBody>
      </p:sp>
      <p:sp>
        <p:nvSpPr>
          <p:cNvPr id="24" name="Rectangle 23"/>
          <p:cNvSpPr/>
          <p:nvPr/>
        </p:nvSpPr>
        <p:spPr>
          <a:xfrm>
            <a:off x="736089" y="1381676"/>
            <a:ext cx="2046977" cy="267525"/>
          </a:xfrm>
          <a:prstGeom prst="rect">
            <a:avLst/>
          </a:prstGeom>
        </p:spPr>
        <p:txBody>
          <a:bodyPr wrap="square" lIns="82058" tIns="41029" rIns="82058" bIns="41029">
            <a:spAutoFit/>
          </a:bodyPr>
          <a:lstStyle/>
          <a:p>
            <a:r>
              <a:rPr lang="en-US" sz="1200" b="1" dirty="0">
                <a:solidFill>
                  <a:srgbClr val="000000"/>
                </a:solidFill>
                <a:latin typeface="Cambria"/>
                <a:cs typeface="Cambria"/>
              </a:rPr>
              <a:t>All Customers Differ</a:t>
            </a:r>
          </a:p>
        </p:txBody>
      </p:sp>
      <p:sp>
        <p:nvSpPr>
          <p:cNvPr id="25" name="Rectangle 24"/>
          <p:cNvSpPr/>
          <p:nvPr/>
        </p:nvSpPr>
        <p:spPr>
          <a:xfrm>
            <a:off x="4758988" y="1381676"/>
            <a:ext cx="2042230" cy="267525"/>
          </a:xfrm>
          <a:prstGeom prst="rect">
            <a:avLst/>
          </a:prstGeom>
        </p:spPr>
        <p:txBody>
          <a:bodyPr wrap="square" lIns="82058" tIns="41029" rIns="82058" bIns="41029">
            <a:spAutoFit/>
          </a:bodyPr>
          <a:lstStyle/>
          <a:p>
            <a:r>
              <a:rPr lang="en-US" sz="1200" b="1" dirty="0">
                <a:solidFill>
                  <a:srgbClr val="000000"/>
                </a:solidFill>
                <a:latin typeface="Cambria"/>
                <a:cs typeface="Cambria"/>
              </a:rPr>
              <a:t>All Competitors React</a:t>
            </a:r>
          </a:p>
        </p:txBody>
      </p:sp>
      <p:sp>
        <p:nvSpPr>
          <p:cNvPr id="26" name="Rectangle 25"/>
          <p:cNvSpPr/>
          <p:nvPr/>
        </p:nvSpPr>
        <p:spPr>
          <a:xfrm>
            <a:off x="547548" y="5875496"/>
            <a:ext cx="2046977" cy="267525"/>
          </a:xfrm>
          <a:prstGeom prst="rect">
            <a:avLst/>
          </a:prstGeom>
        </p:spPr>
        <p:txBody>
          <a:bodyPr wrap="square" lIns="82058" tIns="41029" rIns="82058" bIns="41029">
            <a:spAutoFit/>
          </a:bodyPr>
          <a:lstStyle/>
          <a:p>
            <a:pPr algn="ctr"/>
            <a:r>
              <a:rPr lang="en-US" sz="1200" b="1" dirty="0">
                <a:solidFill>
                  <a:srgbClr val="000000"/>
                </a:solidFill>
                <a:latin typeface="Cambria"/>
                <a:cs typeface="Cambria"/>
              </a:rPr>
              <a:t>All Customers Change</a:t>
            </a:r>
          </a:p>
        </p:txBody>
      </p:sp>
      <p:sp>
        <p:nvSpPr>
          <p:cNvPr id="27" name="Rectangle 26"/>
          <p:cNvSpPr/>
          <p:nvPr/>
        </p:nvSpPr>
        <p:spPr>
          <a:xfrm>
            <a:off x="4659626" y="5883814"/>
            <a:ext cx="2472108" cy="267525"/>
          </a:xfrm>
          <a:prstGeom prst="rect">
            <a:avLst/>
          </a:prstGeom>
        </p:spPr>
        <p:txBody>
          <a:bodyPr wrap="square" lIns="82058" tIns="41029" rIns="82058" bIns="41029">
            <a:spAutoFit/>
          </a:bodyPr>
          <a:lstStyle/>
          <a:p>
            <a:r>
              <a:rPr lang="en-US" sz="1200" b="1" dirty="0">
                <a:solidFill>
                  <a:srgbClr val="000000"/>
                </a:solidFill>
                <a:latin typeface="Cambria"/>
                <a:cs typeface="Cambria"/>
              </a:rPr>
              <a:t>All Resources Are Limited</a:t>
            </a:r>
          </a:p>
        </p:txBody>
      </p:sp>
      <p:sp>
        <p:nvSpPr>
          <p:cNvPr id="29" name="Rectangle 28"/>
          <p:cNvSpPr/>
          <p:nvPr/>
        </p:nvSpPr>
        <p:spPr>
          <a:xfrm>
            <a:off x="2053584" y="2794441"/>
            <a:ext cx="508110" cy="236748"/>
          </a:xfrm>
          <a:prstGeom prst="rect">
            <a:avLst/>
          </a:prstGeom>
        </p:spPr>
        <p:txBody>
          <a:bodyPr wrap="none" lIns="82058" tIns="41029" rIns="82058" bIns="41029">
            <a:spAutoFit/>
          </a:bodyPr>
          <a:lstStyle/>
          <a:p>
            <a:r>
              <a:rPr lang="en-US" sz="1000" b="1" dirty="0">
                <a:solidFill>
                  <a:srgbClr val="000000"/>
                </a:solidFill>
                <a:latin typeface="Cambria"/>
                <a:cs typeface="Cambria"/>
              </a:rPr>
              <a:t>MP#1 </a:t>
            </a:r>
            <a:endParaRPr lang="en-US" sz="1000" dirty="0"/>
          </a:p>
        </p:txBody>
      </p:sp>
      <p:sp>
        <p:nvSpPr>
          <p:cNvPr id="30" name="Rectangle 29"/>
          <p:cNvSpPr/>
          <p:nvPr/>
        </p:nvSpPr>
        <p:spPr>
          <a:xfrm>
            <a:off x="6140243" y="2831726"/>
            <a:ext cx="508110" cy="236748"/>
          </a:xfrm>
          <a:prstGeom prst="rect">
            <a:avLst/>
          </a:prstGeom>
        </p:spPr>
        <p:txBody>
          <a:bodyPr wrap="none" lIns="82058" tIns="41029" rIns="82058" bIns="41029">
            <a:spAutoFit/>
          </a:bodyPr>
          <a:lstStyle/>
          <a:p>
            <a:r>
              <a:rPr lang="en-US" sz="1000" b="1" dirty="0">
                <a:solidFill>
                  <a:srgbClr val="000000"/>
                </a:solidFill>
                <a:latin typeface="Cambria"/>
                <a:cs typeface="Cambria"/>
              </a:rPr>
              <a:t>MP#3 </a:t>
            </a:r>
            <a:endParaRPr lang="en-US" sz="1000" dirty="0"/>
          </a:p>
        </p:txBody>
      </p:sp>
      <p:sp>
        <p:nvSpPr>
          <p:cNvPr id="31" name="Rectangle 30"/>
          <p:cNvSpPr/>
          <p:nvPr/>
        </p:nvSpPr>
        <p:spPr>
          <a:xfrm>
            <a:off x="2053584" y="5643225"/>
            <a:ext cx="508110" cy="236748"/>
          </a:xfrm>
          <a:prstGeom prst="rect">
            <a:avLst/>
          </a:prstGeom>
        </p:spPr>
        <p:txBody>
          <a:bodyPr wrap="none" lIns="82058" tIns="41029" rIns="82058" bIns="41029">
            <a:spAutoFit/>
          </a:bodyPr>
          <a:lstStyle/>
          <a:p>
            <a:r>
              <a:rPr lang="en-US" sz="1000" b="1" dirty="0">
                <a:solidFill>
                  <a:srgbClr val="000000"/>
                </a:solidFill>
                <a:latin typeface="Cambria"/>
                <a:cs typeface="Cambria"/>
              </a:rPr>
              <a:t>MP#2 </a:t>
            </a:r>
            <a:endParaRPr lang="en-US" sz="1000" dirty="0"/>
          </a:p>
        </p:txBody>
      </p:sp>
      <p:sp>
        <p:nvSpPr>
          <p:cNvPr id="32" name="Rectangle 31"/>
          <p:cNvSpPr/>
          <p:nvPr/>
        </p:nvSpPr>
        <p:spPr>
          <a:xfrm>
            <a:off x="6098945" y="5617500"/>
            <a:ext cx="508110" cy="236748"/>
          </a:xfrm>
          <a:prstGeom prst="rect">
            <a:avLst/>
          </a:prstGeom>
        </p:spPr>
        <p:txBody>
          <a:bodyPr wrap="none" lIns="82058" tIns="41029" rIns="82058" bIns="41029">
            <a:spAutoFit/>
          </a:bodyPr>
          <a:lstStyle/>
          <a:p>
            <a:r>
              <a:rPr lang="en-US" sz="1000" b="1" dirty="0">
                <a:solidFill>
                  <a:srgbClr val="000000"/>
                </a:solidFill>
                <a:latin typeface="Cambria"/>
                <a:cs typeface="Cambria"/>
              </a:rPr>
              <a:t>MP#4 </a:t>
            </a:r>
            <a:endParaRPr lang="en-US" sz="1000" dirty="0"/>
          </a:p>
        </p:txBody>
      </p:sp>
      <p:sp>
        <p:nvSpPr>
          <p:cNvPr id="2" name="Title 1"/>
          <p:cNvSpPr>
            <a:spLocks noGrp="1"/>
          </p:cNvSpPr>
          <p:nvPr>
            <p:ph type="title"/>
          </p:nvPr>
        </p:nvSpPr>
        <p:spPr>
          <a:xfrm>
            <a:off x="515407" y="367239"/>
            <a:ext cx="7556313" cy="803691"/>
          </a:xfrm>
        </p:spPr>
        <p:txBody>
          <a:bodyPr/>
          <a:lstStyle/>
          <a:p>
            <a:r>
              <a:rPr lang="en-US" b="1" dirty="0"/>
              <a:t>Integrating the Four Marketing Principles</a:t>
            </a:r>
          </a:p>
        </p:txBody>
      </p:sp>
      <p:sp>
        <p:nvSpPr>
          <p:cNvPr id="33" name="Footer Placeholder 3"/>
          <p:cNvSpPr>
            <a:spLocks noGrp="1"/>
          </p:cNvSpPr>
          <p:nvPr>
            <p:ph type="ftr" sz="quarter" idx="11"/>
          </p:nvPr>
        </p:nvSpPr>
        <p:spPr>
          <a:xfrm>
            <a:off x="201706" y="6423585"/>
            <a:ext cx="6122894" cy="365125"/>
          </a:xfrm>
        </p:spPr>
        <p:txBody>
          <a:bodyPr/>
          <a:lstStyle/>
          <a:p>
            <a:r>
              <a:rPr lang="en-US" dirty="0"/>
              <a:t>© </a:t>
            </a:r>
            <a:r>
              <a:rPr lang="en-US" dirty="0" err="1"/>
              <a:t>Palmatier</a:t>
            </a:r>
            <a:endParaRPr lang="en-US" dirty="0"/>
          </a:p>
        </p:txBody>
      </p:sp>
      <p:sp>
        <p:nvSpPr>
          <p:cNvPr id="34"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16</a:t>
            </a:fld>
            <a:endParaRPr lang="en-US" dirty="0">
              <a:solidFill>
                <a:schemeClr val="tx1">
                  <a:lumMod val="65000"/>
                  <a:lumOff val="35000"/>
                </a:schemeClr>
              </a:solidFill>
            </a:endParaRPr>
          </a:p>
        </p:txBody>
      </p:sp>
    </p:spTree>
    <p:extLst>
      <p:ext uri="{BB962C8B-B14F-4D97-AF65-F5344CB8AC3E}">
        <p14:creationId xmlns:p14="http://schemas.microsoft.com/office/powerpoint/2010/main" val="342588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animBg="1"/>
      <p:bldP spid="24" grpId="0"/>
      <p:bldP spid="25" grpId="0"/>
      <p:bldP spid="26" grpId="0"/>
      <p:bldP spid="27" grpId="0"/>
      <p:bldP spid="29" grpId="0"/>
      <p:bldP spid="30" grpId="0"/>
      <p:bldP spid="31" grpId="0"/>
      <p:bldP spid="3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a:t>Micro-Macro Duality</a:t>
            </a:r>
          </a:p>
        </p:txBody>
      </p:sp>
      <p:sp>
        <p:nvSpPr>
          <p:cNvPr id="3" name="Content Placeholder 2"/>
          <p:cNvSpPr>
            <a:spLocks noGrp="1"/>
          </p:cNvSpPr>
          <p:nvPr>
            <p:ph idx="1"/>
          </p:nvPr>
        </p:nvSpPr>
        <p:spPr/>
        <p:txBody>
          <a:bodyPr>
            <a:normAutofit/>
          </a:bodyPr>
          <a:lstStyle/>
          <a:p>
            <a:r>
              <a:rPr lang="en-US" sz="2400" dirty="0"/>
              <a:t>A micro-macro duality identifies insights at the micro level while supporting macro-level marketing decisions </a:t>
            </a:r>
          </a:p>
          <a:p>
            <a:r>
              <a:rPr lang="en-US" sz="2400" dirty="0"/>
              <a:t>This process is important since if a firm only averages data and studies data at the macro level then many deeper insights and trends will be overlooked </a:t>
            </a:r>
          </a:p>
          <a:p>
            <a:r>
              <a:rPr lang="en-US" sz="2400" dirty="0"/>
              <a:t>A micro-macro duality is key to MP#3 where the AER Strategy Grid captures the acquisition, expansion, and retention strategies (i.e., microanalysis of customer dynamics) across a firm’s customer personas (i.e., microanalysis of customer heterogeneity)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17</a:t>
            </a:fld>
            <a:endParaRPr lang="en-US" dirty="0">
              <a:solidFill>
                <a:schemeClr val="tx1">
                  <a:lumMod val="65000"/>
                  <a:lumOff val="35000"/>
                </a:schemeClr>
              </a:solidFill>
            </a:endParaRPr>
          </a:p>
        </p:txBody>
      </p:sp>
      <p:pic>
        <p:nvPicPr>
          <p:cNvPr id="7" name="Picture 6" descr="word-cloud-market-environment-related-items-32204736.jpg"/>
          <p:cNvPicPr>
            <a:picLocks noChangeAspect="1"/>
          </p:cNvPicPr>
          <p:nvPr/>
        </p:nvPicPr>
        <p:blipFill rotWithShape="1">
          <a:blip r:embed="rId3">
            <a:extLst>
              <a:ext uri="{28A0092B-C50C-407E-A947-70E740481C1C}">
                <a14:useLocalDpi xmlns:a14="http://schemas.microsoft.com/office/drawing/2010/main" val="0"/>
              </a:ext>
            </a:extLst>
          </a:blip>
          <a:srcRect b="10931"/>
          <a:stretch/>
        </p:blipFill>
        <p:spPr>
          <a:xfrm>
            <a:off x="6205070" y="5274234"/>
            <a:ext cx="2335519" cy="1284941"/>
          </a:xfrm>
          <a:prstGeom prst="rect">
            <a:avLst/>
          </a:prstGeom>
        </p:spPr>
      </p:pic>
    </p:spTree>
    <p:extLst>
      <p:ext uri="{BB962C8B-B14F-4D97-AF65-F5344CB8AC3E}">
        <p14:creationId xmlns:p14="http://schemas.microsoft.com/office/powerpoint/2010/main" val="179809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a:t>Agenda</a:t>
            </a:r>
          </a:p>
        </p:txBody>
      </p:sp>
      <p:sp>
        <p:nvSpPr>
          <p:cNvPr id="3" name="Content Placeholder 2"/>
          <p:cNvSpPr>
            <a:spLocks noGrp="1"/>
          </p:cNvSpPr>
          <p:nvPr>
            <p:ph idx="1"/>
          </p:nvPr>
        </p:nvSpPr>
        <p:spPr>
          <a:xfrm>
            <a:off x="498474" y="1331055"/>
            <a:ext cx="8354173" cy="5092529"/>
          </a:xfrm>
        </p:spPr>
        <p:txBody>
          <a:bodyPr>
            <a:normAutofit/>
          </a:bodyPr>
          <a:lstStyle/>
          <a:p>
            <a:r>
              <a:rPr lang="en-US" sz="1600" dirty="0"/>
              <a:t>Introduction</a:t>
            </a:r>
          </a:p>
          <a:p>
            <a:r>
              <a:rPr lang="en-US" sz="1600" dirty="0">
                <a:solidFill>
                  <a:srgbClr val="595959"/>
                </a:solidFill>
              </a:rPr>
              <a:t>Overview of Marketing Principles’ Problems and Solution</a:t>
            </a:r>
          </a:p>
          <a:p>
            <a:r>
              <a:rPr lang="en-US" sz="1600" dirty="0"/>
              <a:t>Synergistic Integration of the Four Marketing Principles</a:t>
            </a:r>
          </a:p>
          <a:p>
            <a:pPr lvl="1"/>
            <a:r>
              <a:rPr lang="en-US" sz="1600" dirty="0"/>
              <a:t>Temporal Interconnections</a:t>
            </a:r>
          </a:p>
          <a:p>
            <a:pPr lvl="1"/>
            <a:r>
              <a:rPr lang="en-US" sz="1600" dirty="0"/>
              <a:t>Micro-Macro Duality</a:t>
            </a:r>
          </a:p>
          <a:p>
            <a:r>
              <a:rPr lang="en-US" sz="1600" b="1" dirty="0">
                <a:solidFill>
                  <a:schemeClr val="tx2"/>
                </a:solidFill>
              </a:rPr>
              <a:t>Building Marketing Analytics Capabilities</a:t>
            </a:r>
          </a:p>
          <a:p>
            <a:pPr lvl="1"/>
            <a:r>
              <a:rPr lang="en-US" sz="1600" dirty="0"/>
              <a:t>Data Capabilities</a:t>
            </a:r>
          </a:p>
          <a:p>
            <a:pPr lvl="1"/>
            <a:r>
              <a:rPr lang="en-US" sz="1600" dirty="0"/>
              <a:t>Methodological Capabilities</a:t>
            </a:r>
          </a:p>
          <a:p>
            <a:r>
              <a:rPr lang="en-US" sz="1600" dirty="0"/>
              <a:t>Executing Marketing Strategies</a:t>
            </a:r>
          </a:p>
          <a:p>
            <a:pPr lvl="1"/>
            <a:r>
              <a:rPr lang="en-US" sz="1600" dirty="0"/>
              <a:t>Customer-Centric Approach</a:t>
            </a:r>
          </a:p>
          <a:p>
            <a:pPr lvl="1"/>
            <a:r>
              <a:rPr lang="en-US" sz="1600" dirty="0"/>
              <a:t>Continuously Iterating and Improving</a:t>
            </a:r>
          </a:p>
          <a:p>
            <a:pPr lvl="1"/>
            <a:r>
              <a:rPr lang="en-US" sz="1600" dirty="0"/>
              <a:t>Executing a Marketing Strategy Using First Principles and Data-Analytics</a:t>
            </a:r>
          </a:p>
          <a:p>
            <a:r>
              <a:rPr lang="en-US" sz="1600" dirty="0"/>
              <a:t>Takeaways</a:t>
            </a:r>
          </a:p>
        </p:txBody>
      </p:sp>
      <p:sp>
        <p:nvSpPr>
          <p:cNvPr id="6" name="Footer Placeholder 5"/>
          <p:cNvSpPr>
            <a:spLocks noGrp="1"/>
          </p:cNvSpPr>
          <p:nvPr>
            <p:ph type="ftr" sz="quarter" idx="11"/>
          </p:nvPr>
        </p:nvSpPr>
        <p:spPr/>
        <p:txBody>
          <a:bodyPr/>
          <a:lstStyle/>
          <a:p>
            <a:r>
              <a:rPr lang="en-US" dirty="0"/>
              <a:t>© </a:t>
            </a:r>
            <a:r>
              <a:rPr lang="en-US" dirty="0" err="1"/>
              <a:t>Palmatier</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18</a:t>
            </a:fld>
            <a:endParaRPr lang="en-US" dirty="0">
              <a:solidFill>
                <a:schemeClr val="tx1">
                  <a:lumMod val="65000"/>
                  <a:lumOff val="35000"/>
                </a:schemeClr>
              </a:solidFill>
            </a:endParaRPr>
          </a:p>
        </p:txBody>
      </p:sp>
    </p:spTree>
    <p:extLst>
      <p:ext uri="{BB962C8B-B14F-4D97-AF65-F5344CB8AC3E}">
        <p14:creationId xmlns:p14="http://schemas.microsoft.com/office/powerpoint/2010/main" val="877733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a:t>Building Marketing Analytics Capabilities</a:t>
            </a:r>
          </a:p>
        </p:txBody>
      </p:sp>
      <p:sp>
        <p:nvSpPr>
          <p:cNvPr id="3" name="Content Placeholder 2"/>
          <p:cNvSpPr>
            <a:spLocks noGrp="1"/>
          </p:cNvSpPr>
          <p:nvPr>
            <p:ph idx="1"/>
          </p:nvPr>
        </p:nvSpPr>
        <p:spPr>
          <a:xfrm>
            <a:off x="498474" y="1293710"/>
            <a:ext cx="8354173" cy="4816574"/>
          </a:xfrm>
        </p:spPr>
        <p:txBody>
          <a:bodyPr>
            <a:normAutofit fontScale="92500" lnSpcReduction="10000"/>
          </a:bodyPr>
          <a:lstStyle/>
          <a:p>
            <a:r>
              <a:rPr lang="en-US" dirty="0"/>
              <a:t>Another precursor to successfully implementing the four principles framework is for a firm to develop customer analytics capabilities</a:t>
            </a:r>
          </a:p>
          <a:p>
            <a:r>
              <a:rPr lang="en-US" b="1" dirty="0">
                <a:solidFill>
                  <a:srgbClr val="1F497D"/>
                </a:solidFill>
              </a:rPr>
              <a:t>Customer analytics </a:t>
            </a:r>
            <a:r>
              <a:rPr lang="en-US" dirty="0"/>
              <a:t>could be broadly defined as a technology-enabled and model-supported approach to harness customer and market data to better understand and serve customers </a:t>
            </a:r>
          </a:p>
          <a:p>
            <a:r>
              <a:rPr lang="en-US" dirty="0"/>
              <a:t>Firms deploying analytics are shown to perform better than those who do not employ such practices, since such firms are better prepared to understand what customers want, and react to changes in customer and environmental trends</a:t>
            </a:r>
          </a:p>
          <a:p>
            <a:pPr lvl="1"/>
            <a:r>
              <a:rPr lang="en-US" dirty="0"/>
              <a:t>In 2009 only 10% of firms regularly employed customer analytics, the number grew to over 80% in 2013, with firms spending 21% of their marketing budget on customer analytics projects  </a:t>
            </a:r>
          </a:p>
          <a:p>
            <a:pPr lvl="1"/>
            <a:r>
              <a:rPr lang="en-US" dirty="0"/>
              <a:t>Vendor market for customer analytics is burgeoning; for example, the worldwide customer analytics software market, consisting of data warehousing software and analytics tools, grew 8.7% to reach $34.9 billion in 2012, with a projected growth rate of 9.7% through 2017</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19</a:t>
            </a:fld>
            <a:endParaRPr lang="en-US" dirty="0">
              <a:solidFill>
                <a:schemeClr val="tx1">
                  <a:lumMod val="65000"/>
                  <a:lumOff val="35000"/>
                </a:schemeClr>
              </a:solidFill>
            </a:endParaRPr>
          </a:p>
        </p:txBody>
      </p:sp>
    </p:spTree>
    <p:extLst>
      <p:ext uri="{BB962C8B-B14F-4D97-AF65-F5344CB8AC3E}">
        <p14:creationId xmlns:p14="http://schemas.microsoft.com/office/powerpoint/2010/main" val="206472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4172"/>
            <a:ext cx="7556313" cy="803691"/>
          </a:xfrm>
        </p:spPr>
        <p:txBody>
          <a:bodyPr/>
          <a:lstStyle/>
          <a:p>
            <a:r>
              <a:rPr lang="en-US" b="1" dirty="0"/>
              <a:t>Agenda</a:t>
            </a:r>
          </a:p>
        </p:txBody>
      </p:sp>
      <p:sp>
        <p:nvSpPr>
          <p:cNvPr id="3" name="Content Placeholder 2"/>
          <p:cNvSpPr>
            <a:spLocks noGrp="1"/>
          </p:cNvSpPr>
          <p:nvPr>
            <p:ph idx="1"/>
          </p:nvPr>
        </p:nvSpPr>
        <p:spPr>
          <a:xfrm>
            <a:off x="498474" y="1331055"/>
            <a:ext cx="8354173" cy="5092529"/>
          </a:xfrm>
        </p:spPr>
        <p:txBody>
          <a:bodyPr>
            <a:normAutofit/>
          </a:bodyPr>
          <a:lstStyle/>
          <a:p>
            <a:r>
              <a:rPr lang="en-US" sz="1600" b="1" dirty="0">
                <a:solidFill>
                  <a:schemeClr val="tx2"/>
                </a:solidFill>
              </a:rPr>
              <a:t>Introduction</a:t>
            </a:r>
          </a:p>
          <a:p>
            <a:r>
              <a:rPr lang="en-US" sz="1600" dirty="0"/>
              <a:t>Overview of Marketing Principles’ Problems and Solution</a:t>
            </a:r>
          </a:p>
          <a:p>
            <a:r>
              <a:rPr lang="en-US" sz="1600" dirty="0"/>
              <a:t>Synergistic Integration of the Four Marketing Principles</a:t>
            </a:r>
          </a:p>
          <a:p>
            <a:pPr lvl="1"/>
            <a:r>
              <a:rPr lang="en-US" sz="1600" dirty="0"/>
              <a:t>Temporal Interconnections</a:t>
            </a:r>
          </a:p>
          <a:p>
            <a:pPr lvl="1"/>
            <a:r>
              <a:rPr lang="en-US" sz="1600" dirty="0"/>
              <a:t>Micro-Macro Duality</a:t>
            </a:r>
          </a:p>
          <a:p>
            <a:r>
              <a:rPr lang="en-US" sz="1600" dirty="0"/>
              <a:t>Building Marketing Analytics Capabilities</a:t>
            </a:r>
          </a:p>
          <a:p>
            <a:pPr lvl="1"/>
            <a:r>
              <a:rPr lang="en-US" sz="1600" dirty="0"/>
              <a:t>Data Capabilities</a:t>
            </a:r>
          </a:p>
          <a:p>
            <a:pPr lvl="1"/>
            <a:r>
              <a:rPr lang="en-US" sz="1600" dirty="0"/>
              <a:t>Methodological Capabilities</a:t>
            </a:r>
          </a:p>
          <a:p>
            <a:r>
              <a:rPr lang="en-US" sz="1600" dirty="0"/>
              <a:t>Executing Marketing Strategies</a:t>
            </a:r>
          </a:p>
          <a:p>
            <a:pPr lvl="1"/>
            <a:r>
              <a:rPr lang="en-US" sz="1600" dirty="0"/>
              <a:t>Customer-Centric Approach</a:t>
            </a:r>
          </a:p>
          <a:p>
            <a:pPr lvl="1"/>
            <a:r>
              <a:rPr lang="en-US" sz="1600" dirty="0"/>
              <a:t>Continuously Iterating and Improving</a:t>
            </a:r>
          </a:p>
          <a:p>
            <a:pPr lvl="1"/>
            <a:r>
              <a:rPr lang="en-US" sz="1600" dirty="0"/>
              <a:t>Executing a Marketing Strategy Using First Principles and Data-Analytics</a:t>
            </a:r>
          </a:p>
          <a:p>
            <a:r>
              <a:rPr lang="en-US" sz="1600"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a:t>
            </a:fld>
            <a:endParaRPr lang="en-US"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a:t>
            </a:r>
            <a:r>
              <a:rPr lang="en-US" dirty="0" err="1"/>
              <a:t>Palmatier</a:t>
            </a:r>
            <a:endParaRPr lang="en-US" dirty="0"/>
          </a:p>
        </p:txBody>
      </p:sp>
    </p:spTree>
    <p:extLst>
      <p:ext uri="{BB962C8B-B14F-4D97-AF65-F5344CB8AC3E}">
        <p14:creationId xmlns:p14="http://schemas.microsoft.com/office/powerpoint/2010/main" val="210266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93018"/>
            <a:ext cx="7556313" cy="803691"/>
          </a:xfrm>
        </p:spPr>
        <p:txBody>
          <a:bodyPr/>
          <a:lstStyle/>
          <a:p>
            <a:r>
              <a:rPr lang="en-US" b="1" dirty="0"/>
              <a:t>Example: Anomaly (Australia)</a:t>
            </a:r>
          </a:p>
        </p:txBody>
      </p:sp>
      <p:sp>
        <p:nvSpPr>
          <p:cNvPr id="3" name="Content Placeholder 2"/>
          <p:cNvSpPr>
            <a:spLocks noGrp="1"/>
          </p:cNvSpPr>
          <p:nvPr>
            <p:ph idx="1"/>
          </p:nvPr>
        </p:nvSpPr>
        <p:spPr/>
        <p:txBody>
          <a:bodyPr/>
          <a:lstStyle/>
          <a:p>
            <a:r>
              <a:rPr lang="en-US" dirty="0">
                <a:solidFill>
                  <a:srgbClr val="595959"/>
                </a:solidFill>
              </a:rPr>
              <a:t>Anomaly is a boutique consulting company in Australia</a:t>
            </a:r>
          </a:p>
          <a:p>
            <a:r>
              <a:rPr lang="en-US" dirty="0">
                <a:solidFill>
                  <a:srgbClr val="595959"/>
                </a:solidFill>
              </a:rPr>
              <a:t>Tasked with enhancing acquisition efficiencies for a major entertainment retailer, while increasing its market share</a:t>
            </a:r>
          </a:p>
          <a:p>
            <a:r>
              <a:rPr lang="en-US" dirty="0">
                <a:solidFill>
                  <a:srgbClr val="595959"/>
                </a:solidFill>
              </a:rPr>
              <a:t>Leveraged the client’s customer data and conducted a series of detailed profiling and segmentation analyses, it was able to achieve 34% savings in the cost per acquisition and a 14% decline in customer churn rate</a:t>
            </a:r>
          </a:p>
          <a:p>
            <a:r>
              <a:rPr lang="en-US" dirty="0">
                <a:solidFill>
                  <a:srgbClr val="595959"/>
                </a:solidFill>
              </a:rPr>
              <a:t>Driven by the analytics data, hot/cold maps of customer traffic were created for the client’s local marketing</a:t>
            </a:r>
          </a:p>
        </p:txBody>
      </p:sp>
      <p:sp>
        <p:nvSpPr>
          <p:cNvPr id="4" name="Footer Placeholder 3"/>
          <p:cNvSpPr>
            <a:spLocks noGrp="1"/>
          </p:cNvSpPr>
          <p:nvPr>
            <p:ph type="ftr" sz="quarter" idx="11"/>
          </p:nvPr>
        </p:nvSpPr>
        <p:spPr/>
        <p:txBody>
          <a:bodyPr/>
          <a:lstStyle/>
          <a:p>
            <a:r>
              <a:rPr lang="en-US"/>
              <a:t>© Palmatier</a:t>
            </a:r>
            <a:endParaRPr lang="en-US" dirty="0"/>
          </a:p>
        </p:txBody>
      </p:sp>
      <p:sp>
        <p:nvSpPr>
          <p:cNvPr id="5" name="Slide Number Placeholder 4"/>
          <p:cNvSpPr>
            <a:spLocks noGrp="1"/>
          </p:cNvSpPr>
          <p:nvPr>
            <p:ph type="sldNum" sz="quarter" idx="12"/>
          </p:nvPr>
        </p:nvSpPr>
        <p:spPr/>
        <p:txBody>
          <a:bodyPr/>
          <a:lstStyle/>
          <a:p>
            <a:fld id="{606C48AC-5425-9447-80A6-7CD23CC5D020}" type="slidenum">
              <a:rPr lang="en-US" smtClean="0"/>
              <a:pPr/>
              <a:t>20</a:t>
            </a:fld>
            <a:endParaRPr lang="en-US" dirty="0"/>
          </a:p>
        </p:txBody>
      </p:sp>
      <p:pic>
        <p:nvPicPr>
          <p:cNvPr id="6" name="Picture 5" descr="anomaly-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3335" y="5118305"/>
            <a:ext cx="5290971" cy="879624"/>
          </a:xfrm>
          <a:prstGeom prst="rect">
            <a:avLst/>
          </a:prstGeom>
        </p:spPr>
      </p:pic>
    </p:spTree>
    <p:extLst>
      <p:ext uri="{BB962C8B-B14F-4D97-AF65-F5344CB8AC3E}">
        <p14:creationId xmlns:p14="http://schemas.microsoft.com/office/powerpoint/2010/main" val="418753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a:t>Data Capabilities</a:t>
            </a:r>
          </a:p>
        </p:txBody>
      </p:sp>
      <p:sp>
        <p:nvSpPr>
          <p:cNvPr id="3" name="Content Placeholder 2"/>
          <p:cNvSpPr>
            <a:spLocks noGrp="1"/>
          </p:cNvSpPr>
          <p:nvPr>
            <p:ph idx="1"/>
          </p:nvPr>
        </p:nvSpPr>
        <p:spPr/>
        <p:txBody>
          <a:bodyPr>
            <a:normAutofit lnSpcReduction="10000"/>
          </a:bodyPr>
          <a:lstStyle/>
          <a:p>
            <a:r>
              <a:rPr lang="en-US" dirty="0"/>
              <a:t>A firm can build </a:t>
            </a:r>
            <a:r>
              <a:rPr lang="en-US" b="1" dirty="0">
                <a:solidFill>
                  <a:srgbClr val="1F497D"/>
                </a:solidFill>
              </a:rPr>
              <a:t>data capabilities </a:t>
            </a:r>
            <a:r>
              <a:rPr lang="en-US" dirty="0"/>
              <a:t>by building databases that improve:</a:t>
            </a:r>
          </a:p>
          <a:p>
            <a:pPr marL="571500" lvl="1" indent="-342900">
              <a:buFont typeface="+mj-lt"/>
              <a:buAutoNum type="arabicPeriod"/>
            </a:pPr>
            <a:r>
              <a:rPr lang="en-US" dirty="0"/>
              <a:t>Economic intelligence</a:t>
            </a:r>
          </a:p>
          <a:p>
            <a:pPr marL="571500" lvl="1" indent="-342900">
              <a:buFont typeface="+mj-lt"/>
              <a:buAutoNum type="arabicPeriod"/>
            </a:pPr>
            <a:r>
              <a:rPr lang="en-US" dirty="0"/>
              <a:t>Customer intelligence</a:t>
            </a:r>
          </a:p>
          <a:p>
            <a:pPr marL="571500" lvl="1" indent="-342900">
              <a:buFont typeface="+mj-lt"/>
              <a:buAutoNum type="arabicPeriod"/>
            </a:pPr>
            <a:r>
              <a:rPr lang="en-US" dirty="0"/>
              <a:t>Competitive intelligence</a:t>
            </a:r>
          </a:p>
          <a:p>
            <a:r>
              <a:rPr lang="en-US" dirty="0"/>
              <a:t> Data specific to each of these areas are becoming more widely available, with firms beginning to invest in internal databases to link marketing efforts to financial outcomes </a:t>
            </a:r>
          </a:p>
          <a:p>
            <a:r>
              <a:rPr lang="en-US" dirty="0"/>
              <a:t>Data sources can be classified as either structured or unstructured data </a:t>
            </a:r>
          </a:p>
          <a:p>
            <a:pPr lvl="1"/>
            <a:r>
              <a:rPr lang="en-US" b="1" i="1" dirty="0">
                <a:solidFill>
                  <a:schemeClr val="tx2"/>
                </a:solidFill>
              </a:rPr>
              <a:t>Structured data </a:t>
            </a:r>
            <a:r>
              <a:rPr lang="en-US" dirty="0"/>
              <a:t>includes information on customers’ identity, purchase history, and preferences, which are typically available in a firm’s customer relationship management (CRM) database</a:t>
            </a:r>
          </a:p>
          <a:p>
            <a:pPr lvl="1"/>
            <a:r>
              <a:rPr lang="en-US" b="1" i="1" dirty="0">
                <a:solidFill>
                  <a:schemeClr val="tx2"/>
                </a:solidFill>
              </a:rPr>
              <a:t>Unstructured data </a:t>
            </a:r>
            <a:r>
              <a:rPr lang="en-US" dirty="0"/>
              <a:t>includes data that is beyond the customer-firm exchange including messages that customers post on social media, information about friends with similar tastes</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21</a:t>
            </a:fld>
            <a:endParaRPr lang="en-US" dirty="0">
              <a:solidFill>
                <a:schemeClr val="tx1">
                  <a:lumMod val="65000"/>
                  <a:lumOff val="35000"/>
                </a:schemeClr>
              </a:solidFill>
            </a:endParaRPr>
          </a:p>
        </p:txBody>
      </p:sp>
    </p:spTree>
    <p:extLst>
      <p:ext uri="{BB962C8B-B14F-4D97-AF65-F5344CB8AC3E}">
        <p14:creationId xmlns:p14="http://schemas.microsoft.com/office/powerpoint/2010/main" val="282742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a:t>Methodological Capabilities</a:t>
            </a:r>
          </a:p>
        </p:txBody>
      </p:sp>
      <p:sp>
        <p:nvSpPr>
          <p:cNvPr id="3" name="Content Placeholder 2"/>
          <p:cNvSpPr>
            <a:spLocks noGrp="1"/>
          </p:cNvSpPr>
          <p:nvPr>
            <p:ph idx="1"/>
          </p:nvPr>
        </p:nvSpPr>
        <p:spPr/>
        <p:txBody>
          <a:bodyPr/>
          <a:lstStyle/>
          <a:p>
            <a:r>
              <a:rPr lang="en-US" dirty="0"/>
              <a:t>A firm can build </a:t>
            </a:r>
            <a:r>
              <a:rPr lang="en-US" b="1" dirty="0">
                <a:solidFill>
                  <a:srgbClr val="1F497D"/>
                </a:solidFill>
              </a:rPr>
              <a:t>methodological capabilities </a:t>
            </a:r>
            <a:r>
              <a:rPr lang="en-US" dirty="0"/>
              <a:t>by mastering the analytical tools that we describe in the process boxes of each of the four marketing principles </a:t>
            </a:r>
          </a:p>
          <a:p>
            <a:r>
              <a:rPr lang="en-US" dirty="0"/>
              <a:t>Three main purposes for the analyses described in this book:</a:t>
            </a:r>
          </a:p>
          <a:p>
            <a:pPr marL="571500" lvl="1" indent="-342900">
              <a:buFont typeface="+mj-lt"/>
              <a:buAutoNum type="arabicPeriod"/>
            </a:pPr>
            <a:r>
              <a:rPr lang="en-US" dirty="0"/>
              <a:t>Simplification thru data reduction</a:t>
            </a:r>
          </a:p>
          <a:p>
            <a:pPr marL="571500" lvl="1" indent="-342900">
              <a:buFont typeface="+mj-lt"/>
              <a:buAutoNum type="arabicPeriod"/>
            </a:pPr>
            <a:r>
              <a:rPr lang="en-US" dirty="0"/>
              <a:t>Linking variables to outcomes thru identification of causality</a:t>
            </a:r>
          </a:p>
          <a:p>
            <a:pPr marL="571500" lvl="1" indent="-342900">
              <a:buFont typeface="+mj-lt"/>
              <a:buAutoNum type="arabicPeriod"/>
            </a:pPr>
            <a:r>
              <a:rPr lang="en-US" dirty="0"/>
              <a:t>Finding tradeoffs among variables thru resource optimization</a:t>
            </a:r>
          </a:p>
          <a:p>
            <a:r>
              <a:rPr lang="en-US" dirty="0"/>
              <a:t>A number of analysis tools are available to help a student or firm advance their methodological capabilities</a:t>
            </a:r>
          </a:p>
          <a:p>
            <a:pPr lvl="1"/>
            <a:r>
              <a:rPr lang="en-US" dirty="0"/>
              <a:t>MEXL</a:t>
            </a:r>
          </a:p>
          <a:p>
            <a:pPr lvl="1"/>
            <a:r>
              <a:rPr lang="en-US" dirty="0"/>
              <a:t>SPSS</a:t>
            </a:r>
          </a:p>
          <a:p>
            <a:pPr lvl="1"/>
            <a:r>
              <a:rPr lang="en-US" dirty="0"/>
              <a:t>SAS</a:t>
            </a:r>
          </a:p>
          <a:p>
            <a:pPr lvl="1"/>
            <a:r>
              <a:rPr lang="en-US" dirty="0"/>
              <a:t>R </a:t>
            </a:r>
          </a:p>
          <a:p>
            <a:endParaRPr lang="en-US" dirty="0"/>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22</a:t>
            </a:fld>
            <a:endParaRPr lang="en-US" dirty="0">
              <a:solidFill>
                <a:schemeClr val="tx1">
                  <a:lumMod val="65000"/>
                  <a:lumOff val="35000"/>
                </a:schemeClr>
              </a:solidFill>
            </a:endParaRPr>
          </a:p>
        </p:txBody>
      </p:sp>
      <p:pic>
        <p:nvPicPr>
          <p:cNvPr id="7" name="Picture 6" descr="methodological_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1109" y="4975785"/>
            <a:ext cx="2857500" cy="1447800"/>
          </a:xfrm>
          <a:prstGeom prst="rect">
            <a:avLst/>
          </a:prstGeom>
        </p:spPr>
      </p:pic>
    </p:spTree>
    <p:extLst>
      <p:ext uri="{BB962C8B-B14F-4D97-AF65-F5344CB8AC3E}">
        <p14:creationId xmlns:p14="http://schemas.microsoft.com/office/powerpoint/2010/main" val="55433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2130"/>
            <a:ext cx="7556313" cy="803691"/>
          </a:xfrm>
        </p:spPr>
        <p:txBody>
          <a:bodyPr/>
          <a:lstStyle/>
          <a:p>
            <a:r>
              <a:rPr lang="en-US" b="1" dirty="0"/>
              <a:t>Building Methodological Capabilities across Three Key Purposes</a:t>
            </a:r>
          </a:p>
        </p:txBody>
      </p:sp>
      <p:sp>
        <p:nvSpPr>
          <p:cNvPr id="4" name="Footer Placeholder 3"/>
          <p:cNvSpPr>
            <a:spLocks noGrp="1"/>
          </p:cNvSpPr>
          <p:nvPr>
            <p:ph type="ftr" sz="quarter" idx="11"/>
          </p:nvPr>
        </p:nvSpPr>
        <p:spPr/>
        <p:txBody>
          <a:bodyPr/>
          <a:lstStyle/>
          <a:p>
            <a:r>
              <a:rPr lang="en-US"/>
              <a:t>© Palmatier</a:t>
            </a:r>
            <a:endParaRPr lang="en-US" dirty="0"/>
          </a:p>
        </p:txBody>
      </p:sp>
      <p:sp>
        <p:nvSpPr>
          <p:cNvPr id="5" name="Slide Number Placeholder 4"/>
          <p:cNvSpPr>
            <a:spLocks noGrp="1"/>
          </p:cNvSpPr>
          <p:nvPr>
            <p:ph type="sldNum" sz="quarter" idx="12"/>
          </p:nvPr>
        </p:nvSpPr>
        <p:spPr/>
        <p:txBody>
          <a:bodyPr/>
          <a:lstStyle/>
          <a:p>
            <a:fld id="{606C48AC-5425-9447-80A6-7CD23CC5D020}" type="slidenum">
              <a:rPr lang="en-US" smtClean="0"/>
              <a:pPr/>
              <a:t>23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82754536"/>
              </p:ext>
            </p:extLst>
          </p:nvPr>
        </p:nvGraphicFramePr>
        <p:xfrm>
          <a:off x="498469" y="1488872"/>
          <a:ext cx="8199380" cy="3815881"/>
        </p:xfrm>
        <a:graphic>
          <a:graphicData uri="http://schemas.openxmlformats.org/drawingml/2006/table">
            <a:tbl>
              <a:tblPr firstRow="1" bandRow="1">
                <a:tableStyleId>{5C22544A-7EE6-4342-B048-85BDC9FD1C3A}</a:tableStyleId>
              </a:tblPr>
              <a:tblGrid>
                <a:gridCol w="1977441">
                  <a:extLst>
                    <a:ext uri="{9D8B030D-6E8A-4147-A177-3AD203B41FA5}">
                      <a16:colId xmlns:a16="http://schemas.microsoft.com/office/drawing/2014/main" xmlns="" val="20000"/>
                    </a:ext>
                  </a:extLst>
                </a:gridCol>
                <a:gridCol w="3222649">
                  <a:extLst>
                    <a:ext uri="{9D8B030D-6E8A-4147-A177-3AD203B41FA5}">
                      <a16:colId xmlns:a16="http://schemas.microsoft.com/office/drawing/2014/main" xmlns="" val="20001"/>
                    </a:ext>
                  </a:extLst>
                </a:gridCol>
                <a:gridCol w="2999290">
                  <a:extLst>
                    <a:ext uri="{9D8B030D-6E8A-4147-A177-3AD203B41FA5}">
                      <a16:colId xmlns:a16="http://schemas.microsoft.com/office/drawing/2014/main" xmlns="" val="20002"/>
                    </a:ext>
                  </a:extLst>
                </a:gridCol>
              </a:tblGrid>
              <a:tr h="533260">
                <a:tc>
                  <a:txBody>
                    <a:bodyPr/>
                    <a:lstStyle/>
                    <a:p>
                      <a:r>
                        <a:rPr lang="en-US" sz="1600" dirty="0"/>
                        <a:t>Analysis Purpose</a:t>
                      </a:r>
                    </a:p>
                  </a:txBody>
                  <a:tcPr/>
                </a:tc>
                <a:tc>
                  <a:txBody>
                    <a:bodyPr/>
                    <a:lstStyle/>
                    <a:p>
                      <a:r>
                        <a:rPr lang="en-US" sz="1600" dirty="0"/>
                        <a:t>Description</a:t>
                      </a:r>
                    </a:p>
                  </a:txBody>
                  <a:tcPr/>
                </a:tc>
                <a:tc>
                  <a:txBody>
                    <a:bodyPr/>
                    <a:lstStyle/>
                    <a:p>
                      <a:r>
                        <a:rPr lang="en-US" sz="1600" dirty="0"/>
                        <a:t>Analytical Techniques</a:t>
                      </a:r>
                    </a:p>
                  </a:txBody>
                  <a:tcPr/>
                </a:tc>
                <a:extLst>
                  <a:ext uri="{0D108BD9-81ED-4DB2-BD59-A6C34878D82A}">
                    <a16:rowId xmlns:a16="http://schemas.microsoft.com/office/drawing/2014/main" xmlns="" val="10000"/>
                  </a:ext>
                </a:extLst>
              </a:tr>
              <a:tr h="1152809">
                <a:tc>
                  <a:txBody>
                    <a:bodyPr/>
                    <a:lstStyle/>
                    <a:p>
                      <a:r>
                        <a:rPr lang="en-US" sz="1600" dirty="0"/>
                        <a:t>Data simplification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Allows a firm to simplify large amounts</a:t>
                      </a:r>
                      <a:r>
                        <a:rPr lang="en-US" sz="1600" baseline="0" dirty="0"/>
                        <a:t> </a:t>
                      </a:r>
                      <a:r>
                        <a:rPr lang="en-US" sz="1600" dirty="0"/>
                        <a:t>of</a:t>
                      </a:r>
                      <a:r>
                        <a:rPr lang="en-US" sz="1600" baseline="0" dirty="0"/>
                        <a:t> </a:t>
                      </a:r>
                      <a:r>
                        <a:rPr lang="en-US" sz="1600" dirty="0"/>
                        <a:t>data into smaller, more meaningful</a:t>
                      </a:r>
                      <a:r>
                        <a:rPr lang="en-US" sz="1600" baseline="0" dirty="0"/>
                        <a:t> </a:t>
                      </a:r>
                      <a:r>
                        <a:rPr lang="en-US" sz="1600" dirty="0"/>
                        <a:t>and</a:t>
                      </a:r>
                      <a:r>
                        <a:rPr lang="en-US" sz="1600" baseline="0" dirty="0"/>
                        <a:t> </a:t>
                      </a:r>
                      <a:r>
                        <a:rPr lang="en-US" sz="1600" dirty="0"/>
                        <a:t>more actionable insights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Factor analysis, cluster</a:t>
                      </a:r>
                      <a:r>
                        <a:rPr lang="en-US" sz="1600" baseline="0" dirty="0"/>
                        <a:t> </a:t>
                      </a:r>
                      <a:r>
                        <a:rPr lang="en-US" sz="1600" dirty="0"/>
                        <a:t>analysis,</a:t>
                      </a:r>
                      <a:r>
                        <a:rPr lang="en-US" sz="1600" baseline="0" dirty="0"/>
                        <a:t> </a:t>
                      </a:r>
                      <a:r>
                        <a:rPr lang="en-US" sz="1600" dirty="0"/>
                        <a:t>multidimensional</a:t>
                      </a:r>
                      <a:r>
                        <a:rPr lang="en-US" sz="1600" baseline="0" dirty="0"/>
                        <a:t> </a:t>
                      </a:r>
                      <a:r>
                        <a:rPr lang="en-US" sz="1600" dirty="0"/>
                        <a:t>scaling, principal</a:t>
                      </a:r>
                      <a:r>
                        <a:rPr lang="en-US" sz="1600" baseline="0" dirty="0"/>
                        <a:t> </a:t>
                      </a:r>
                      <a:r>
                        <a:rPr lang="en-US" sz="1600" dirty="0"/>
                        <a:t>components</a:t>
                      </a:r>
                      <a:r>
                        <a:rPr lang="en-US" sz="1600" baseline="0" dirty="0"/>
                        <a:t> </a:t>
                      </a:r>
                      <a:r>
                        <a:rPr lang="en-US" sz="1600" dirty="0"/>
                        <a:t>analysis, hidden Markov</a:t>
                      </a:r>
                      <a:r>
                        <a:rPr lang="en-US" sz="1600" baseline="0" dirty="0"/>
                        <a:t> </a:t>
                      </a:r>
                      <a:r>
                        <a:rPr lang="en-US" sz="1600" dirty="0"/>
                        <a:t>models</a:t>
                      </a:r>
                    </a:p>
                  </a:txBody>
                  <a:tcPr/>
                </a:tc>
                <a:extLst>
                  <a:ext uri="{0D108BD9-81ED-4DB2-BD59-A6C34878D82A}">
                    <a16:rowId xmlns:a16="http://schemas.microsoft.com/office/drawing/2014/main" xmlns="" val="10001"/>
                  </a:ext>
                </a:extLst>
              </a:tr>
              <a:tr h="1064906">
                <a:tc>
                  <a:txBody>
                    <a:bodyPr/>
                    <a:lstStyle/>
                    <a:p>
                      <a:r>
                        <a:rPr lang="en-US" sz="1600" dirty="0"/>
                        <a:t>Linking variables to outcomes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Allows a firm to perform cause-and</a:t>
                      </a:r>
                      <a:r>
                        <a:rPr lang="en-US" sz="1600" baseline="0" dirty="0"/>
                        <a:t> </a:t>
                      </a:r>
                      <a:r>
                        <a:rPr lang="en-US" sz="1600" dirty="0"/>
                        <a:t>effect</a:t>
                      </a:r>
                      <a:r>
                        <a:rPr lang="en-US" sz="1600" baseline="0" dirty="0"/>
                        <a:t> </a:t>
                      </a:r>
                      <a:r>
                        <a:rPr lang="en-US" sz="1600" dirty="0"/>
                        <a:t>studies of their marketing interventions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Experiments, multivariate</a:t>
                      </a:r>
                      <a:r>
                        <a:rPr lang="en-US" sz="1600" baseline="0" dirty="0"/>
                        <a:t> </a:t>
                      </a:r>
                      <a:r>
                        <a:rPr lang="en-US" sz="1600" dirty="0"/>
                        <a:t>regression</a:t>
                      </a:r>
                      <a:r>
                        <a:rPr lang="en-US" sz="1600" baseline="0" dirty="0"/>
                        <a:t> </a:t>
                      </a:r>
                      <a:r>
                        <a:rPr lang="en-US" sz="1600" dirty="0"/>
                        <a:t>analysis, choice models</a:t>
                      </a:r>
                    </a:p>
                  </a:txBody>
                  <a:tcPr/>
                </a:tc>
                <a:extLst>
                  <a:ext uri="{0D108BD9-81ED-4DB2-BD59-A6C34878D82A}">
                    <a16:rowId xmlns:a16="http://schemas.microsoft.com/office/drawing/2014/main" xmlns="" val="10002"/>
                  </a:ext>
                </a:extLst>
              </a:tr>
              <a:tr h="1064906">
                <a:tc>
                  <a:txBody>
                    <a:bodyPr/>
                    <a:lstStyle/>
                    <a:p>
                      <a:r>
                        <a:rPr lang="en-US" sz="1600" dirty="0"/>
                        <a:t>Resource optimization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Allows a firm to find trade-offs among</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multiple marketing variables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Conjoint analysis, response models,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customer lifetime analysis</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824989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128992" y="355148"/>
            <a:ext cx="265644" cy="242685"/>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pPr algn="ctr"/>
            <a:endParaRPr lang="en-US" b="1">
              <a:latin typeface="Cambria" panose="02040503050406030204" pitchFamily="18" charset="0"/>
              <a:cs typeface="Cambria"/>
            </a:endParaRPr>
          </a:p>
        </p:txBody>
      </p:sp>
      <p:sp>
        <p:nvSpPr>
          <p:cNvPr id="15" name="Rectangle 14"/>
          <p:cNvSpPr/>
          <p:nvPr/>
        </p:nvSpPr>
        <p:spPr>
          <a:xfrm>
            <a:off x="3" y="105255"/>
            <a:ext cx="8864720" cy="268259"/>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pPr algn="ctr"/>
            <a:endParaRPr lang="en-US" b="1" dirty="0">
              <a:latin typeface="Cambria" panose="02040503050406030204" pitchFamily="18" charset="0"/>
              <a:cs typeface="Cambria"/>
            </a:endParaRPr>
          </a:p>
        </p:txBody>
      </p:sp>
      <p:sp>
        <p:nvSpPr>
          <p:cNvPr id="4" name="Title 1"/>
          <p:cNvSpPr txBox="1">
            <a:spLocks/>
          </p:cNvSpPr>
          <p:nvPr/>
        </p:nvSpPr>
        <p:spPr>
          <a:xfrm>
            <a:off x="2324112" y="136815"/>
            <a:ext cx="6569759" cy="221927"/>
          </a:xfrm>
          <a:prstGeom prst="rect">
            <a:avLst/>
          </a:prstGeom>
          <a:noFill/>
          <a:effectLst/>
        </p:spPr>
        <p:txBody>
          <a:bodyPr lIns="84498" tIns="42251" rIns="84498" bIns="42251">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100" b="1" dirty="0">
                <a:latin typeface="Cambria" panose="02040503050406030204" pitchFamily="18" charset="0"/>
                <a:cs typeface="Cambria"/>
              </a:rPr>
              <a:t>MEXL: Using Data Analytics to Implement Marketing Principles</a:t>
            </a:r>
          </a:p>
        </p:txBody>
      </p:sp>
      <p:sp>
        <p:nvSpPr>
          <p:cNvPr id="8" name="Rectangle 7"/>
          <p:cNvSpPr/>
          <p:nvPr/>
        </p:nvSpPr>
        <p:spPr>
          <a:xfrm>
            <a:off x="252918" y="663708"/>
            <a:ext cx="3257866" cy="538243"/>
          </a:xfrm>
          <a:prstGeom prst="rect">
            <a:avLst/>
          </a:prstGeom>
        </p:spPr>
        <p:txBody>
          <a:bodyPr wrap="square" lIns="75840" tIns="37919" rIns="75840" bIns="37919">
            <a:spAutoFit/>
          </a:bodyPr>
          <a:lstStyle/>
          <a:p>
            <a:r>
              <a:rPr lang="en-US" sz="1000" dirty="0">
                <a:latin typeface="Cambria" panose="02040503050406030204" pitchFamily="18" charset="0"/>
              </a:rPr>
              <a:t>Marketing Engineering (MEXL), an add-on to Microsoft Excel, contains mathematical tools that enable data-analytic implementation of the four Marketing Principles.</a:t>
            </a:r>
            <a:endParaRPr lang="en-US" sz="1000" dirty="0">
              <a:latin typeface="Cambria" panose="02040503050406030204" pitchFamily="18" charset="0"/>
              <a:cs typeface="Cambria"/>
            </a:endParaRPr>
          </a:p>
        </p:txBody>
      </p:sp>
      <p:sp>
        <p:nvSpPr>
          <p:cNvPr id="10" name="Rectangle 9"/>
          <p:cNvSpPr/>
          <p:nvPr/>
        </p:nvSpPr>
        <p:spPr>
          <a:xfrm>
            <a:off x="232434" y="105258"/>
            <a:ext cx="2108557" cy="270031"/>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pPr algn="ctr"/>
            <a:r>
              <a:rPr lang="en-US" b="1" dirty="0">
                <a:latin typeface="Cambria" panose="02040503050406030204" pitchFamily="18" charset="0"/>
                <a:cs typeface="Cambria"/>
              </a:rPr>
              <a:t>DAT 9.1</a:t>
            </a:r>
          </a:p>
        </p:txBody>
      </p:sp>
      <p:sp>
        <p:nvSpPr>
          <p:cNvPr id="19" name="Rounded Rectangle 18"/>
          <p:cNvSpPr/>
          <p:nvPr/>
        </p:nvSpPr>
        <p:spPr>
          <a:xfrm>
            <a:off x="256745" y="528540"/>
            <a:ext cx="3325888" cy="872139"/>
          </a:xfrm>
          <a:prstGeom prst="roundRect">
            <a:avLst/>
          </a:prstGeom>
          <a:noFill/>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pPr algn="ctr"/>
            <a:endParaRPr lang="en-US">
              <a:latin typeface="Cambria" panose="02040503050406030204" pitchFamily="18" charset="0"/>
              <a:cs typeface="Cambria"/>
            </a:endParaRPr>
          </a:p>
        </p:txBody>
      </p:sp>
      <p:sp>
        <p:nvSpPr>
          <p:cNvPr id="18" name="Rounded Rectangle 17"/>
          <p:cNvSpPr/>
          <p:nvPr/>
        </p:nvSpPr>
        <p:spPr>
          <a:xfrm>
            <a:off x="181598" y="449416"/>
            <a:ext cx="3401032" cy="232903"/>
          </a:xfrm>
          <a:prstGeom prst="round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pPr algn="ctr"/>
            <a:endParaRPr lang="en-US">
              <a:latin typeface="Cambria" panose="02040503050406030204" pitchFamily="18" charset="0"/>
              <a:cs typeface="Cambria"/>
            </a:endParaRPr>
          </a:p>
        </p:txBody>
      </p:sp>
      <p:sp>
        <p:nvSpPr>
          <p:cNvPr id="5" name="TextBox 4"/>
          <p:cNvSpPr txBox="1"/>
          <p:nvPr/>
        </p:nvSpPr>
        <p:spPr>
          <a:xfrm>
            <a:off x="527330" y="449415"/>
            <a:ext cx="982415" cy="261245"/>
          </a:xfrm>
          <a:prstGeom prst="rect">
            <a:avLst/>
          </a:prstGeom>
          <a:noFill/>
        </p:spPr>
        <p:txBody>
          <a:bodyPr wrap="none" lIns="75840" tIns="37919" rIns="75840" bIns="37919" rtlCol="0">
            <a:spAutoFit/>
          </a:bodyPr>
          <a:lstStyle/>
          <a:p>
            <a:r>
              <a:rPr lang="en-US" sz="1200" b="1" dirty="0">
                <a:solidFill>
                  <a:schemeClr val="bg1"/>
                </a:solidFill>
                <a:latin typeface="Cambria"/>
                <a:cs typeface="Cambria"/>
              </a:rPr>
              <a:t>Description</a:t>
            </a:r>
          </a:p>
        </p:txBody>
      </p:sp>
      <p:sp>
        <p:nvSpPr>
          <p:cNvPr id="24" name="Rounded Rectangle 23"/>
          <p:cNvSpPr/>
          <p:nvPr/>
        </p:nvSpPr>
        <p:spPr>
          <a:xfrm>
            <a:off x="180975" y="1642764"/>
            <a:ext cx="8683625" cy="4861224"/>
          </a:xfrm>
          <a:prstGeom prst="roundRect">
            <a:avLst>
              <a:gd name="adj" fmla="val 6097"/>
            </a:avLst>
          </a:prstGeom>
          <a:noFill/>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pPr algn="ctr"/>
            <a:endParaRPr lang="en-US">
              <a:latin typeface="Cambria" panose="02040503050406030204" pitchFamily="18" charset="0"/>
              <a:cs typeface="Cambria"/>
            </a:endParaRPr>
          </a:p>
        </p:txBody>
      </p:sp>
      <p:sp>
        <p:nvSpPr>
          <p:cNvPr id="25" name="Rounded Rectangle 24"/>
          <p:cNvSpPr/>
          <p:nvPr/>
        </p:nvSpPr>
        <p:spPr>
          <a:xfrm>
            <a:off x="339725" y="1508395"/>
            <a:ext cx="4610100" cy="280718"/>
          </a:xfrm>
          <a:prstGeom prst="round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r>
              <a:rPr lang="en-US" sz="1200" b="1" dirty="0">
                <a:latin typeface="Cambria" panose="02040503050406030204" pitchFamily="18" charset="0"/>
                <a:cs typeface="Cambria"/>
              </a:rPr>
              <a:t>How It Works</a:t>
            </a:r>
          </a:p>
        </p:txBody>
      </p:sp>
      <p:sp>
        <p:nvSpPr>
          <p:cNvPr id="32" name="TextBox 31"/>
          <p:cNvSpPr txBox="1"/>
          <p:nvPr/>
        </p:nvSpPr>
        <p:spPr>
          <a:xfrm>
            <a:off x="571500" y="2381250"/>
            <a:ext cx="827099" cy="261245"/>
          </a:xfrm>
          <a:prstGeom prst="rect">
            <a:avLst/>
          </a:prstGeom>
          <a:noFill/>
        </p:spPr>
        <p:txBody>
          <a:bodyPr wrap="none" lIns="75840" tIns="37919" rIns="75840" bIns="37919" rtlCol="0">
            <a:spAutoFit/>
          </a:bodyPr>
          <a:lstStyle/>
          <a:p>
            <a:r>
              <a:rPr lang="en-US" sz="1200" b="1" dirty="0">
                <a:latin typeface="Cambria" panose="02040503050406030204" pitchFamily="18" charset="0"/>
                <a:cs typeface="Cambria"/>
              </a:rPr>
              <a:t>Software:</a:t>
            </a:r>
          </a:p>
        </p:txBody>
      </p:sp>
      <p:sp>
        <p:nvSpPr>
          <p:cNvPr id="33" name="Rectangle 32"/>
          <p:cNvSpPr/>
          <p:nvPr/>
        </p:nvSpPr>
        <p:spPr>
          <a:xfrm>
            <a:off x="1519368" y="2412880"/>
            <a:ext cx="7816692" cy="215078"/>
          </a:xfrm>
          <a:prstGeom prst="rect">
            <a:avLst/>
          </a:prstGeom>
        </p:spPr>
        <p:txBody>
          <a:bodyPr wrap="square" lIns="75840" tIns="37919" rIns="75840" bIns="37919" anchor="t">
            <a:spAutoFit/>
          </a:bodyPr>
          <a:lstStyle/>
          <a:p>
            <a:r>
              <a:rPr lang="en-US" sz="900" dirty="0">
                <a:latin typeface="Cambria" panose="02040503050406030204" pitchFamily="18" charset="0"/>
                <a:cs typeface="Cambria"/>
              </a:rPr>
              <a:t>Marketing engineering, accessible online for a fee (http://www.decisionpro.biz/business-users/software/marketing-engineering-for-excel)</a:t>
            </a:r>
          </a:p>
        </p:txBody>
      </p:sp>
      <p:sp>
        <p:nvSpPr>
          <p:cNvPr id="23" name="Rectangle 22"/>
          <p:cNvSpPr/>
          <p:nvPr/>
        </p:nvSpPr>
        <p:spPr>
          <a:xfrm>
            <a:off x="3880363" y="654327"/>
            <a:ext cx="4755939" cy="688936"/>
          </a:xfrm>
          <a:prstGeom prst="rect">
            <a:avLst/>
          </a:prstGeom>
        </p:spPr>
        <p:txBody>
          <a:bodyPr wrap="square" lIns="75840" tIns="37919" rIns="75840" bIns="37919">
            <a:spAutoFit/>
          </a:bodyPr>
          <a:lstStyle/>
          <a:p>
            <a:pPr marL="142198" indent="-142198">
              <a:buFont typeface="Arial"/>
              <a:buChar char="•"/>
            </a:pPr>
            <a:r>
              <a:rPr lang="en-US" sz="1000" dirty="0">
                <a:latin typeface="Cambria" panose="02040503050406030204" pitchFamily="18" charset="0"/>
                <a:cs typeface="Cambria"/>
              </a:rPr>
              <a:t>To practice implementing the four Marketing Principles to develop effective marketing strategies.</a:t>
            </a:r>
          </a:p>
          <a:p>
            <a:pPr marL="142198" indent="-142198">
              <a:buFont typeface="Arial"/>
              <a:buChar char="•"/>
            </a:pPr>
            <a:r>
              <a:rPr lang="en-US" sz="1000" dirty="0">
                <a:latin typeface="Cambria" panose="02040503050406030204" pitchFamily="18" charset="0"/>
                <a:cs typeface="Cambria"/>
              </a:rPr>
              <a:t>To enable data-analytic techniques to  reveal insights about marketing strategic choices, before actual implementation.</a:t>
            </a:r>
          </a:p>
        </p:txBody>
      </p:sp>
      <p:sp>
        <p:nvSpPr>
          <p:cNvPr id="27" name="Rounded Rectangle 26"/>
          <p:cNvSpPr/>
          <p:nvPr/>
        </p:nvSpPr>
        <p:spPr>
          <a:xfrm>
            <a:off x="3880366" y="597833"/>
            <a:ext cx="4834575" cy="805808"/>
          </a:xfrm>
          <a:prstGeom prst="roundRect">
            <a:avLst/>
          </a:prstGeom>
          <a:noFill/>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pPr algn="ctr"/>
            <a:endParaRPr lang="en-US">
              <a:latin typeface="Cambria" panose="02040503050406030204" pitchFamily="18" charset="0"/>
              <a:cs typeface="Cambria"/>
            </a:endParaRPr>
          </a:p>
        </p:txBody>
      </p:sp>
      <p:sp>
        <p:nvSpPr>
          <p:cNvPr id="29" name="Rounded Rectangle 28"/>
          <p:cNvSpPr/>
          <p:nvPr/>
        </p:nvSpPr>
        <p:spPr>
          <a:xfrm>
            <a:off x="3880370" y="456807"/>
            <a:ext cx="4984351" cy="209848"/>
          </a:xfrm>
          <a:prstGeom prst="round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75840" tIns="37919" rIns="75840" bIns="37919" rtlCol="0" anchor="ctr"/>
          <a:lstStyle/>
          <a:p>
            <a:pPr algn="ctr"/>
            <a:endParaRPr lang="en-US">
              <a:latin typeface="Cambria" panose="02040503050406030204" pitchFamily="18" charset="0"/>
              <a:cs typeface="Cambria"/>
            </a:endParaRPr>
          </a:p>
        </p:txBody>
      </p:sp>
      <p:sp>
        <p:nvSpPr>
          <p:cNvPr id="35" name="TextBox 34"/>
          <p:cNvSpPr txBox="1"/>
          <p:nvPr/>
        </p:nvSpPr>
        <p:spPr>
          <a:xfrm>
            <a:off x="3880372" y="456805"/>
            <a:ext cx="1035464" cy="261245"/>
          </a:xfrm>
          <a:prstGeom prst="rect">
            <a:avLst/>
          </a:prstGeom>
          <a:noFill/>
        </p:spPr>
        <p:txBody>
          <a:bodyPr wrap="none" lIns="75840" tIns="37919" rIns="75840" bIns="37919" rtlCol="0">
            <a:spAutoFit/>
          </a:bodyPr>
          <a:lstStyle/>
          <a:p>
            <a:r>
              <a:rPr lang="en-US" sz="1200" b="1" dirty="0">
                <a:solidFill>
                  <a:schemeClr val="bg1"/>
                </a:solidFill>
                <a:latin typeface="Cambria" panose="02040503050406030204" pitchFamily="18" charset="0"/>
                <a:cs typeface="Cambria"/>
              </a:rPr>
              <a:t>When to Use</a:t>
            </a:r>
          </a:p>
        </p:txBody>
      </p:sp>
      <p:sp>
        <p:nvSpPr>
          <p:cNvPr id="64" name="Rectangle 63"/>
          <p:cNvSpPr/>
          <p:nvPr/>
        </p:nvSpPr>
        <p:spPr>
          <a:xfrm>
            <a:off x="444545" y="1795942"/>
            <a:ext cx="8375705" cy="538243"/>
          </a:xfrm>
          <a:prstGeom prst="rect">
            <a:avLst/>
          </a:prstGeom>
        </p:spPr>
        <p:txBody>
          <a:bodyPr wrap="square" lIns="75840" tIns="37919" rIns="75840" bIns="37919">
            <a:spAutoFit/>
          </a:bodyPr>
          <a:lstStyle/>
          <a:p>
            <a:r>
              <a:rPr lang="en-US" sz="1000" dirty="0">
                <a:latin typeface="Cambria" panose="02040503050406030204" pitchFamily="18" charset="0"/>
                <a:cs typeface="Cambria"/>
              </a:rPr>
              <a:t>We present an overview of the analyses associated with each of the Marketing Principles detailed in this book, and the MEXL models that enable these analytic processes. As shown below, MEXL contains almost all the analyses we recommend in our input-process-output approach to each Marketing Principle. </a:t>
            </a:r>
          </a:p>
        </p:txBody>
      </p:sp>
      <p:sp>
        <p:nvSpPr>
          <p:cNvPr id="141" name="Rectangle 140"/>
          <p:cNvSpPr/>
          <p:nvPr/>
        </p:nvSpPr>
        <p:spPr>
          <a:xfrm>
            <a:off x="394566" y="2699721"/>
            <a:ext cx="3882330" cy="384355"/>
          </a:xfrm>
          <a:prstGeom prst="rect">
            <a:avLst/>
          </a:prstGeom>
        </p:spPr>
        <p:txBody>
          <a:bodyPr wrap="square" lIns="75840" tIns="37919" rIns="75840" bIns="37919">
            <a:spAutoFit/>
          </a:bodyPr>
          <a:lstStyle/>
          <a:p>
            <a:r>
              <a:rPr lang="en-US" sz="1000" b="1" dirty="0">
                <a:latin typeface="Cambria" panose="02040503050406030204" pitchFamily="18" charset="0"/>
                <a:cs typeface="Cambria"/>
              </a:rPr>
              <a:t>MP#1: </a:t>
            </a:r>
            <a:r>
              <a:rPr lang="en-US" sz="1000" dirty="0">
                <a:latin typeface="Cambria" panose="02040503050406030204" pitchFamily="18" charset="0"/>
                <a:cs typeface="Cambria"/>
              </a:rPr>
              <a:t>Target products to meet the needs of different customer segments and manage customer heterogeneity.</a:t>
            </a:r>
          </a:p>
        </p:txBody>
      </p:sp>
      <p:sp>
        <p:nvSpPr>
          <p:cNvPr id="143" name="Rectangle 142"/>
          <p:cNvSpPr/>
          <p:nvPr/>
        </p:nvSpPr>
        <p:spPr>
          <a:xfrm>
            <a:off x="4489864" y="2729852"/>
            <a:ext cx="3882330" cy="384355"/>
          </a:xfrm>
          <a:prstGeom prst="rect">
            <a:avLst/>
          </a:prstGeom>
        </p:spPr>
        <p:txBody>
          <a:bodyPr wrap="square" lIns="75840" tIns="37919" rIns="75840" bIns="37919">
            <a:spAutoFit/>
          </a:bodyPr>
          <a:lstStyle/>
          <a:p>
            <a:r>
              <a:rPr lang="en-US" sz="1000" b="1" dirty="0">
                <a:latin typeface="Cambria" panose="02040503050406030204" pitchFamily="18" charset="0"/>
                <a:cs typeface="Cambria"/>
              </a:rPr>
              <a:t>MP#2: </a:t>
            </a:r>
            <a:r>
              <a:rPr lang="en-US" sz="1000" dirty="0">
                <a:latin typeface="Cambria" panose="02040503050406030204" pitchFamily="18" charset="0"/>
                <a:cs typeface="Cambria"/>
              </a:rPr>
              <a:t>Adjust strategies over time to adapt to changing customer needs. </a:t>
            </a:r>
          </a:p>
        </p:txBody>
      </p:sp>
      <p:sp>
        <p:nvSpPr>
          <p:cNvPr id="144" name="Rectangle 143"/>
          <p:cNvSpPr/>
          <p:nvPr/>
        </p:nvSpPr>
        <p:spPr>
          <a:xfrm>
            <a:off x="323889" y="4809086"/>
            <a:ext cx="4218625" cy="384355"/>
          </a:xfrm>
          <a:prstGeom prst="rect">
            <a:avLst/>
          </a:prstGeom>
        </p:spPr>
        <p:txBody>
          <a:bodyPr wrap="square" lIns="75840" tIns="37919" rIns="75840" bIns="37919">
            <a:spAutoFit/>
          </a:bodyPr>
          <a:lstStyle/>
          <a:p>
            <a:r>
              <a:rPr lang="en-US" sz="1000" b="1" dirty="0">
                <a:latin typeface="Cambria" panose="02040503050406030204" pitchFamily="18" charset="0"/>
                <a:cs typeface="Cambria"/>
              </a:rPr>
              <a:t>MP#3: </a:t>
            </a:r>
            <a:r>
              <a:rPr lang="en-US" sz="1000" dirty="0">
                <a:latin typeface="Cambria" panose="02040503050406030204" pitchFamily="18" charset="0"/>
                <a:cs typeface="Cambria"/>
              </a:rPr>
              <a:t>Introduce new products to create a sustainable competitive advantage (SCA) as a barrier to other firms attacking your position. </a:t>
            </a:r>
          </a:p>
        </p:txBody>
      </p:sp>
      <p:sp>
        <p:nvSpPr>
          <p:cNvPr id="145" name="Rectangle 144"/>
          <p:cNvSpPr/>
          <p:nvPr/>
        </p:nvSpPr>
        <p:spPr>
          <a:xfrm>
            <a:off x="4528914" y="4818115"/>
            <a:ext cx="4313179" cy="384355"/>
          </a:xfrm>
          <a:prstGeom prst="rect">
            <a:avLst/>
          </a:prstGeom>
        </p:spPr>
        <p:txBody>
          <a:bodyPr wrap="square" lIns="75840" tIns="37919" rIns="75840" bIns="37919">
            <a:spAutoFit/>
          </a:bodyPr>
          <a:lstStyle/>
          <a:p>
            <a:r>
              <a:rPr lang="en-US" sz="1000" b="1" dirty="0">
                <a:latin typeface="Cambria" panose="02040503050406030204" pitchFamily="18" charset="0"/>
                <a:cs typeface="Cambria"/>
              </a:rPr>
              <a:t>MP#4: </a:t>
            </a:r>
            <a:r>
              <a:rPr lang="en-US" sz="1000" dirty="0">
                <a:latin typeface="Cambria" panose="02040503050406030204" pitchFamily="18" charset="0"/>
                <a:cs typeface="Cambria"/>
              </a:rPr>
              <a:t>Manage limited resources by making resource trade-offs among marketing mix categories and brands. </a:t>
            </a:r>
          </a:p>
        </p:txBody>
      </p:sp>
      <p:cxnSp>
        <p:nvCxnSpPr>
          <p:cNvPr id="3" name="Straight Connector 2"/>
          <p:cNvCxnSpPr>
            <a:endCxn id="24" idx="2"/>
          </p:cNvCxnSpPr>
          <p:nvPr/>
        </p:nvCxnSpPr>
        <p:spPr>
          <a:xfrm>
            <a:off x="4396786" y="2739431"/>
            <a:ext cx="126002" cy="3764557"/>
          </a:xfrm>
          <a:prstGeom prst="line">
            <a:avLst/>
          </a:prstGeom>
          <a:noFill/>
        </p:spPr>
        <p:style>
          <a:lnRef idx="1">
            <a:schemeClr val="accent1"/>
          </a:lnRef>
          <a:fillRef idx="3">
            <a:schemeClr val="accent1"/>
          </a:fillRef>
          <a:effectRef idx="2">
            <a:schemeClr val="accent1"/>
          </a:effectRef>
          <a:fontRef idx="minor">
            <a:schemeClr val="lt1"/>
          </a:fontRef>
        </p:style>
      </p:cxnSp>
      <p:cxnSp>
        <p:nvCxnSpPr>
          <p:cNvPr id="114" name="Straight Connector 113"/>
          <p:cNvCxnSpPr/>
          <p:nvPr/>
        </p:nvCxnSpPr>
        <p:spPr>
          <a:xfrm flipH="1">
            <a:off x="350094" y="4711539"/>
            <a:ext cx="8420177" cy="0"/>
          </a:xfrm>
          <a:prstGeom prst="line">
            <a:avLst/>
          </a:prstGeom>
          <a:noFill/>
        </p:spPr>
        <p:style>
          <a:lnRef idx="1">
            <a:schemeClr val="accent1"/>
          </a:lnRef>
          <a:fillRef idx="3">
            <a:schemeClr val="accent1"/>
          </a:fillRef>
          <a:effectRef idx="2">
            <a:schemeClr val="accent1"/>
          </a:effectRef>
          <a:fontRef idx="minor">
            <a:schemeClr val="lt1"/>
          </a:fontRef>
        </p:style>
      </p:cxnSp>
      <p:cxnSp>
        <p:nvCxnSpPr>
          <p:cNvPr id="119" name="Straight Connector 118"/>
          <p:cNvCxnSpPr/>
          <p:nvPr/>
        </p:nvCxnSpPr>
        <p:spPr>
          <a:xfrm flipH="1">
            <a:off x="444545" y="2671976"/>
            <a:ext cx="8420177" cy="0"/>
          </a:xfrm>
          <a:prstGeom prst="line">
            <a:avLst/>
          </a:prstGeom>
          <a:noFill/>
        </p:spPr>
        <p:style>
          <a:lnRef idx="1">
            <a:schemeClr val="accent1"/>
          </a:lnRef>
          <a:fillRef idx="3">
            <a:schemeClr val="accent1"/>
          </a:fillRef>
          <a:effectRef idx="2">
            <a:schemeClr val="accent1"/>
          </a:effectRef>
          <a:fontRef idx="minor">
            <a:schemeClr val="lt1"/>
          </a:fontRef>
        </p:style>
      </p:cxnSp>
      <p:graphicFrame>
        <p:nvGraphicFramePr>
          <p:cNvPr id="6" name="Table 5"/>
          <p:cNvGraphicFramePr>
            <a:graphicFrameLocks noGrp="1"/>
          </p:cNvGraphicFramePr>
          <p:nvPr>
            <p:extLst>
              <p:ext uri="{D42A27DB-BD31-4B8C-83A1-F6EECF244321}">
                <p14:modId xmlns:p14="http://schemas.microsoft.com/office/powerpoint/2010/main" val="1260193689"/>
              </p:ext>
            </p:extLst>
          </p:nvPr>
        </p:nvGraphicFramePr>
        <p:xfrm>
          <a:off x="382327" y="3237475"/>
          <a:ext cx="3774677" cy="1317504"/>
        </p:xfrm>
        <a:graphic>
          <a:graphicData uri="http://schemas.openxmlformats.org/drawingml/2006/table">
            <a:tbl>
              <a:tblPr firstRow="1" bandRow="1">
                <a:tableStyleId>{5C22544A-7EE6-4342-B048-85BDC9FD1C3A}</a:tableStyleId>
              </a:tblPr>
              <a:tblGrid>
                <a:gridCol w="1339671">
                  <a:extLst>
                    <a:ext uri="{9D8B030D-6E8A-4147-A177-3AD203B41FA5}">
                      <a16:colId xmlns:a16="http://schemas.microsoft.com/office/drawing/2014/main" xmlns="" val="20000"/>
                    </a:ext>
                  </a:extLst>
                </a:gridCol>
                <a:gridCol w="2435006">
                  <a:extLst>
                    <a:ext uri="{9D8B030D-6E8A-4147-A177-3AD203B41FA5}">
                      <a16:colId xmlns:a16="http://schemas.microsoft.com/office/drawing/2014/main" xmlns="" val="20001"/>
                    </a:ext>
                  </a:extLst>
                </a:gridCol>
              </a:tblGrid>
              <a:tr h="283660">
                <a:tc>
                  <a:txBody>
                    <a:bodyPr/>
                    <a:lstStyle/>
                    <a:p>
                      <a:r>
                        <a:rPr lang="en-US" sz="700" dirty="0">
                          <a:latin typeface="Cambria" panose="02040503050406030204" pitchFamily="18" charset="0"/>
                        </a:rPr>
                        <a:t>Recommended Approaches</a:t>
                      </a:r>
                    </a:p>
                  </a:txBody>
                  <a:tcPr marL="131182" marR="131182" marT="37231" marB="37231"/>
                </a:tc>
                <a:tc>
                  <a:txBody>
                    <a:bodyPr/>
                    <a:lstStyle/>
                    <a:p>
                      <a:r>
                        <a:rPr lang="en-US" sz="700" dirty="0">
                          <a:latin typeface="Cambria" panose="02040503050406030204" pitchFamily="18" charset="0"/>
                        </a:rPr>
                        <a:t>MEXL Models/Analyses</a:t>
                      </a:r>
                    </a:p>
                  </a:txBody>
                  <a:tcPr marL="131182" marR="131182" marT="37231" marB="37231"/>
                </a:tc>
                <a:extLst>
                  <a:ext uri="{0D108BD9-81ED-4DB2-BD59-A6C34878D82A}">
                    <a16:rowId xmlns:a16="http://schemas.microsoft.com/office/drawing/2014/main" xmlns="" val="10000"/>
                  </a:ext>
                </a:extLst>
              </a:tr>
              <a:tr h="372310">
                <a:tc>
                  <a:txBody>
                    <a:bodyPr/>
                    <a:lstStyle/>
                    <a:p>
                      <a:r>
                        <a:rPr lang="en-US" sz="700" dirty="0">
                          <a:latin typeface="Cambria" panose="02040503050406030204" pitchFamily="18" charset="0"/>
                        </a:rPr>
                        <a:t>Segmenting</a:t>
                      </a:r>
                    </a:p>
                  </a:txBody>
                  <a:tcPr marL="131182" marR="131182" marT="37231" marB="37231"/>
                </a:tc>
                <a:tc>
                  <a:txBody>
                    <a:bodyPr/>
                    <a:lstStyle/>
                    <a:p>
                      <a:pPr marL="0" marR="0" indent="0" algn="l" defTabSz="379192" rtl="0" eaLnBrk="1" fontAlgn="auto" latinLnBrk="0" hangingPunct="1">
                        <a:lnSpc>
                          <a:spcPct val="100000"/>
                        </a:lnSpc>
                        <a:spcBef>
                          <a:spcPts val="0"/>
                        </a:spcBef>
                        <a:spcAft>
                          <a:spcPts val="0"/>
                        </a:spcAft>
                        <a:buClrTx/>
                        <a:buSzTx/>
                        <a:buFontTx/>
                        <a:buNone/>
                        <a:tabLst/>
                        <a:defRPr/>
                      </a:pPr>
                      <a:r>
                        <a:rPr lang="en-US" sz="700" dirty="0">
                          <a:latin typeface="Cambria" panose="02040503050406030204" pitchFamily="18" charset="0"/>
                        </a:rPr>
                        <a:t>Factor Analysis,</a:t>
                      </a:r>
                      <a:r>
                        <a:rPr lang="en-US" sz="700" baseline="0" dirty="0">
                          <a:latin typeface="Cambria" panose="02040503050406030204" pitchFamily="18" charset="0"/>
                        </a:rPr>
                        <a:t> </a:t>
                      </a:r>
                      <a:r>
                        <a:rPr lang="en-US" sz="700" dirty="0">
                          <a:latin typeface="Cambria" panose="02040503050406030204" pitchFamily="18" charset="0"/>
                        </a:rPr>
                        <a:t>Cluster</a:t>
                      </a:r>
                      <a:r>
                        <a:rPr lang="en-US" sz="700" baseline="0" dirty="0">
                          <a:latin typeface="Cambria" panose="02040503050406030204" pitchFamily="18" charset="0"/>
                        </a:rPr>
                        <a:t> Analysis, Discriminant Analysis</a:t>
                      </a:r>
                      <a:endParaRPr lang="en-US" sz="700" dirty="0">
                        <a:latin typeface="Cambria" panose="02040503050406030204" pitchFamily="18" charset="0"/>
                      </a:endParaRPr>
                    </a:p>
                    <a:p>
                      <a:endParaRPr lang="en-US" sz="700" dirty="0">
                        <a:latin typeface="Cambria" panose="02040503050406030204" pitchFamily="18" charset="0"/>
                      </a:endParaRPr>
                    </a:p>
                  </a:txBody>
                  <a:tcPr marL="131182" marR="131182" marT="37231" marB="37231"/>
                </a:tc>
                <a:extLst>
                  <a:ext uri="{0D108BD9-81ED-4DB2-BD59-A6C34878D82A}">
                    <a16:rowId xmlns:a16="http://schemas.microsoft.com/office/drawing/2014/main" xmlns="" val="10001"/>
                  </a:ext>
                </a:extLst>
              </a:tr>
              <a:tr h="328686">
                <a:tc>
                  <a:txBody>
                    <a:bodyPr/>
                    <a:lstStyle/>
                    <a:p>
                      <a:r>
                        <a:rPr lang="en-US" sz="700" dirty="0">
                          <a:latin typeface="Cambria" panose="02040503050406030204" pitchFamily="18" charset="0"/>
                        </a:rPr>
                        <a:t>Targeting</a:t>
                      </a:r>
                    </a:p>
                  </a:txBody>
                  <a:tcPr marL="131182" marR="131182" marT="37231" marB="37231"/>
                </a:tc>
                <a:tc>
                  <a:txBody>
                    <a:bodyPr/>
                    <a:lstStyle/>
                    <a:p>
                      <a:pPr marL="0" marR="0" indent="0" algn="l" defTabSz="379192" rtl="0" eaLnBrk="1" fontAlgn="auto" latinLnBrk="0" hangingPunct="1">
                        <a:lnSpc>
                          <a:spcPct val="100000"/>
                        </a:lnSpc>
                        <a:spcBef>
                          <a:spcPts val="0"/>
                        </a:spcBef>
                        <a:spcAft>
                          <a:spcPts val="0"/>
                        </a:spcAft>
                        <a:buClrTx/>
                        <a:buSzTx/>
                        <a:buFontTx/>
                        <a:buNone/>
                        <a:tabLst/>
                        <a:defRPr/>
                      </a:pPr>
                      <a:r>
                        <a:rPr lang="en-US" sz="700" dirty="0">
                          <a:latin typeface="Cambria" panose="02040503050406030204" pitchFamily="18" charset="0"/>
                        </a:rPr>
                        <a:t>GE Matrix</a:t>
                      </a:r>
                    </a:p>
                    <a:p>
                      <a:endParaRPr lang="en-US" sz="700" dirty="0">
                        <a:latin typeface="Cambria" panose="02040503050406030204" pitchFamily="18" charset="0"/>
                      </a:endParaRPr>
                    </a:p>
                  </a:txBody>
                  <a:tcPr marL="131182" marR="131182" marT="37231" marB="37231"/>
                </a:tc>
                <a:extLst>
                  <a:ext uri="{0D108BD9-81ED-4DB2-BD59-A6C34878D82A}">
                    <a16:rowId xmlns:a16="http://schemas.microsoft.com/office/drawing/2014/main" xmlns="" val="10002"/>
                  </a:ext>
                </a:extLst>
              </a:tr>
              <a:tr h="328686">
                <a:tc>
                  <a:txBody>
                    <a:bodyPr/>
                    <a:lstStyle/>
                    <a:p>
                      <a:r>
                        <a:rPr lang="en-US" sz="700" dirty="0">
                          <a:latin typeface="Cambria" panose="02040503050406030204" pitchFamily="18" charset="0"/>
                        </a:rPr>
                        <a:t>Positioning</a:t>
                      </a:r>
                    </a:p>
                  </a:txBody>
                  <a:tcPr marL="131182" marR="131182" marT="37231" marB="37231"/>
                </a:tc>
                <a:tc>
                  <a:txBody>
                    <a:bodyPr/>
                    <a:lstStyle/>
                    <a:p>
                      <a:r>
                        <a:rPr lang="en-US" sz="700" dirty="0">
                          <a:latin typeface="Cambria" panose="02040503050406030204" pitchFamily="18" charset="0"/>
                        </a:rPr>
                        <a:t>Perceptual Maps, Positioning</a:t>
                      </a:r>
                      <a:r>
                        <a:rPr lang="en-US" sz="700" baseline="0" dirty="0">
                          <a:latin typeface="Cambria" panose="02040503050406030204" pitchFamily="18" charset="0"/>
                        </a:rPr>
                        <a:t> Maps</a:t>
                      </a:r>
                      <a:endParaRPr lang="en-US" sz="700" dirty="0">
                        <a:latin typeface="Cambria" panose="02040503050406030204" pitchFamily="18" charset="0"/>
                      </a:endParaRPr>
                    </a:p>
                  </a:txBody>
                  <a:tcPr marL="131182" marR="131182" marT="37231" marB="37231"/>
                </a:tc>
                <a:extLst>
                  <a:ext uri="{0D108BD9-81ED-4DB2-BD59-A6C34878D82A}">
                    <a16:rowId xmlns:a16="http://schemas.microsoft.com/office/drawing/2014/main" xmlns="" val="10003"/>
                  </a:ext>
                </a:extLst>
              </a:tr>
            </a:tbl>
          </a:graphicData>
        </a:graphic>
      </p:graphicFrame>
      <p:graphicFrame>
        <p:nvGraphicFramePr>
          <p:cNvPr id="108" name="Table 107"/>
          <p:cNvGraphicFramePr>
            <a:graphicFrameLocks noGrp="1"/>
          </p:cNvGraphicFramePr>
          <p:nvPr>
            <p:extLst>
              <p:ext uri="{D42A27DB-BD31-4B8C-83A1-F6EECF244321}">
                <p14:modId xmlns:p14="http://schemas.microsoft.com/office/powerpoint/2010/main" val="3614747199"/>
              </p:ext>
            </p:extLst>
          </p:nvPr>
        </p:nvGraphicFramePr>
        <p:xfrm>
          <a:off x="4694820" y="3237475"/>
          <a:ext cx="3774677" cy="1317504"/>
        </p:xfrm>
        <a:graphic>
          <a:graphicData uri="http://schemas.openxmlformats.org/drawingml/2006/table">
            <a:tbl>
              <a:tblPr firstRow="1" bandRow="1">
                <a:tableStyleId>{5C22544A-7EE6-4342-B048-85BDC9FD1C3A}</a:tableStyleId>
              </a:tblPr>
              <a:tblGrid>
                <a:gridCol w="1339671">
                  <a:extLst>
                    <a:ext uri="{9D8B030D-6E8A-4147-A177-3AD203B41FA5}">
                      <a16:colId xmlns:a16="http://schemas.microsoft.com/office/drawing/2014/main" xmlns="" val="20000"/>
                    </a:ext>
                  </a:extLst>
                </a:gridCol>
                <a:gridCol w="2435006">
                  <a:extLst>
                    <a:ext uri="{9D8B030D-6E8A-4147-A177-3AD203B41FA5}">
                      <a16:colId xmlns:a16="http://schemas.microsoft.com/office/drawing/2014/main" xmlns="" val="20001"/>
                    </a:ext>
                  </a:extLst>
                </a:gridCol>
              </a:tblGrid>
              <a:tr h="283660">
                <a:tc>
                  <a:txBody>
                    <a:bodyPr/>
                    <a:lstStyle/>
                    <a:p>
                      <a:r>
                        <a:rPr lang="en-US" sz="700" dirty="0">
                          <a:latin typeface="Cambria" panose="02040503050406030204" pitchFamily="18" charset="0"/>
                        </a:rPr>
                        <a:t>Recommended Approaches</a:t>
                      </a:r>
                    </a:p>
                  </a:txBody>
                  <a:tcPr marL="131182" marR="131182" marT="37231" marB="37231"/>
                </a:tc>
                <a:tc>
                  <a:txBody>
                    <a:bodyPr/>
                    <a:lstStyle/>
                    <a:p>
                      <a:r>
                        <a:rPr lang="en-US" sz="700" dirty="0">
                          <a:latin typeface="Cambria" panose="02040503050406030204" pitchFamily="18" charset="0"/>
                        </a:rPr>
                        <a:t>MEXL Models/Analyses</a:t>
                      </a:r>
                    </a:p>
                  </a:txBody>
                  <a:tcPr marL="131182" marR="131182" marT="37231" marB="37231"/>
                </a:tc>
                <a:extLst>
                  <a:ext uri="{0D108BD9-81ED-4DB2-BD59-A6C34878D82A}">
                    <a16:rowId xmlns:a16="http://schemas.microsoft.com/office/drawing/2014/main" xmlns="" val="10000"/>
                  </a:ext>
                </a:extLst>
              </a:tr>
              <a:tr h="328686">
                <a:tc>
                  <a:txBody>
                    <a:bodyPr/>
                    <a:lstStyle/>
                    <a:p>
                      <a:r>
                        <a:rPr lang="en-US" sz="700" dirty="0">
                          <a:latin typeface="Cambria" panose="02040503050406030204" pitchFamily="18" charset="0"/>
                        </a:rPr>
                        <a:t>Lifecycle Approach</a:t>
                      </a:r>
                    </a:p>
                  </a:txBody>
                  <a:tcPr marL="131182" marR="131182" marT="37231" marB="37231"/>
                </a:tc>
                <a:tc>
                  <a:txBody>
                    <a:bodyPr/>
                    <a:lstStyle/>
                    <a:p>
                      <a:pPr marL="0" marR="0" indent="0" algn="l" defTabSz="379192" rtl="0" eaLnBrk="1" fontAlgn="auto" latinLnBrk="0" hangingPunct="1">
                        <a:lnSpc>
                          <a:spcPct val="100000"/>
                        </a:lnSpc>
                        <a:spcBef>
                          <a:spcPts val="0"/>
                        </a:spcBef>
                        <a:spcAft>
                          <a:spcPts val="0"/>
                        </a:spcAft>
                        <a:buClrTx/>
                        <a:buSzTx/>
                        <a:buFontTx/>
                        <a:buNone/>
                        <a:tabLst/>
                        <a:defRPr/>
                      </a:pPr>
                      <a:r>
                        <a:rPr lang="en-US" sz="700" dirty="0">
                          <a:latin typeface="Cambria" panose="02040503050406030204" pitchFamily="18" charset="0"/>
                        </a:rPr>
                        <a:t>Bass Diffusion</a:t>
                      </a:r>
                      <a:r>
                        <a:rPr lang="en-US" sz="700" baseline="0" dirty="0">
                          <a:latin typeface="Cambria" panose="02040503050406030204" pitchFamily="18" charset="0"/>
                        </a:rPr>
                        <a:t> Models</a:t>
                      </a:r>
                      <a:endParaRPr lang="en-US" sz="700" dirty="0">
                        <a:latin typeface="Cambria" panose="02040503050406030204" pitchFamily="18" charset="0"/>
                      </a:endParaRPr>
                    </a:p>
                    <a:p>
                      <a:endParaRPr lang="en-US" sz="700" dirty="0">
                        <a:latin typeface="Cambria" panose="02040503050406030204" pitchFamily="18" charset="0"/>
                      </a:endParaRPr>
                    </a:p>
                  </a:txBody>
                  <a:tcPr marL="131182" marR="131182" marT="37231" marB="37231"/>
                </a:tc>
                <a:extLst>
                  <a:ext uri="{0D108BD9-81ED-4DB2-BD59-A6C34878D82A}">
                    <a16:rowId xmlns:a16="http://schemas.microsoft.com/office/drawing/2014/main" xmlns="" val="10001"/>
                  </a:ext>
                </a:extLst>
              </a:tr>
              <a:tr h="372310">
                <a:tc>
                  <a:txBody>
                    <a:bodyPr/>
                    <a:lstStyle/>
                    <a:p>
                      <a:r>
                        <a:rPr lang="en-US" sz="700" dirty="0">
                          <a:latin typeface="Cambria" panose="02040503050406030204" pitchFamily="18" charset="0"/>
                        </a:rPr>
                        <a:t>Acquisition,</a:t>
                      </a:r>
                      <a:r>
                        <a:rPr lang="en-US" sz="700" baseline="0" dirty="0">
                          <a:latin typeface="Cambria" panose="02040503050406030204" pitchFamily="18" charset="0"/>
                        </a:rPr>
                        <a:t> Expansion, Retention model</a:t>
                      </a:r>
                      <a:endParaRPr lang="en-US" sz="700" dirty="0">
                        <a:latin typeface="Cambria" panose="02040503050406030204" pitchFamily="18" charset="0"/>
                      </a:endParaRPr>
                    </a:p>
                  </a:txBody>
                  <a:tcPr marL="131182" marR="131182" marT="37231" marB="37231"/>
                </a:tc>
                <a:tc>
                  <a:txBody>
                    <a:bodyPr/>
                    <a:lstStyle/>
                    <a:p>
                      <a:pPr marL="0" marR="0" indent="0" algn="l" defTabSz="379192" rtl="0" eaLnBrk="1" fontAlgn="auto" latinLnBrk="0" hangingPunct="1">
                        <a:lnSpc>
                          <a:spcPct val="100000"/>
                        </a:lnSpc>
                        <a:spcBef>
                          <a:spcPts val="0"/>
                        </a:spcBef>
                        <a:spcAft>
                          <a:spcPts val="0"/>
                        </a:spcAft>
                        <a:buClrTx/>
                        <a:buSzTx/>
                        <a:buFontTx/>
                        <a:buNone/>
                        <a:tabLst/>
                        <a:defRPr/>
                      </a:pPr>
                      <a:r>
                        <a:rPr lang="en-US" sz="700" dirty="0">
                          <a:latin typeface="Cambria" panose="02040503050406030204" pitchFamily="18" charset="0"/>
                        </a:rPr>
                        <a:t>Choice</a:t>
                      </a:r>
                      <a:r>
                        <a:rPr lang="en-US" sz="700" baseline="0" dirty="0">
                          <a:latin typeface="Cambria" panose="02040503050406030204" pitchFamily="18" charset="0"/>
                        </a:rPr>
                        <a:t> Models</a:t>
                      </a:r>
                      <a:endParaRPr lang="en-US" sz="700" dirty="0">
                        <a:latin typeface="Cambria" panose="02040503050406030204" pitchFamily="18" charset="0"/>
                      </a:endParaRPr>
                    </a:p>
                    <a:p>
                      <a:endParaRPr lang="en-US" sz="700" dirty="0">
                        <a:latin typeface="Cambria" panose="02040503050406030204" pitchFamily="18" charset="0"/>
                      </a:endParaRPr>
                    </a:p>
                  </a:txBody>
                  <a:tcPr marL="131182" marR="131182" marT="37231" marB="37231"/>
                </a:tc>
                <a:extLst>
                  <a:ext uri="{0D108BD9-81ED-4DB2-BD59-A6C34878D82A}">
                    <a16:rowId xmlns:a16="http://schemas.microsoft.com/office/drawing/2014/main" xmlns="" val="10002"/>
                  </a:ext>
                </a:extLst>
              </a:tr>
              <a:tr h="328686">
                <a:tc>
                  <a:txBody>
                    <a:bodyPr/>
                    <a:lstStyle/>
                    <a:p>
                      <a:r>
                        <a:rPr lang="en-US" sz="700" dirty="0">
                          <a:latin typeface="Cambria" panose="02040503050406030204" pitchFamily="18" charset="0"/>
                        </a:rPr>
                        <a:t>Dynamic Segmentation</a:t>
                      </a:r>
                    </a:p>
                  </a:txBody>
                  <a:tcPr marL="131182" marR="131182" marT="37231" marB="37231"/>
                </a:tc>
                <a:tc>
                  <a:txBody>
                    <a:bodyPr/>
                    <a:lstStyle/>
                    <a:p>
                      <a:r>
                        <a:rPr lang="en-US" sz="700" dirty="0">
                          <a:latin typeface="Cambria" panose="02040503050406030204" pitchFamily="18" charset="0"/>
                        </a:rPr>
                        <a:t>Customer Lifetime Value Calculator</a:t>
                      </a:r>
                    </a:p>
                  </a:txBody>
                  <a:tcPr marL="131182" marR="131182" marT="37231" marB="37231"/>
                </a:tc>
                <a:extLst>
                  <a:ext uri="{0D108BD9-81ED-4DB2-BD59-A6C34878D82A}">
                    <a16:rowId xmlns:a16="http://schemas.microsoft.com/office/drawing/2014/main" xmlns="" val="10003"/>
                  </a:ext>
                </a:extLst>
              </a:tr>
            </a:tbl>
          </a:graphicData>
        </a:graphic>
      </p:graphicFrame>
      <p:graphicFrame>
        <p:nvGraphicFramePr>
          <p:cNvPr id="109" name="Table 108"/>
          <p:cNvGraphicFramePr>
            <a:graphicFrameLocks noGrp="1"/>
          </p:cNvGraphicFramePr>
          <p:nvPr>
            <p:extLst>
              <p:ext uri="{D42A27DB-BD31-4B8C-83A1-F6EECF244321}">
                <p14:modId xmlns:p14="http://schemas.microsoft.com/office/powerpoint/2010/main" val="1297046679"/>
              </p:ext>
            </p:extLst>
          </p:nvPr>
        </p:nvGraphicFramePr>
        <p:xfrm>
          <a:off x="436153" y="5267399"/>
          <a:ext cx="3774677" cy="1112197"/>
        </p:xfrm>
        <a:graphic>
          <a:graphicData uri="http://schemas.openxmlformats.org/drawingml/2006/table">
            <a:tbl>
              <a:tblPr firstRow="1" bandRow="1">
                <a:tableStyleId>{5C22544A-7EE6-4342-B048-85BDC9FD1C3A}</a:tableStyleId>
              </a:tblPr>
              <a:tblGrid>
                <a:gridCol w="1339671">
                  <a:extLst>
                    <a:ext uri="{9D8B030D-6E8A-4147-A177-3AD203B41FA5}">
                      <a16:colId xmlns:a16="http://schemas.microsoft.com/office/drawing/2014/main" xmlns="" val="20000"/>
                    </a:ext>
                  </a:extLst>
                </a:gridCol>
                <a:gridCol w="2435006">
                  <a:extLst>
                    <a:ext uri="{9D8B030D-6E8A-4147-A177-3AD203B41FA5}">
                      <a16:colId xmlns:a16="http://schemas.microsoft.com/office/drawing/2014/main" xmlns="" val="20001"/>
                    </a:ext>
                  </a:extLst>
                </a:gridCol>
              </a:tblGrid>
              <a:tr h="273027">
                <a:tc>
                  <a:txBody>
                    <a:bodyPr/>
                    <a:lstStyle/>
                    <a:p>
                      <a:r>
                        <a:rPr lang="en-US" sz="700" dirty="0">
                          <a:latin typeface="Cambria" panose="02040503050406030204" pitchFamily="18" charset="0"/>
                        </a:rPr>
                        <a:t>Recommended Approaches</a:t>
                      </a:r>
                    </a:p>
                  </a:txBody>
                  <a:tcPr marL="131182" marR="131182" marT="37231" marB="37231"/>
                </a:tc>
                <a:tc>
                  <a:txBody>
                    <a:bodyPr/>
                    <a:lstStyle/>
                    <a:p>
                      <a:r>
                        <a:rPr lang="en-US" sz="700" dirty="0">
                          <a:latin typeface="Cambria" panose="02040503050406030204" pitchFamily="18" charset="0"/>
                        </a:rPr>
                        <a:t>MEXL Models/Analyses</a:t>
                      </a:r>
                    </a:p>
                  </a:txBody>
                  <a:tcPr marL="131182" marR="131182" marT="37231" marB="37231"/>
                </a:tc>
                <a:extLst>
                  <a:ext uri="{0D108BD9-81ED-4DB2-BD59-A6C34878D82A}">
                    <a16:rowId xmlns:a16="http://schemas.microsoft.com/office/drawing/2014/main" xmlns="" val="10000"/>
                  </a:ext>
                </a:extLst>
              </a:tr>
              <a:tr h="372310">
                <a:tc>
                  <a:txBody>
                    <a:bodyPr/>
                    <a:lstStyle/>
                    <a:p>
                      <a:r>
                        <a:rPr lang="en-US" sz="700" dirty="0">
                          <a:latin typeface="Cambria" panose="02040503050406030204" pitchFamily="18" charset="0"/>
                        </a:rPr>
                        <a:t>Brand, Offering,</a:t>
                      </a:r>
                      <a:r>
                        <a:rPr lang="en-US" sz="700" baseline="0" dirty="0">
                          <a:latin typeface="Cambria" panose="02040503050406030204" pitchFamily="18" charset="0"/>
                        </a:rPr>
                        <a:t>  Relationship Equity Grids</a:t>
                      </a:r>
                      <a:endParaRPr lang="en-US" sz="700" dirty="0">
                        <a:latin typeface="Cambria" panose="02040503050406030204" pitchFamily="18" charset="0"/>
                      </a:endParaRPr>
                    </a:p>
                  </a:txBody>
                  <a:tcPr marL="131182" marR="131182" marT="37231" marB="37231"/>
                </a:tc>
                <a:tc>
                  <a:txBody>
                    <a:bodyPr/>
                    <a:lstStyle/>
                    <a:p>
                      <a:pPr marL="0" marR="0" indent="0" algn="l" defTabSz="379192" rtl="0" eaLnBrk="1" fontAlgn="auto" latinLnBrk="0" hangingPunct="1">
                        <a:lnSpc>
                          <a:spcPct val="100000"/>
                        </a:lnSpc>
                        <a:spcBef>
                          <a:spcPts val="0"/>
                        </a:spcBef>
                        <a:spcAft>
                          <a:spcPts val="0"/>
                        </a:spcAft>
                        <a:buClrTx/>
                        <a:buSzTx/>
                        <a:buFontTx/>
                        <a:buNone/>
                        <a:tabLst/>
                        <a:defRPr/>
                      </a:pPr>
                      <a:r>
                        <a:rPr lang="en-US" sz="700" dirty="0">
                          <a:latin typeface="Cambria" panose="02040503050406030204" pitchFamily="18" charset="0"/>
                        </a:rPr>
                        <a:t>Multiple Regressions, Choice</a:t>
                      </a:r>
                      <a:r>
                        <a:rPr lang="en-US" sz="700" baseline="0" dirty="0">
                          <a:latin typeface="Cambria" panose="02040503050406030204" pitchFamily="18" charset="0"/>
                        </a:rPr>
                        <a:t> Models</a:t>
                      </a:r>
                      <a:endParaRPr lang="en-US" sz="700" dirty="0">
                        <a:latin typeface="Cambria" panose="02040503050406030204" pitchFamily="18" charset="0"/>
                      </a:endParaRPr>
                    </a:p>
                    <a:p>
                      <a:endParaRPr lang="en-US" sz="700" dirty="0">
                        <a:latin typeface="Cambria" panose="02040503050406030204" pitchFamily="18" charset="0"/>
                      </a:endParaRPr>
                    </a:p>
                  </a:txBody>
                  <a:tcPr marL="131182" marR="131182" marT="37231" marB="37231"/>
                </a:tc>
                <a:extLst>
                  <a:ext uri="{0D108BD9-81ED-4DB2-BD59-A6C34878D82A}">
                    <a16:rowId xmlns:a16="http://schemas.microsoft.com/office/drawing/2014/main" xmlns="" val="10001"/>
                  </a:ext>
                </a:extLst>
              </a:tr>
              <a:tr h="452065">
                <a:tc>
                  <a:txBody>
                    <a:bodyPr/>
                    <a:lstStyle/>
                    <a:p>
                      <a:r>
                        <a:rPr lang="en-US" sz="700" dirty="0">
                          <a:latin typeface="Cambria" panose="02040503050406030204" pitchFamily="18" charset="0"/>
                        </a:rPr>
                        <a:t>Innovation Process </a:t>
                      </a:r>
                    </a:p>
                  </a:txBody>
                  <a:tcPr marL="131182" marR="131182" marT="37231" marB="37231"/>
                </a:tc>
                <a:tc>
                  <a:txBody>
                    <a:bodyPr/>
                    <a:lstStyle/>
                    <a:p>
                      <a:pPr marL="0" marR="0" indent="0" algn="l" defTabSz="379192" rtl="0" eaLnBrk="1" fontAlgn="auto" latinLnBrk="0" hangingPunct="1">
                        <a:lnSpc>
                          <a:spcPct val="100000"/>
                        </a:lnSpc>
                        <a:spcBef>
                          <a:spcPts val="0"/>
                        </a:spcBef>
                        <a:spcAft>
                          <a:spcPts val="0"/>
                        </a:spcAft>
                        <a:buClrTx/>
                        <a:buSzTx/>
                        <a:buFontTx/>
                        <a:buNone/>
                        <a:tabLst/>
                        <a:defRPr/>
                      </a:pPr>
                      <a:r>
                        <a:rPr lang="en-US" sz="700" dirty="0">
                          <a:latin typeface="Cambria" panose="02040503050406030204" pitchFamily="18" charset="0"/>
                        </a:rPr>
                        <a:t>Conjoint</a:t>
                      </a:r>
                      <a:r>
                        <a:rPr lang="en-US" sz="700" baseline="0" dirty="0">
                          <a:latin typeface="Cambria" panose="02040503050406030204" pitchFamily="18" charset="0"/>
                        </a:rPr>
                        <a:t> Models</a:t>
                      </a:r>
                      <a:endParaRPr lang="en-US" sz="700" dirty="0">
                        <a:latin typeface="Cambria" panose="02040503050406030204" pitchFamily="18" charset="0"/>
                      </a:endParaRPr>
                    </a:p>
                    <a:p>
                      <a:endParaRPr lang="en-US" sz="700" dirty="0">
                        <a:latin typeface="Cambria" panose="02040503050406030204" pitchFamily="18" charset="0"/>
                      </a:endParaRPr>
                    </a:p>
                  </a:txBody>
                  <a:tcPr marL="131182" marR="131182" marT="37231" marB="37231"/>
                </a:tc>
                <a:extLst>
                  <a:ext uri="{0D108BD9-81ED-4DB2-BD59-A6C34878D82A}">
                    <a16:rowId xmlns:a16="http://schemas.microsoft.com/office/drawing/2014/main" xmlns="" val="10002"/>
                  </a:ext>
                </a:extLst>
              </a:tr>
            </a:tbl>
          </a:graphicData>
        </a:graphic>
      </p:graphicFrame>
      <p:graphicFrame>
        <p:nvGraphicFramePr>
          <p:cNvPr id="111" name="Table 110"/>
          <p:cNvGraphicFramePr>
            <a:graphicFrameLocks noGrp="1"/>
          </p:cNvGraphicFramePr>
          <p:nvPr>
            <p:extLst>
              <p:ext uri="{D42A27DB-BD31-4B8C-83A1-F6EECF244321}">
                <p14:modId xmlns:p14="http://schemas.microsoft.com/office/powerpoint/2010/main" val="2268661905"/>
              </p:ext>
            </p:extLst>
          </p:nvPr>
        </p:nvGraphicFramePr>
        <p:xfrm>
          <a:off x="4582258" y="5293943"/>
          <a:ext cx="3774677" cy="869607"/>
        </p:xfrm>
        <a:graphic>
          <a:graphicData uri="http://schemas.openxmlformats.org/drawingml/2006/table">
            <a:tbl>
              <a:tblPr firstRow="1" bandRow="1">
                <a:tableStyleId>{5C22544A-7EE6-4342-B048-85BDC9FD1C3A}</a:tableStyleId>
              </a:tblPr>
              <a:tblGrid>
                <a:gridCol w="1339671">
                  <a:extLst>
                    <a:ext uri="{9D8B030D-6E8A-4147-A177-3AD203B41FA5}">
                      <a16:colId xmlns:a16="http://schemas.microsoft.com/office/drawing/2014/main" xmlns="" val="20000"/>
                    </a:ext>
                  </a:extLst>
                </a:gridCol>
                <a:gridCol w="2435006">
                  <a:extLst>
                    <a:ext uri="{9D8B030D-6E8A-4147-A177-3AD203B41FA5}">
                      <a16:colId xmlns:a16="http://schemas.microsoft.com/office/drawing/2014/main" xmlns="" val="20001"/>
                    </a:ext>
                  </a:extLst>
                </a:gridCol>
              </a:tblGrid>
              <a:tr h="273027">
                <a:tc>
                  <a:txBody>
                    <a:bodyPr/>
                    <a:lstStyle/>
                    <a:p>
                      <a:r>
                        <a:rPr lang="en-US" sz="700" dirty="0">
                          <a:latin typeface="Cambria" panose="02040503050406030204" pitchFamily="18" charset="0"/>
                        </a:rPr>
                        <a:t>Recommended Approaches</a:t>
                      </a:r>
                    </a:p>
                  </a:txBody>
                  <a:tcPr marL="131182" marR="131182" marT="37231" marB="37231"/>
                </a:tc>
                <a:tc>
                  <a:txBody>
                    <a:bodyPr/>
                    <a:lstStyle/>
                    <a:p>
                      <a:r>
                        <a:rPr lang="en-US" sz="700" dirty="0">
                          <a:latin typeface="Cambria" panose="02040503050406030204" pitchFamily="18" charset="0"/>
                        </a:rPr>
                        <a:t>MEXL Models/Analyses</a:t>
                      </a:r>
                    </a:p>
                  </a:txBody>
                  <a:tcPr marL="131182" marR="131182" marT="37231" marB="37231"/>
                </a:tc>
                <a:extLst>
                  <a:ext uri="{0D108BD9-81ED-4DB2-BD59-A6C34878D82A}">
                    <a16:rowId xmlns:a16="http://schemas.microsoft.com/office/drawing/2014/main" xmlns="" val="10000"/>
                  </a:ext>
                </a:extLst>
              </a:tr>
              <a:tr h="581785">
                <a:tc>
                  <a:txBody>
                    <a:bodyPr/>
                    <a:lstStyle/>
                    <a:p>
                      <a:r>
                        <a:rPr lang="en-US" sz="700" dirty="0">
                          <a:latin typeface="Cambria" panose="02040503050406030204" pitchFamily="18" charset="0"/>
                        </a:rPr>
                        <a:t>Attribution</a:t>
                      </a:r>
                      <a:r>
                        <a:rPr lang="en-US" sz="700" baseline="0" dirty="0">
                          <a:latin typeface="Cambria" panose="02040503050406030204" pitchFamily="18" charset="0"/>
                        </a:rPr>
                        <a:t> Approach</a:t>
                      </a:r>
                      <a:endParaRPr lang="en-US" sz="700" dirty="0">
                        <a:latin typeface="Cambria" panose="02040503050406030204" pitchFamily="18" charset="0"/>
                      </a:endParaRPr>
                    </a:p>
                  </a:txBody>
                  <a:tcPr marL="131182" marR="131182" marT="37231" marB="37231"/>
                </a:tc>
                <a:tc>
                  <a:txBody>
                    <a:bodyPr/>
                    <a:lstStyle/>
                    <a:p>
                      <a:pPr marL="0" marR="0" indent="0" algn="l" defTabSz="379192" rtl="0" eaLnBrk="1" fontAlgn="auto" latinLnBrk="0" hangingPunct="1">
                        <a:lnSpc>
                          <a:spcPct val="100000"/>
                        </a:lnSpc>
                        <a:spcBef>
                          <a:spcPts val="0"/>
                        </a:spcBef>
                        <a:spcAft>
                          <a:spcPts val="0"/>
                        </a:spcAft>
                        <a:buClrTx/>
                        <a:buSzTx/>
                        <a:buFontTx/>
                        <a:buNone/>
                        <a:tabLst/>
                        <a:defRPr/>
                      </a:pPr>
                      <a:r>
                        <a:rPr lang="en-US" sz="700" dirty="0">
                          <a:latin typeface="Cambria" panose="02040503050406030204" pitchFamily="18" charset="0"/>
                        </a:rPr>
                        <a:t>Response Models, Choice</a:t>
                      </a:r>
                      <a:r>
                        <a:rPr lang="en-US" sz="700" baseline="0" dirty="0">
                          <a:latin typeface="Cambria" panose="02040503050406030204" pitchFamily="18" charset="0"/>
                        </a:rPr>
                        <a:t> Models, Multiple Regression </a:t>
                      </a:r>
                      <a:endParaRPr lang="en-US" sz="700" dirty="0">
                        <a:latin typeface="Cambria" panose="02040503050406030204" pitchFamily="18" charset="0"/>
                      </a:endParaRPr>
                    </a:p>
                  </a:txBody>
                  <a:tcPr marL="131182" marR="131182" marT="37231" marB="37231"/>
                </a:tc>
                <a:extLst>
                  <a:ext uri="{0D108BD9-81ED-4DB2-BD59-A6C34878D82A}">
                    <a16:rowId xmlns:a16="http://schemas.microsoft.com/office/drawing/2014/main" xmlns="" val="10001"/>
                  </a:ext>
                </a:extLst>
              </a:tr>
            </a:tbl>
          </a:graphicData>
        </a:graphic>
      </p:graphicFrame>
      <p:sp>
        <p:nvSpPr>
          <p:cNvPr id="30" name="Footer Placeholder 3"/>
          <p:cNvSpPr>
            <a:spLocks noGrp="1"/>
          </p:cNvSpPr>
          <p:nvPr>
            <p:ph type="ftr" sz="quarter" idx="11"/>
          </p:nvPr>
        </p:nvSpPr>
        <p:spPr>
          <a:xfrm>
            <a:off x="201706" y="6457451"/>
            <a:ext cx="6122894" cy="365125"/>
          </a:xfrm>
        </p:spPr>
        <p:txBody>
          <a:bodyPr/>
          <a:lstStyle/>
          <a:p>
            <a:pPr algn="l"/>
            <a:r>
              <a:rPr lang="en-US" dirty="0"/>
              <a:t>© </a:t>
            </a:r>
            <a:r>
              <a:rPr lang="en-US" dirty="0" err="1"/>
              <a:t>Palmatier</a:t>
            </a:r>
            <a:endParaRPr lang="en-US" dirty="0"/>
          </a:p>
        </p:txBody>
      </p:sp>
      <p:sp>
        <p:nvSpPr>
          <p:cNvPr id="31" name="Slide Number Placeholder 4"/>
          <p:cNvSpPr txBox="1">
            <a:spLocks/>
          </p:cNvSpPr>
          <p:nvPr/>
        </p:nvSpPr>
        <p:spPr>
          <a:xfrm>
            <a:off x="8298609" y="6423585"/>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pPr algn="ctr"/>
            <a:fld id="{606C48AC-5425-9447-80A6-7CD23CC5D020}" type="slidenum">
              <a:rPr lang="en-US" sz="1200" smtClean="0">
                <a:solidFill>
                  <a:schemeClr val="tx1">
                    <a:lumMod val="65000"/>
                    <a:lumOff val="35000"/>
                  </a:schemeClr>
                </a:solidFill>
              </a:rPr>
              <a:pPr algn="ctr"/>
              <a:t>24</a:t>
            </a:fld>
            <a:endParaRPr lang="en-US" dirty="0">
              <a:solidFill>
                <a:schemeClr val="tx1">
                  <a:lumMod val="65000"/>
                  <a:lumOff val="35000"/>
                </a:schemeClr>
              </a:solidFill>
            </a:endParaRPr>
          </a:p>
        </p:txBody>
      </p:sp>
    </p:spTree>
    <p:extLst>
      <p:ext uri="{BB962C8B-B14F-4D97-AF65-F5344CB8AC3E}">
        <p14:creationId xmlns:p14="http://schemas.microsoft.com/office/powerpoint/2010/main" val="3443908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4172"/>
            <a:ext cx="7556313" cy="803691"/>
          </a:xfrm>
        </p:spPr>
        <p:txBody>
          <a:bodyPr/>
          <a:lstStyle/>
          <a:p>
            <a:r>
              <a:rPr lang="en-US" b="1" dirty="0"/>
              <a:t>Agenda</a:t>
            </a:r>
          </a:p>
        </p:txBody>
      </p:sp>
      <p:sp>
        <p:nvSpPr>
          <p:cNvPr id="3" name="Content Placeholder 2"/>
          <p:cNvSpPr>
            <a:spLocks noGrp="1"/>
          </p:cNvSpPr>
          <p:nvPr>
            <p:ph idx="1"/>
          </p:nvPr>
        </p:nvSpPr>
        <p:spPr>
          <a:xfrm>
            <a:off x="498474" y="1331055"/>
            <a:ext cx="8354173" cy="5092529"/>
          </a:xfrm>
        </p:spPr>
        <p:txBody>
          <a:bodyPr>
            <a:normAutofit/>
          </a:bodyPr>
          <a:lstStyle/>
          <a:p>
            <a:r>
              <a:rPr lang="en-US" sz="1600" dirty="0"/>
              <a:t>Introduction</a:t>
            </a:r>
          </a:p>
          <a:p>
            <a:r>
              <a:rPr lang="en-US" sz="1600" dirty="0">
                <a:solidFill>
                  <a:srgbClr val="595959"/>
                </a:solidFill>
              </a:rPr>
              <a:t>Overview of Marketing Principles’ Problems and Solution</a:t>
            </a:r>
          </a:p>
          <a:p>
            <a:r>
              <a:rPr lang="en-US" sz="1600" dirty="0"/>
              <a:t>Synergistic Integration of the Four Marketing Principles</a:t>
            </a:r>
          </a:p>
          <a:p>
            <a:pPr lvl="1"/>
            <a:r>
              <a:rPr lang="en-US" sz="1600" dirty="0"/>
              <a:t>Temporal Interconnections</a:t>
            </a:r>
          </a:p>
          <a:p>
            <a:pPr lvl="1"/>
            <a:r>
              <a:rPr lang="en-US" sz="1600" dirty="0"/>
              <a:t>Micro-Macro Duality</a:t>
            </a:r>
          </a:p>
          <a:p>
            <a:r>
              <a:rPr lang="en-US" sz="1600" dirty="0"/>
              <a:t>Building Marketing Analytics Capabilities</a:t>
            </a:r>
          </a:p>
          <a:p>
            <a:pPr lvl="1"/>
            <a:r>
              <a:rPr lang="en-US" sz="1600" dirty="0"/>
              <a:t>Data Capabilities</a:t>
            </a:r>
          </a:p>
          <a:p>
            <a:pPr lvl="1"/>
            <a:r>
              <a:rPr lang="en-US" sz="1600" dirty="0"/>
              <a:t>Methodological Capabilities</a:t>
            </a:r>
          </a:p>
          <a:p>
            <a:r>
              <a:rPr lang="en-US" sz="1600" b="1" dirty="0">
                <a:solidFill>
                  <a:srgbClr val="1F497D"/>
                </a:solidFill>
              </a:rPr>
              <a:t>Executing Marketing Strategies</a:t>
            </a:r>
          </a:p>
          <a:p>
            <a:pPr lvl="1"/>
            <a:r>
              <a:rPr lang="en-US" sz="1600" dirty="0"/>
              <a:t>Customer-Centric Approach</a:t>
            </a:r>
          </a:p>
          <a:p>
            <a:pPr lvl="1"/>
            <a:r>
              <a:rPr lang="en-US" sz="1600" dirty="0"/>
              <a:t>Continuously Iterating and Improving</a:t>
            </a:r>
          </a:p>
          <a:p>
            <a:pPr lvl="1"/>
            <a:r>
              <a:rPr lang="en-US" sz="1600" dirty="0"/>
              <a:t>Executing a Marketing Strategy Using First Principles and Data-Analytics</a:t>
            </a:r>
          </a:p>
          <a:p>
            <a:r>
              <a:rPr lang="en-US" sz="1600" dirty="0"/>
              <a:t>Takeaways</a:t>
            </a:r>
          </a:p>
        </p:txBody>
      </p:sp>
      <p:sp>
        <p:nvSpPr>
          <p:cNvPr id="6" name="Footer Placeholder 5"/>
          <p:cNvSpPr>
            <a:spLocks noGrp="1"/>
          </p:cNvSpPr>
          <p:nvPr>
            <p:ph type="ftr" sz="quarter" idx="11"/>
          </p:nvPr>
        </p:nvSpPr>
        <p:spPr/>
        <p:txBody>
          <a:bodyPr/>
          <a:lstStyle/>
          <a:p>
            <a:r>
              <a:rPr lang="en-US" dirty="0"/>
              <a:t>© </a:t>
            </a:r>
            <a:r>
              <a:rPr lang="en-US" dirty="0" err="1"/>
              <a:t>Palmatier</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25</a:t>
            </a:fld>
            <a:endParaRPr lang="en-US" dirty="0">
              <a:solidFill>
                <a:schemeClr val="tx1">
                  <a:lumMod val="65000"/>
                  <a:lumOff val="35000"/>
                </a:schemeClr>
              </a:solidFill>
            </a:endParaRPr>
          </a:p>
        </p:txBody>
      </p:sp>
    </p:spTree>
    <p:extLst>
      <p:ext uri="{BB962C8B-B14F-4D97-AF65-F5344CB8AC3E}">
        <p14:creationId xmlns:p14="http://schemas.microsoft.com/office/powerpoint/2010/main" val="2396752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4172"/>
            <a:ext cx="7556313" cy="803691"/>
          </a:xfrm>
        </p:spPr>
        <p:txBody>
          <a:bodyPr/>
          <a:lstStyle/>
          <a:p>
            <a:r>
              <a:rPr lang="en-US" b="1" dirty="0"/>
              <a:t>Executing Marketing Strategies</a:t>
            </a:r>
          </a:p>
        </p:txBody>
      </p:sp>
      <p:sp>
        <p:nvSpPr>
          <p:cNvPr id="3" name="Content Placeholder 2"/>
          <p:cNvSpPr>
            <a:spLocks noGrp="1"/>
          </p:cNvSpPr>
          <p:nvPr>
            <p:ph idx="1"/>
          </p:nvPr>
        </p:nvSpPr>
        <p:spPr/>
        <p:txBody>
          <a:bodyPr/>
          <a:lstStyle/>
          <a:p>
            <a:r>
              <a:rPr lang="en-US" dirty="0"/>
              <a:t>To yield the benefits from following the First Principle approach also requires effective execution of the marketing strategy </a:t>
            </a:r>
          </a:p>
          <a:p>
            <a:r>
              <a:rPr lang="en-US" dirty="0"/>
              <a:t>Building the data and methodological capabilities are critical first steps to have the prerequisite toolbox to conduct many of the research processes and analytical models critical to making data-based decisions </a:t>
            </a:r>
          </a:p>
          <a:p>
            <a:r>
              <a:rPr lang="en-US" dirty="0"/>
              <a:t>There are two other factors shown to improve the effectiveness of implementing a firm marketing strategy:</a:t>
            </a:r>
          </a:p>
          <a:p>
            <a:pPr marL="571500" lvl="1" indent="-342900">
              <a:buFont typeface="+mj-lt"/>
              <a:buAutoNum type="arabicPeriod"/>
            </a:pPr>
            <a:r>
              <a:rPr lang="en-US" dirty="0"/>
              <a:t>Instituting a </a:t>
            </a:r>
            <a:r>
              <a:rPr lang="en-US" b="1" dirty="0">
                <a:solidFill>
                  <a:schemeClr val="tx2"/>
                </a:solidFill>
              </a:rPr>
              <a:t>customer-centric approach </a:t>
            </a:r>
            <a:r>
              <a:rPr lang="en-US" dirty="0"/>
              <a:t>across the organization to provide a customer focus to decisions and to motivate employee towards satisfying customers needs </a:t>
            </a:r>
          </a:p>
          <a:p>
            <a:pPr marL="571500" lvl="1" indent="-342900">
              <a:buFont typeface="+mj-lt"/>
              <a:buAutoNum type="arabicPeriod"/>
            </a:pPr>
            <a:r>
              <a:rPr lang="en-US" b="1" dirty="0">
                <a:solidFill>
                  <a:srgbClr val="1F497D"/>
                </a:solidFill>
              </a:rPr>
              <a:t>Continuously iterating and improving </a:t>
            </a:r>
            <a:r>
              <a:rPr lang="en-US" dirty="0"/>
              <a:t>each aspect of the marketing strategy in recognition that an effective marketing strategy is more of a process then an exact endpoint and requires ongoing adaption </a:t>
            </a:r>
          </a:p>
          <a:p>
            <a:pPr marL="571500" lvl="1" indent="-3429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26</a:t>
            </a:fld>
            <a:endParaRPr lang="en-US" dirty="0">
              <a:solidFill>
                <a:schemeClr val="tx1">
                  <a:lumMod val="65000"/>
                  <a:lumOff val="35000"/>
                </a:schemeClr>
              </a:solidFill>
            </a:endParaRPr>
          </a:p>
        </p:txBody>
      </p:sp>
    </p:spTree>
    <p:extLst>
      <p:ext uri="{BB962C8B-B14F-4D97-AF65-F5344CB8AC3E}">
        <p14:creationId xmlns:p14="http://schemas.microsoft.com/office/powerpoint/2010/main" val="215467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01105"/>
            <a:ext cx="7556313" cy="803691"/>
          </a:xfrm>
        </p:spPr>
        <p:txBody>
          <a:bodyPr/>
          <a:lstStyle/>
          <a:p>
            <a:r>
              <a:rPr lang="en-US" b="1" dirty="0"/>
              <a:t>Customer-Centric Approach</a:t>
            </a:r>
          </a:p>
        </p:txBody>
      </p:sp>
      <p:sp>
        <p:nvSpPr>
          <p:cNvPr id="3" name="Content Placeholder 2"/>
          <p:cNvSpPr>
            <a:spLocks noGrp="1"/>
          </p:cNvSpPr>
          <p:nvPr>
            <p:ph idx="1"/>
          </p:nvPr>
        </p:nvSpPr>
        <p:spPr/>
        <p:txBody>
          <a:bodyPr/>
          <a:lstStyle/>
          <a:p>
            <a:r>
              <a:rPr lang="en-US" dirty="0"/>
              <a:t>The customer-centric approach is a company-wide philosophy that places customers’ needs at the center of an organization’s strategic process and uses the resultant insights to make decisions</a:t>
            </a:r>
          </a:p>
          <a:p>
            <a:r>
              <a:rPr lang="en-US" dirty="0"/>
              <a:t>Being customer centric requires a firm to align multiple aspects of its organization to be consistent with this perspective, such as leadership, structure, culture, metrics, processes, and strategy </a:t>
            </a:r>
          </a:p>
          <a:p>
            <a:r>
              <a:rPr lang="en-US" dirty="0"/>
              <a:t>Successful customer centricity depends on a strong market orientation, or “the organization-wide generation of market intelligence, dissemination of the intelligence across departments and organization-wide responsiveness to it” </a:t>
            </a:r>
          </a:p>
          <a:p>
            <a:r>
              <a:rPr lang="en-US" dirty="0"/>
              <a:t>Customer centricity grants an organization deep knowledge about and commitment to their focal customers, supporting faster detection and responses to changing market conditions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27</a:t>
            </a:fld>
            <a:endParaRPr lang="en-US" dirty="0">
              <a:solidFill>
                <a:schemeClr val="tx1">
                  <a:lumMod val="65000"/>
                  <a:lumOff val="35000"/>
                </a:schemeClr>
              </a:solidFill>
            </a:endParaRPr>
          </a:p>
        </p:txBody>
      </p:sp>
      <p:pic>
        <p:nvPicPr>
          <p:cNvPr id="7" name="Picture 6" descr="noun_3022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3851" y="5895625"/>
            <a:ext cx="921871" cy="921871"/>
          </a:xfrm>
          <a:prstGeom prst="rect">
            <a:avLst/>
          </a:prstGeom>
        </p:spPr>
      </p:pic>
    </p:spTree>
    <p:extLst>
      <p:ext uri="{BB962C8B-B14F-4D97-AF65-F5344CB8AC3E}">
        <p14:creationId xmlns:p14="http://schemas.microsoft.com/office/powerpoint/2010/main" val="88491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4172"/>
            <a:ext cx="7556313" cy="803691"/>
          </a:xfrm>
        </p:spPr>
        <p:txBody>
          <a:bodyPr/>
          <a:lstStyle/>
          <a:p>
            <a:r>
              <a:rPr lang="en-US" b="1" dirty="0"/>
              <a:t>Continuously Iterating and Improving</a:t>
            </a:r>
          </a:p>
        </p:txBody>
      </p:sp>
      <p:sp>
        <p:nvSpPr>
          <p:cNvPr id="3" name="Content Placeholder 2"/>
          <p:cNvSpPr>
            <a:spLocks noGrp="1"/>
          </p:cNvSpPr>
          <p:nvPr>
            <p:ph idx="1"/>
          </p:nvPr>
        </p:nvSpPr>
        <p:spPr/>
        <p:txBody>
          <a:bodyPr>
            <a:normAutofit/>
          </a:bodyPr>
          <a:lstStyle/>
          <a:p>
            <a:r>
              <a:rPr lang="en-US" sz="2400" dirty="0"/>
              <a:t>Firms need an </a:t>
            </a:r>
            <a:r>
              <a:rPr lang="en-US" sz="2400" b="1" dirty="0">
                <a:solidFill>
                  <a:srgbClr val="1F497D"/>
                </a:solidFill>
              </a:rPr>
              <a:t>iterative approach </a:t>
            </a:r>
            <a:r>
              <a:rPr lang="en-US" sz="2400" dirty="0"/>
              <a:t>to integrate and execute the principles </a:t>
            </a:r>
          </a:p>
          <a:p>
            <a:r>
              <a:rPr lang="en-US" sz="2400" dirty="0"/>
              <a:t>An ideal solution would optimize all the First Principles simultaneously, but firms likely lack the required time, resources, and skills to implement an ideal solution </a:t>
            </a:r>
          </a:p>
          <a:p>
            <a:r>
              <a:rPr lang="en-US" sz="2400" dirty="0"/>
              <a:t>Instead, they can gradually improve their overall marketing functions by improving one principle at a time, maintaining an existing (even if suboptimal) approach to the other three marketing principles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28</a:t>
            </a:fld>
            <a:endParaRPr lang="en-US" dirty="0">
              <a:solidFill>
                <a:schemeClr val="tx1">
                  <a:lumMod val="65000"/>
                  <a:lumOff val="35000"/>
                </a:schemeClr>
              </a:solidFill>
            </a:endParaRPr>
          </a:p>
        </p:txBody>
      </p:sp>
      <p:pic>
        <p:nvPicPr>
          <p:cNvPr id="7" name="Picture 6" descr="55-iterat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637" y="4930587"/>
            <a:ext cx="1967106" cy="1753534"/>
          </a:xfrm>
          <a:prstGeom prst="rect">
            <a:avLst/>
          </a:prstGeom>
        </p:spPr>
      </p:pic>
    </p:spTree>
    <p:extLst>
      <p:ext uri="{BB962C8B-B14F-4D97-AF65-F5344CB8AC3E}">
        <p14:creationId xmlns:p14="http://schemas.microsoft.com/office/powerpoint/2010/main" val="220365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06" y="215998"/>
            <a:ext cx="7853081" cy="803691"/>
          </a:xfrm>
        </p:spPr>
        <p:txBody>
          <a:bodyPr/>
          <a:lstStyle/>
          <a:p>
            <a:r>
              <a:rPr lang="en-US" b="1" dirty="0"/>
              <a:t>Example MP#1: Executing a Marketing Strategy Using First Principles and Data-Analytics</a:t>
            </a:r>
          </a:p>
        </p:txBody>
      </p:sp>
      <p:sp>
        <p:nvSpPr>
          <p:cNvPr id="3" name="Content Placeholder 2"/>
          <p:cNvSpPr>
            <a:spLocks noGrp="1"/>
          </p:cNvSpPr>
          <p:nvPr>
            <p:ph idx="1"/>
          </p:nvPr>
        </p:nvSpPr>
        <p:spPr/>
        <p:txBody>
          <a:bodyPr>
            <a:normAutofit fontScale="92500" lnSpcReduction="10000"/>
          </a:bodyPr>
          <a:lstStyle/>
          <a:p>
            <a:r>
              <a:rPr lang="en-US" dirty="0">
                <a:solidFill>
                  <a:srgbClr val="595959"/>
                </a:solidFill>
              </a:rPr>
              <a:t>Best Buy: MP#1: All Customers Differ </a:t>
            </a:r>
            <a:r>
              <a:rPr lang="en-US" dirty="0">
                <a:solidFill>
                  <a:srgbClr val="595959"/>
                </a:solidFill>
                <a:sym typeface="Wingdings"/>
              </a:rPr>
              <a:t></a:t>
            </a:r>
            <a:r>
              <a:rPr lang="en-US" dirty="0">
                <a:solidFill>
                  <a:srgbClr val="595959"/>
                </a:solidFill>
              </a:rPr>
              <a:t>Managing Customer Heterogeneity</a:t>
            </a:r>
          </a:p>
          <a:p>
            <a:r>
              <a:rPr lang="en-US" dirty="0">
                <a:solidFill>
                  <a:srgbClr val="595959"/>
                </a:solidFill>
              </a:rPr>
              <a:t>In 2001, Best Buy was still a dominant electronics retailer, but it was starting to see slower growth in business and profitability drops due to specialty retailers and e-commerce</a:t>
            </a:r>
          </a:p>
          <a:p>
            <a:pPr lvl="1"/>
            <a:r>
              <a:rPr lang="en-US" dirty="0">
                <a:solidFill>
                  <a:srgbClr val="595959"/>
                </a:solidFill>
              </a:rPr>
              <a:t>Stuck in the “unprofitable middle”: not good enough to cater to specialty shoppers with high margins, or to low-margin value shoppers who provided high volume</a:t>
            </a:r>
          </a:p>
          <a:p>
            <a:pPr marL="228600" lvl="1">
              <a:spcBef>
                <a:spcPts val="2000"/>
              </a:spcBef>
              <a:buFont typeface="Wingdings" pitchFamily="2" charset="2"/>
              <a:buChar char="n"/>
            </a:pPr>
            <a:r>
              <a:rPr lang="en-US" dirty="0">
                <a:solidFill>
                  <a:srgbClr val="595959"/>
                </a:solidFill>
              </a:rPr>
              <a:t>Solution: Best Buy assimilated a database of more than 500 million sales transactions across its stores and began to analyze shopping patterns. Classified shoppers in five segments, with specific names: upper income men, suburban mothers, small-business owners, young family men, and technology enthusiasts</a:t>
            </a:r>
          </a:p>
          <a:p>
            <a:pPr marL="228600" lvl="1">
              <a:spcBef>
                <a:spcPts val="2000"/>
              </a:spcBef>
              <a:buFont typeface="Wingdings" pitchFamily="2" charset="2"/>
              <a:buChar char="n"/>
            </a:pPr>
            <a:r>
              <a:rPr lang="en-US" dirty="0">
                <a:solidFill>
                  <a:srgbClr val="595959"/>
                </a:solidFill>
              </a:rPr>
              <a:t>Designated each of its stores according to the one or two segments it catered to. Thus, it could eliminate redundant inventory, save costs, train staff to identify shoppers by segments</a:t>
            </a:r>
          </a:p>
          <a:p>
            <a:pPr marL="228600" lvl="1">
              <a:spcBef>
                <a:spcPts val="2000"/>
              </a:spcBef>
              <a:buFont typeface="Wingdings" pitchFamily="2" charset="2"/>
              <a:buChar char="n"/>
            </a:pPr>
            <a:r>
              <a:rPr lang="en-US" dirty="0">
                <a:solidFill>
                  <a:srgbClr val="595959"/>
                </a:solidFill>
              </a:rPr>
              <a:t>These efforts improved profitability and enabled Best Buy to position each of its stores according to the target market in that geographic area</a:t>
            </a:r>
          </a:p>
          <a:p>
            <a:pPr marL="228600" lvl="1">
              <a:spcBef>
                <a:spcPts val="2000"/>
              </a:spcBef>
              <a:buFont typeface="Wingdings" pitchFamily="2" charset="2"/>
              <a:buChar char="n"/>
            </a:pPr>
            <a:endParaRPr lang="en-US" dirty="0">
              <a:solidFill>
                <a:srgbClr val="595959"/>
              </a:solidFill>
            </a:endParaRP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29</a:t>
            </a:fld>
            <a:endParaRPr lang="en-US" dirty="0">
              <a:solidFill>
                <a:schemeClr val="tx1">
                  <a:lumMod val="65000"/>
                  <a:lumOff val="35000"/>
                </a:schemeClr>
              </a:solidFill>
            </a:endParaRPr>
          </a:p>
        </p:txBody>
      </p:sp>
      <p:pic>
        <p:nvPicPr>
          <p:cNvPr id="8" name="Picture 7" descr="best-bu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5677" y="5886823"/>
            <a:ext cx="1331148" cy="916828"/>
          </a:xfrm>
          <a:prstGeom prst="rect">
            <a:avLst/>
          </a:prstGeom>
        </p:spPr>
      </p:pic>
    </p:spTree>
    <p:extLst>
      <p:ext uri="{BB962C8B-B14F-4D97-AF65-F5344CB8AC3E}">
        <p14:creationId xmlns:p14="http://schemas.microsoft.com/office/powerpoint/2010/main" val="216430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4172"/>
            <a:ext cx="7556313" cy="803691"/>
          </a:xfrm>
        </p:spPr>
        <p:txBody>
          <a:bodyPr/>
          <a:lstStyle/>
          <a:p>
            <a:r>
              <a:rPr lang="en-US" b="1" dirty="0"/>
              <a:t>Marketing is Becoming More Complex</a:t>
            </a:r>
          </a:p>
        </p:txBody>
      </p:sp>
      <p:sp>
        <p:nvSpPr>
          <p:cNvPr id="3" name="Content Placeholder 2"/>
          <p:cNvSpPr>
            <a:spLocks noGrp="1"/>
          </p:cNvSpPr>
          <p:nvPr>
            <p:ph idx="1"/>
          </p:nvPr>
        </p:nvSpPr>
        <p:spPr/>
        <p:txBody>
          <a:bodyPr/>
          <a:lstStyle/>
          <a:p>
            <a:r>
              <a:rPr lang="en-US" dirty="0"/>
              <a:t>The marketing discipline and its approach to marketing strategy has evolved dramatically over the last six decades, from being a peripheral function that managed discretionary spending and outside vendors, to a key component of a firm’s overall business strategy responsible for billion dollar budgets </a:t>
            </a:r>
          </a:p>
          <a:p>
            <a:r>
              <a:rPr lang="en-US" dirty="0"/>
              <a:t>As a result, each and every marketing decision has become more complex </a:t>
            </a:r>
          </a:p>
          <a:p>
            <a:r>
              <a:rPr lang="en-US" dirty="0"/>
              <a:t>These developments point to an exciting future and many opportunities for the field of marketing </a:t>
            </a:r>
          </a:p>
          <a:p>
            <a:r>
              <a:rPr lang="en-US" dirty="0"/>
              <a:t>Yet, this exponential rise of approaches and techniques also presents a dilemma to managers since it is very hard to know what approach or method is applicable in a specific situation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a:t>
            </a:fld>
            <a:endParaRPr lang="en-US" dirty="0">
              <a:solidFill>
                <a:schemeClr val="tx1">
                  <a:lumMod val="65000"/>
                  <a:lumOff val="35000"/>
                </a:schemeClr>
              </a:solidFill>
            </a:endParaRPr>
          </a:p>
        </p:txBody>
      </p:sp>
      <p:pic>
        <p:nvPicPr>
          <p:cNvPr id="7" name="Picture 6" descr="digital_marketing_transit_map_600.png"/>
          <p:cNvPicPr>
            <a:picLocks noChangeAspect="1"/>
          </p:cNvPicPr>
          <p:nvPr/>
        </p:nvPicPr>
        <p:blipFill rotWithShape="1">
          <a:blip r:embed="rId3">
            <a:extLst>
              <a:ext uri="{28A0092B-C50C-407E-A947-70E740481C1C}">
                <a14:useLocalDpi xmlns:a14="http://schemas.microsoft.com/office/drawing/2010/main" val="0"/>
              </a:ext>
            </a:extLst>
          </a:blip>
          <a:srcRect l="3333" t="12255" r="3529" b="9804"/>
          <a:stretch/>
        </p:blipFill>
        <p:spPr>
          <a:xfrm>
            <a:off x="5699701" y="5413095"/>
            <a:ext cx="2054769" cy="1375615"/>
          </a:xfrm>
          <a:prstGeom prst="rect">
            <a:avLst/>
          </a:prstGeom>
        </p:spPr>
      </p:pic>
    </p:spTree>
    <p:extLst>
      <p:ext uri="{BB962C8B-B14F-4D97-AF65-F5344CB8AC3E}">
        <p14:creationId xmlns:p14="http://schemas.microsoft.com/office/powerpoint/2010/main" val="303721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06" y="243763"/>
            <a:ext cx="7853081" cy="803691"/>
          </a:xfrm>
        </p:spPr>
        <p:txBody>
          <a:bodyPr/>
          <a:lstStyle/>
          <a:p>
            <a:r>
              <a:rPr lang="en-US" b="1"/>
              <a:t>Example MP#2: </a:t>
            </a:r>
            <a:r>
              <a:rPr lang="en-US" b="1" dirty="0"/>
              <a:t>Executing a Marketing Strategy Using First Principles and Data-Analytics</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595959"/>
                </a:solidFill>
              </a:rPr>
              <a:t>Best Buy: MP#2: All Customers Change </a:t>
            </a:r>
            <a:r>
              <a:rPr lang="en-US" dirty="0">
                <a:solidFill>
                  <a:srgbClr val="595959"/>
                </a:solidFill>
                <a:sym typeface="Wingdings"/>
              </a:rPr>
              <a:t></a:t>
            </a:r>
            <a:r>
              <a:rPr lang="en-US" dirty="0">
                <a:solidFill>
                  <a:srgbClr val="595959"/>
                </a:solidFill>
              </a:rPr>
              <a:t> Managing Customer Dynamics</a:t>
            </a:r>
          </a:p>
          <a:p>
            <a:r>
              <a:rPr lang="en-US" dirty="0">
                <a:solidFill>
                  <a:srgbClr val="595959"/>
                </a:solidFill>
              </a:rPr>
              <a:t>By 2004, Best Buy realized that its competitors all were adopting similar strategies, and target consumers’ preferences were evolving to expect every store in their geographic area to cater specifically to their tastes</a:t>
            </a:r>
          </a:p>
          <a:p>
            <a:r>
              <a:rPr lang="en-US" dirty="0">
                <a:solidFill>
                  <a:srgbClr val="595959"/>
                </a:solidFill>
              </a:rPr>
              <a:t>Best Buy assimilated longitudinal data about each customer’s transaction history, then built models to estimate the lifetime value of each customer. This exercise helped the company take its segmentation strategy to the individual level</a:t>
            </a:r>
          </a:p>
          <a:p>
            <a:pPr lvl="1"/>
            <a:r>
              <a:rPr lang="en-US" dirty="0">
                <a:solidFill>
                  <a:srgbClr val="595959"/>
                </a:solidFill>
              </a:rPr>
              <a:t>Could tailor marketing communication messages specifically to each customer in a geographic area, as well as mail promotional coupons to customers according to their forecasted profitability</a:t>
            </a:r>
          </a:p>
          <a:p>
            <a:r>
              <a:rPr lang="en-US" dirty="0">
                <a:solidFill>
                  <a:srgbClr val="595959"/>
                </a:solidFill>
              </a:rPr>
              <a:t>With this approach, Best Buy could track, manage, and maximize profitability at the customer level, staying ahead of competitors that continued to manage their businesses at the store level. </a:t>
            </a:r>
          </a:p>
          <a:p>
            <a:endParaRPr lang="en-US" dirty="0">
              <a:solidFill>
                <a:srgbClr val="595959"/>
              </a:solidFill>
            </a:endParaRP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5" name="Slide Number Placeholder 4"/>
          <p:cNvSpPr>
            <a:spLocks noGrp="1"/>
          </p:cNvSpPr>
          <p:nvPr>
            <p:ph type="sldNum" sz="quarter" idx="12"/>
          </p:nvPr>
        </p:nvSpPr>
        <p:spPr/>
        <p:txBody>
          <a:bodyPr/>
          <a:lstStyle/>
          <a:p>
            <a:fld id="{606C48AC-5425-9447-80A6-7CD23CC5D020}" type="slidenum">
              <a:rPr lang="en-US" smtClean="0"/>
              <a:pPr/>
              <a:t>30</a:t>
            </a:fld>
            <a:endParaRPr lang="en-US" dirty="0"/>
          </a:p>
        </p:txBody>
      </p:sp>
      <p:pic>
        <p:nvPicPr>
          <p:cNvPr id="6" name="Picture 5" descr="best-bu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5677" y="5886823"/>
            <a:ext cx="1331148" cy="916828"/>
          </a:xfrm>
          <a:prstGeom prst="rect">
            <a:avLst/>
          </a:prstGeom>
        </p:spPr>
      </p:pic>
    </p:spTree>
    <p:extLst>
      <p:ext uri="{BB962C8B-B14F-4D97-AF65-F5344CB8AC3E}">
        <p14:creationId xmlns:p14="http://schemas.microsoft.com/office/powerpoint/2010/main" val="415238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06" y="219550"/>
            <a:ext cx="7892812" cy="803691"/>
          </a:xfrm>
        </p:spPr>
        <p:txBody>
          <a:bodyPr/>
          <a:lstStyle/>
          <a:p>
            <a:r>
              <a:rPr lang="en-US" b="1"/>
              <a:t>Example MP#3: </a:t>
            </a:r>
            <a:r>
              <a:rPr lang="en-US" b="1" dirty="0"/>
              <a:t>Executing a Marketing Strategy Using First Principles and Data-Analytics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595959"/>
                </a:solidFill>
              </a:rPr>
              <a:t>Best Buy: MP#3: All Competitors React </a:t>
            </a:r>
            <a:r>
              <a:rPr lang="en-US" dirty="0">
                <a:solidFill>
                  <a:srgbClr val="595959"/>
                </a:solidFill>
                <a:sym typeface="Wingdings"/>
              </a:rPr>
              <a:t> </a:t>
            </a:r>
            <a:r>
              <a:rPr lang="en-US" dirty="0">
                <a:solidFill>
                  <a:srgbClr val="595959"/>
                </a:solidFill>
              </a:rPr>
              <a:t>Managing Sustainable Competitive Advantage</a:t>
            </a:r>
          </a:p>
          <a:p>
            <a:r>
              <a:rPr lang="en-US" dirty="0">
                <a:solidFill>
                  <a:srgbClr val="595959"/>
                </a:solidFill>
              </a:rPr>
              <a:t>Between 2008 and 2010, as online and mobile retailing expanded exponentially, firms such as Apple and Amazon began to cut into Best Buy’s profits. Online retailers have lower inventory costs, and they can capitalize on lower prices, no sales tax, and convenient ordering and return policies</a:t>
            </a:r>
          </a:p>
          <a:p>
            <a:r>
              <a:rPr lang="en-US" dirty="0">
                <a:solidFill>
                  <a:srgbClr val="595959"/>
                </a:solidFill>
              </a:rPr>
              <a:t>Best Buy launched a data analytics-driven “Renew Blue” strategy to build on Best Buy’s strengths – a unique bricks-and-mortar shopping environment, helpful service staff, and the convenience of touching and feeling products – while also maintaining low inventory costs</a:t>
            </a:r>
          </a:p>
          <a:p>
            <a:r>
              <a:rPr lang="en-US" dirty="0">
                <a:solidFill>
                  <a:srgbClr val="595959"/>
                </a:solidFill>
              </a:rPr>
              <a:t>The program first gathered sales transaction data to identify which segments and stores were not profitable; these were closed down. Then, using consumer-level data, Renew Blue sought to offer unique “purchase online, pick-up in-store” programs that enabled profitable customers to buy online, while still encouraging them to visit the store and engage in cross-shopping</a:t>
            </a:r>
          </a:p>
          <a:p>
            <a:r>
              <a:rPr lang="en-US" dirty="0">
                <a:solidFill>
                  <a:srgbClr val="595959"/>
                </a:solidFill>
              </a:rPr>
              <a:t>By 2014, online sales increased from 7% to nearly 10% of its total sales, and a $1 billion cost reduction</a:t>
            </a:r>
          </a:p>
        </p:txBody>
      </p:sp>
      <p:sp>
        <p:nvSpPr>
          <p:cNvPr id="4" name="Footer Placeholder 3"/>
          <p:cNvSpPr>
            <a:spLocks noGrp="1"/>
          </p:cNvSpPr>
          <p:nvPr>
            <p:ph type="ftr" sz="quarter" idx="11"/>
          </p:nvPr>
        </p:nvSpPr>
        <p:spPr/>
        <p:txBody>
          <a:bodyPr/>
          <a:lstStyle/>
          <a:p>
            <a:r>
              <a:rPr lang="en-US"/>
              <a:t>© Palmatier</a:t>
            </a:r>
            <a:endParaRPr lang="en-US" dirty="0"/>
          </a:p>
        </p:txBody>
      </p:sp>
      <p:sp>
        <p:nvSpPr>
          <p:cNvPr id="5" name="Slide Number Placeholder 4"/>
          <p:cNvSpPr>
            <a:spLocks noGrp="1"/>
          </p:cNvSpPr>
          <p:nvPr>
            <p:ph type="sldNum" sz="quarter" idx="12"/>
          </p:nvPr>
        </p:nvSpPr>
        <p:spPr/>
        <p:txBody>
          <a:bodyPr/>
          <a:lstStyle/>
          <a:p>
            <a:fld id="{606C48AC-5425-9447-80A6-7CD23CC5D020}" type="slidenum">
              <a:rPr lang="en-US" smtClean="0"/>
              <a:pPr/>
              <a:t>31</a:t>
            </a:fld>
            <a:endParaRPr lang="en-US" dirty="0"/>
          </a:p>
        </p:txBody>
      </p:sp>
      <p:pic>
        <p:nvPicPr>
          <p:cNvPr id="7" name="Picture 6" descr="best-bu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5677" y="5797177"/>
            <a:ext cx="1331148" cy="916828"/>
          </a:xfrm>
          <a:prstGeom prst="rect">
            <a:avLst/>
          </a:prstGeom>
        </p:spPr>
      </p:pic>
    </p:spTree>
    <p:extLst>
      <p:ext uri="{BB962C8B-B14F-4D97-AF65-F5344CB8AC3E}">
        <p14:creationId xmlns:p14="http://schemas.microsoft.com/office/powerpoint/2010/main" val="200317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06" y="228545"/>
            <a:ext cx="7853081" cy="803691"/>
          </a:xfrm>
        </p:spPr>
        <p:txBody>
          <a:bodyPr/>
          <a:lstStyle/>
          <a:p>
            <a:r>
              <a:rPr lang="en-US" b="1"/>
              <a:t>Example MP#4: </a:t>
            </a:r>
            <a:r>
              <a:rPr lang="en-US" b="1" dirty="0"/>
              <a:t>Executing a Marketing Strategy Using First Principles and Data-Analytics</a:t>
            </a:r>
            <a:endParaRPr lang="en-US" dirty="0"/>
          </a:p>
        </p:txBody>
      </p:sp>
      <p:sp>
        <p:nvSpPr>
          <p:cNvPr id="3" name="Content Placeholder 2"/>
          <p:cNvSpPr>
            <a:spLocks noGrp="1"/>
          </p:cNvSpPr>
          <p:nvPr>
            <p:ph idx="1"/>
          </p:nvPr>
        </p:nvSpPr>
        <p:spPr/>
        <p:txBody>
          <a:bodyPr>
            <a:normAutofit/>
          </a:bodyPr>
          <a:lstStyle/>
          <a:p>
            <a:r>
              <a:rPr lang="en-US" sz="2400" dirty="0"/>
              <a:t>Best Buy: MP#4: All Resources are Limited</a:t>
            </a:r>
            <a:r>
              <a:rPr lang="en-US" sz="2400" dirty="0">
                <a:sym typeface="Wingdings"/>
              </a:rPr>
              <a:t></a:t>
            </a:r>
            <a:r>
              <a:rPr lang="en-US" sz="2400" dirty="0"/>
              <a:t> Managing Resource Tradeoffs</a:t>
            </a:r>
          </a:p>
          <a:p>
            <a:r>
              <a:rPr lang="en-US" sz="2400" dirty="0"/>
              <a:t>Best Buy tracked the sales of each store running their new segmentation strategy (from MP#1) and build response models that linked marketing investments in each store to its profitability</a:t>
            </a:r>
          </a:p>
          <a:p>
            <a:r>
              <a:rPr lang="en-US" sz="2400" dirty="0"/>
              <a:t>In turn, Best Buy could manage resource trade-offs better (MP#4) and allocate extra marketing dollars only to those stores that showed the promise of profitability</a:t>
            </a:r>
          </a:p>
          <a:p>
            <a:endParaRPr lang="en-US" sz="2400" dirty="0"/>
          </a:p>
        </p:txBody>
      </p:sp>
      <p:sp>
        <p:nvSpPr>
          <p:cNvPr id="4" name="Footer Placeholder 3"/>
          <p:cNvSpPr>
            <a:spLocks noGrp="1"/>
          </p:cNvSpPr>
          <p:nvPr>
            <p:ph type="ftr" sz="quarter" idx="11"/>
          </p:nvPr>
        </p:nvSpPr>
        <p:spPr/>
        <p:txBody>
          <a:bodyPr/>
          <a:lstStyle/>
          <a:p>
            <a:r>
              <a:rPr lang="en-US"/>
              <a:t>© Palmatier</a:t>
            </a:r>
            <a:endParaRPr lang="en-US" dirty="0"/>
          </a:p>
        </p:txBody>
      </p:sp>
      <p:sp>
        <p:nvSpPr>
          <p:cNvPr id="5" name="Slide Number Placeholder 4"/>
          <p:cNvSpPr>
            <a:spLocks noGrp="1"/>
          </p:cNvSpPr>
          <p:nvPr>
            <p:ph type="sldNum" sz="quarter" idx="12"/>
          </p:nvPr>
        </p:nvSpPr>
        <p:spPr/>
        <p:txBody>
          <a:bodyPr/>
          <a:lstStyle/>
          <a:p>
            <a:fld id="{606C48AC-5425-9447-80A6-7CD23CC5D020}" type="slidenum">
              <a:rPr lang="en-US" smtClean="0"/>
              <a:pPr/>
              <a:t>32</a:t>
            </a:fld>
            <a:endParaRPr lang="en-US" dirty="0"/>
          </a:p>
        </p:txBody>
      </p:sp>
      <p:pic>
        <p:nvPicPr>
          <p:cNvPr id="6" name="Picture 5" descr="best-bu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5677" y="5573062"/>
            <a:ext cx="1331148" cy="916828"/>
          </a:xfrm>
          <a:prstGeom prst="rect">
            <a:avLst/>
          </a:prstGeom>
        </p:spPr>
      </p:pic>
    </p:spTree>
    <p:extLst>
      <p:ext uri="{BB962C8B-B14F-4D97-AF65-F5344CB8AC3E}">
        <p14:creationId xmlns:p14="http://schemas.microsoft.com/office/powerpoint/2010/main" val="209955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a:t>Agenda</a:t>
            </a:r>
          </a:p>
        </p:txBody>
      </p:sp>
      <p:sp>
        <p:nvSpPr>
          <p:cNvPr id="3" name="Content Placeholder 2"/>
          <p:cNvSpPr>
            <a:spLocks noGrp="1"/>
          </p:cNvSpPr>
          <p:nvPr>
            <p:ph idx="1"/>
          </p:nvPr>
        </p:nvSpPr>
        <p:spPr>
          <a:xfrm>
            <a:off x="498474" y="1331055"/>
            <a:ext cx="8354173" cy="5092529"/>
          </a:xfrm>
        </p:spPr>
        <p:txBody>
          <a:bodyPr>
            <a:normAutofit/>
          </a:bodyPr>
          <a:lstStyle/>
          <a:p>
            <a:r>
              <a:rPr lang="en-US" sz="1600" dirty="0"/>
              <a:t>Introduction</a:t>
            </a:r>
          </a:p>
          <a:p>
            <a:r>
              <a:rPr lang="en-US" sz="1600" dirty="0">
                <a:solidFill>
                  <a:srgbClr val="595959"/>
                </a:solidFill>
              </a:rPr>
              <a:t>Overview of Marketing Principles’ Problems and Solution</a:t>
            </a:r>
          </a:p>
          <a:p>
            <a:r>
              <a:rPr lang="en-US" sz="1600" dirty="0"/>
              <a:t>Synergistic Integration of the Four Marketing Principles</a:t>
            </a:r>
          </a:p>
          <a:p>
            <a:pPr lvl="1"/>
            <a:r>
              <a:rPr lang="en-US" sz="1600" dirty="0"/>
              <a:t>Temporal Interconnections</a:t>
            </a:r>
          </a:p>
          <a:p>
            <a:pPr lvl="1"/>
            <a:r>
              <a:rPr lang="en-US" sz="1600" dirty="0"/>
              <a:t>Micro-Macro Duality</a:t>
            </a:r>
          </a:p>
          <a:p>
            <a:r>
              <a:rPr lang="en-US" sz="1600" dirty="0"/>
              <a:t>Building Marketing Analytics Capabilities</a:t>
            </a:r>
          </a:p>
          <a:p>
            <a:pPr lvl="1"/>
            <a:r>
              <a:rPr lang="en-US" sz="1600" dirty="0"/>
              <a:t>Data Capabilities</a:t>
            </a:r>
          </a:p>
          <a:p>
            <a:pPr lvl="1"/>
            <a:r>
              <a:rPr lang="en-US" sz="1600" dirty="0"/>
              <a:t>Methodological Capabilities</a:t>
            </a:r>
          </a:p>
          <a:p>
            <a:r>
              <a:rPr lang="en-US" sz="1600" dirty="0"/>
              <a:t>Executing Marketing Strategies</a:t>
            </a:r>
          </a:p>
          <a:p>
            <a:pPr lvl="1"/>
            <a:r>
              <a:rPr lang="en-US" sz="1600" dirty="0"/>
              <a:t>Customer-Centric Approach</a:t>
            </a:r>
          </a:p>
          <a:p>
            <a:pPr lvl="1"/>
            <a:r>
              <a:rPr lang="en-US" sz="1600" dirty="0"/>
              <a:t>Continuously Iterating and Improving</a:t>
            </a:r>
          </a:p>
          <a:p>
            <a:pPr lvl="1"/>
            <a:r>
              <a:rPr lang="en-US" sz="1600" dirty="0"/>
              <a:t>Executing a Marketing Strategy Using First Principles and Data-Analytics</a:t>
            </a:r>
          </a:p>
          <a:p>
            <a:r>
              <a:rPr lang="en-US" sz="1600" b="1" dirty="0">
                <a:solidFill>
                  <a:schemeClr val="tx2"/>
                </a:solidFill>
              </a:rPr>
              <a:t>Takeaways</a:t>
            </a:r>
          </a:p>
        </p:txBody>
      </p:sp>
      <p:sp>
        <p:nvSpPr>
          <p:cNvPr id="6" name="Footer Placeholder 5"/>
          <p:cNvSpPr>
            <a:spLocks noGrp="1"/>
          </p:cNvSpPr>
          <p:nvPr>
            <p:ph type="ftr" sz="quarter" idx="11"/>
          </p:nvPr>
        </p:nvSpPr>
        <p:spPr/>
        <p:txBody>
          <a:bodyPr/>
          <a:lstStyle/>
          <a:p>
            <a:r>
              <a:rPr lang="en-US" dirty="0"/>
              <a:t>© </a:t>
            </a:r>
            <a:r>
              <a:rPr lang="en-US" dirty="0" err="1"/>
              <a:t>Palmatier</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33</a:t>
            </a:fld>
            <a:endParaRPr lang="en-US" dirty="0">
              <a:solidFill>
                <a:schemeClr val="tx1">
                  <a:lumMod val="65000"/>
                  <a:lumOff val="35000"/>
                </a:schemeClr>
              </a:solidFill>
            </a:endParaRPr>
          </a:p>
        </p:txBody>
      </p:sp>
    </p:spTree>
    <p:extLst>
      <p:ext uri="{BB962C8B-B14F-4D97-AF65-F5344CB8AC3E}">
        <p14:creationId xmlns:p14="http://schemas.microsoft.com/office/powerpoint/2010/main" val="4263793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a:t>Takeaways</a:t>
            </a:r>
          </a:p>
        </p:txBody>
      </p:sp>
      <p:sp>
        <p:nvSpPr>
          <p:cNvPr id="3" name="Content Placeholder 2"/>
          <p:cNvSpPr>
            <a:spLocks noGrp="1"/>
          </p:cNvSpPr>
          <p:nvPr>
            <p:ph idx="1"/>
          </p:nvPr>
        </p:nvSpPr>
        <p:spPr>
          <a:xfrm>
            <a:off x="396876" y="1331056"/>
            <a:ext cx="8354173" cy="4948558"/>
          </a:xfrm>
        </p:spPr>
        <p:txBody>
          <a:bodyPr>
            <a:normAutofit fontScale="85000" lnSpcReduction="10000"/>
          </a:bodyPr>
          <a:lstStyle/>
          <a:p>
            <a:r>
              <a:rPr lang="en-US" dirty="0"/>
              <a:t>While most approaches to marketing strategy take a functional perspective to update readers about the latest tools, we take a simplifying customer-centric perspective that aims at providing an overarching framework to marketing strategy, that possess a portable, generalized input-process-output approach for all marketing problems. </a:t>
            </a:r>
          </a:p>
          <a:p>
            <a:pPr lvl="0"/>
            <a:r>
              <a:rPr lang="en-US" dirty="0"/>
              <a:t>Firms are moving from mass-marketing to one-on-one marketing, and thus serving the needs of smaller and smaller groups of customers. Firms are managing dynamics by moving from lifecycle approaches to dynamic customer segmentation approaches, again managing and responding to anticipated changes at the customer-level. Managers now have more data and techniques than ever, necessitating prioritization of what technique matter, for what problem in what situation. Managing these three trends requires managers to developed core skill and processes, which is why we develop an overarching generalized framework.</a:t>
            </a:r>
          </a:p>
          <a:p>
            <a:pPr lvl="0"/>
            <a:r>
              <a:rPr lang="en-US" dirty="0"/>
              <a:t>The first Marketing Principle is motivated by the fact that </a:t>
            </a:r>
            <a:r>
              <a:rPr lang="en-US" i="1" dirty="0"/>
              <a:t>all customers differ. </a:t>
            </a:r>
            <a:r>
              <a:rPr lang="en-US" dirty="0"/>
              <a:t>The main challenge in this principle is in managing customer heterogeneity, which is done though segmentation, targeting, and positioning. Cluster analysis is used to perform segmentation while positioning analyses is achieved using techniques such as multidimensional scaling.</a:t>
            </a:r>
          </a:p>
          <a:p>
            <a:endParaRPr lang="en-US" dirty="0"/>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34</a:t>
            </a:fld>
            <a:endParaRPr lang="en-US" dirty="0">
              <a:solidFill>
                <a:schemeClr val="tx1">
                  <a:lumMod val="65000"/>
                  <a:lumOff val="35000"/>
                </a:schemeClr>
              </a:solidFill>
            </a:endParaRPr>
          </a:p>
        </p:txBody>
      </p:sp>
    </p:spTree>
    <p:extLst>
      <p:ext uri="{BB962C8B-B14F-4D97-AF65-F5344CB8AC3E}">
        <p14:creationId xmlns:p14="http://schemas.microsoft.com/office/powerpoint/2010/main" val="409373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4172"/>
            <a:ext cx="7556313" cy="803691"/>
          </a:xfrm>
        </p:spPr>
        <p:txBody>
          <a:bodyPr/>
          <a:lstStyle/>
          <a:p>
            <a:r>
              <a:rPr lang="en-US" b="1" dirty="0"/>
              <a:t>Takeaways</a:t>
            </a:r>
          </a:p>
        </p:txBody>
      </p:sp>
      <p:sp>
        <p:nvSpPr>
          <p:cNvPr id="3" name="Content Placeholder 2"/>
          <p:cNvSpPr>
            <a:spLocks noGrp="1"/>
          </p:cNvSpPr>
          <p:nvPr>
            <p:ph idx="1"/>
          </p:nvPr>
        </p:nvSpPr>
        <p:spPr>
          <a:xfrm>
            <a:off x="396876" y="1331055"/>
            <a:ext cx="8354173" cy="5092529"/>
          </a:xfrm>
        </p:spPr>
        <p:txBody>
          <a:bodyPr>
            <a:normAutofit fontScale="85000" lnSpcReduction="10000"/>
          </a:bodyPr>
          <a:lstStyle/>
          <a:p>
            <a:pPr lvl="0"/>
            <a:r>
              <a:rPr lang="en-US" dirty="0"/>
              <a:t>The second Marketing Principle stems from the fact that </a:t>
            </a:r>
            <a:r>
              <a:rPr lang="en-US" i="1" dirty="0"/>
              <a:t>all customers change. </a:t>
            </a:r>
            <a:r>
              <a:rPr lang="en-US" dirty="0"/>
              <a:t>The main challenge in the second principle is in managing customer dynamics, which is done through an AER (acquisition, expansion and retention) strategy. Methods that help with AER include lost customer analysis, dynamic segmentation, and Hidden Markov Models. </a:t>
            </a:r>
            <a:r>
              <a:rPr lang="en-US" b="1" dirty="0"/>
              <a:t> </a:t>
            </a:r>
            <a:endParaRPr lang="en-US" dirty="0"/>
          </a:p>
          <a:p>
            <a:pPr lvl="0"/>
            <a:r>
              <a:rPr lang="en-US" dirty="0"/>
              <a:t>The third Marketing Principle is due to the fact that </a:t>
            </a:r>
            <a:r>
              <a:rPr lang="en-US" i="1" dirty="0"/>
              <a:t>all competitors react. </a:t>
            </a:r>
            <a:r>
              <a:rPr lang="en-US" dirty="0"/>
              <a:t>The main challenge in the third Marketing Principle is in managing competitor reaction and building sustainable competitive advantage, which is done by building brand, offering, and relationship (BOR) equities. We discuss surveys as a tool to conduct brand audits, which help understand a brand’s positioning, architecture and extension strategies, conjoint analysis as a way for a firm to redesign its product offerings, and regression analysis as a way for a firm to gauge the effectiveness of its relationship marketing efforts.</a:t>
            </a:r>
          </a:p>
          <a:p>
            <a:pPr lvl="0"/>
            <a:r>
              <a:rPr lang="en-US" dirty="0"/>
              <a:t>The fourth and final Marketing Principle results from the fact that </a:t>
            </a:r>
            <a:r>
              <a:rPr lang="en-US" i="1" dirty="0"/>
              <a:t>all resources are limited. </a:t>
            </a:r>
            <a:r>
              <a:rPr lang="en-US" dirty="0"/>
              <a:t>The main challenge in the fourth principle is in managing resource tradeoffs, which is done by ensuring that allocations to marketing activities are based on a scientific analysis of their benefits and costs. We discuss the use of response models using historical data and measure the impacts of various marketing using marketing and financial metrics.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35</a:t>
            </a:fld>
            <a:endParaRPr lang="en-US" dirty="0">
              <a:solidFill>
                <a:schemeClr val="tx1">
                  <a:lumMod val="65000"/>
                  <a:lumOff val="35000"/>
                </a:schemeClr>
              </a:solidFill>
            </a:endParaRPr>
          </a:p>
        </p:txBody>
      </p:sp>
    </p:spTree>
    <p:extLst>
      <p:ext uri="{BB962C8B-B14F-4D97-AF65-F5344CB8AC3E}">
        <p14:creationId xmlns:p14="http://schemas.microsoft.com/office/powerpoint/2010/main" val="138433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7239"/>
            <a:ext cx="7556313" cy="803691"/>
          </a:xfrm>
        </p:spPr>
        <p:txBody>
          <a:bodyPr/>
          <a:lstStyle/>
          <a:p>
            <a:r>
              <a:rPr lang="en-US" b="1" dirty="0" smtClean="0"/>
              <a:t>Takeaways/Readings</a:t>
            </a:r>
            <a:endParaRPr lang="en-US" b="1" dirty="0"/>
          </a:p>
        </p:txBody>
      </p:sp>
      <p:sp>
        <p:nvSpPr>
          <p:cNvPr id="3" name="Content Placeholder 2"/>
          <p:cNvSpPr>
            <a:spLocks noGrp="1"/>
          </p:cNvSpPr>
          <p:nvPr>
            <p:ph idx="1"/>
          </p:nvPr>
        </p:nvSpPr>
        <p:spPr>
          <a:xfrm>
            <a:off x="396876" y="1331056"/>
            <a:ext cx="8354173" cy="4948558"/>
          </a:xfrm>
        </p:spPr>
        <p:txBody>
          <a:bodyPr/>
          <a:lstStyle/>
          <a:p>
            <a:pPr lvl="0"/>
            <a:r>
              <a:rPr lang="en-US" dirty="0"/>
              <a:t>We outline implementation tips to successfully implement the four Marketing Principles: each of the four principles are temporally inter-connected, it is important to take advantage of the micro-macro duality of each principle, firms need to develop data and methodological capabilities and finally, the firm should not solve all principles simultaneously, but rather attempt to do so iteratively.</a:t>
            </a:r>
          </a:p>
          <a:p>
            <a:pPr lvl="0"/>
            <a:r>
              <a:rPr lang="en-US" dirty="0"/>
              <a:t>An analytical approach is important to successfully implement our framework. Data capabilities and methodological capabilities that contribute to competence in analytics. A firm can build data capabilities by collecting data pertaining to customer intelligence, economic intelligence, and competitive intelligence. A firm can build methodological capabilities by mastering techniques to perform data reduction, linking, and optimization functions. </a:t>
            </a:r>
            <a:endParaRPr lang="en-US" dirty="0" smtClean="0"/>
          </a:p>
          <a:p>
            <a:pPr lvl="0"/>
            <a:r>
              <a:rPr lang="en-US" b="1" i="1" dirty="0" smtClean="0">
                <a:solidFill>
                  <a:schemeClr val="tx2"/>
                </a:solidFill>
              </a:rPr>
              <a:t>Marketing Strategy Book</a:t>
            </a:r>
            <a:r>
              <a:rPr lang="en-US" dirty="0" smtClean="0"/>
              <a:t>: Chapter 9</a:t>
            </a:r>
            <a:endParaRPr lang="en-US" dirty="0"/>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36</a:t>
            </a:fld>
            <a:endParaRPr lang="en-US" dirty="0">
              <a:solidFill>
                <a:schemeClr val="tx1">
                  <a:lumMod val="65000"/>
                  <a:lumOff val="35000"/>
                </a:schemeClr>
              </a:solidFill>
            </a:endParaRPr>
          </a:p>
        </p:txBody>
      </p:sp>
    </p:spTree>
    <p:extLst>
      <p:ext uri="{BB962C8B-B14F-4D97-AF65-F5344CB8AC3E}">
        <p14:creationId xmlns:p14="http://schemas.microsoft.com/office/powerpoint/2010/main" val="419763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290674" y="527509"/>
            <a:ext cx="264460" cy="282914"/>
          </a:xfrm>
          <a:prstGeom prst="rect">
            <a:avLst/>
          </a:prstGeom>
          <a:noFill/>
        </p:spPr>
        <p:txBody>
          <a:bodyPr wrap="none" lIns="82058" tIns="41029" rIns="82058" bIns="41029" rtlCol="0">
            <a:spAutoFit/>
          </a:bodyPr>
          <a:lstStyle/>
          <a:p>
            <a:r>
              <a:rPr lang="en-US" sz="1300" b="1" dirty="0">
                <a:solidFill>
                  <a:schemeClr val="bg1"/>
                </a:solidFill>
                <a:latin typeface="Cambria"/>
                <a:cs typeface="Cambria"/>
              </a:rPr>
              <a:t>1</a:t>
            </a:r>
          </a:p>
        </p:txBody>
      </p:sp>
      <p:cxnSp>
        <p:nvCxnSpPr>
          <p:cNvPr id="36" name="Straight Arrow Connector 35"/>
          <p:cNvCxnSpPr/>
          <p:nvPr/>
        </p:nvCxnSpPr>
        <p:spPr>
          <a:xfrm>
            <a:off x="298748" y="2133974"/>
            <a:ext cx="8355803" cy="0"/>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418406" y="1779831"/>
            <a:ext cx="1592233" cy="282914"/>
          </a:xfrm>
          <a:prstGeom prst="rect">
            <a:avLst/>
          </a:prstGeom>
          <a:noFill/>
        </p:spPr>
        <p:txBody>
          <a:bodyPr wrap="square" lIns="82058" tIns="41029" rIns="82058" bIns="41029" rtlCol="0">
            <a:spAutoFit/>
          </a:bodyPr>
          <a:lstStyle/>
          <a:p>
            <a:pPr algn="ctr"/>
            <a:r>
              <a:rPr lang="en-US" sz="1300" b="1" dirty="0">
                <a:latin typeface="Cambria"/>
                <a:cs typeface="Cambria"/>
              </a:rPr>
              <a:t>1970s and 1980s</a:t>
            </a:r>
          </a:p>
        </p:txBody>
      </p:sp>
      <p:sp>
        <p:nvSpPr>
          <p:cNvPr id="45" name="TextBox 44"/>
          <p:cNvSpPr txBox="1"/>
          <p:nvPr/>
        </p:nvSpPr>
        <p:spPr>
          <a:xfrm>
            <a:off x="3755643" y="1779831"/>
            <a:ext cx="1593273" cy="282914"/>
          </a:xfrm>
          <a:prstGeom prst="rect">
            <a:avLst/>
          </a:prstGeom>
          <a:noFill/>
        </p:spPr>
        <p:txBody>
          <a:bodyPr wrap="square" lIns="82058" tIns="41029" rIns="82058" bIns="41029" rtlCol="0">
            <a:spAutoFit/>
          </a:bodyPr>
          <a:lstStyle/>
          <a:p>
            <a:pPr algn="ctr"/>
            <a:r>
              <a:rPr lang="en-US" sz="1300" b="1" dirty="0">
                <a:latin typeface="Cambria"/>
                <a:cs typeface="Cambria"/>
              </a:rPr>
              <a:t>1990s and 2000s</a:t>
            </a:r>
          </a:p>
        </p:txBody>
      </p:sp>
      <p:sp>
        <p:nvSpPr>
          <p:cNvPr id="46" name="TextBox 45"/>
          <p:cNvSpPr txBox="1"/>
          <p:nvPr/>
        </p:nvSpPr>
        <p:spPr>
          <a:xfrm>
            <a:off x="6800877" y="1779831"/>
            <a:ext cx="1593274" cy="282914"/>
          </a:xfrm>
          <a:prstGeom prst="rect">
            <a:avLst/>
          </a:prstGeom>
          <a:noFill/>
        </p:spPr>
        <p:txBody>
          <a:bodyPr wrap="square" lIns="82058" tIns="41029" rIns="82058" bIns="41029" rtlCol="0">
            <a:spAutoFit/>
          </a:bodyPr>
          <a:lstStyle/>
          <a:p>
            <a:pPr algn="ctr"/>
            <a:r>
              <a:rPr lang="en-US" sz="1300" b="1" dirty="0">
                <a:latin typeface="Cambria"/>
                <a:cs typeface="Cambria"/>
              </a:rPr>
              <a:t>2010s and beyond</a:t>
            </a:r>
          </a:p>
        </p:txBody>
      </p:sp>
      <p:sp>
        <p:nvSpPr>
          <p:cNvPr id="54" name="TextBox 53"/>
          <p:cNvSpPr txBox="1"/>
          <p:nvPr/>
        </p:nvSpPr>
        <p:spPr>
          <a:xfrm>
            <a:off x="3182004" y="2260775"/>
            <a:ext cx="2563091" cy="252136"/>
          </a:xfrm>
          <a:prstGeom prst="rect">
            <a:avLst/>
          </a:prstGeom>
          <a:noFill/>
        </p:spPr>
        <p:txBody>
          <a:bodyPr wrap="square" lIns="82058" tIns="41029" rIns="82058" bIns="41029" rtlCol="0">
            <a:spAutoFit/>
          </a:bodyPr>
          <a:lstStyle/>
          <a:p>
            <a:pPr algn="ctr"/>
            <a:r>
              <a:rPr lang="en-US" sz="1100" b="1" dirty="0">
                <a:latin typeface="Cambria"/>
                <a:cs typeface="Cambria"/>
              </a:rPr>
              <a:t>Data Availability</a:t>
            </a:r>
          </a:p>
        </p:txBody>
      </p:sp>
      <p:sp>
        <p:nvSpPr>
          <p:cNvPr id="56" name="TextBox 55"/>
          <p:cNvSpPr txBox="1"/>
          <p:nvPr/>
        </p:nvSpPr>
        <p:spPr>
          <a:xfrm>
            <a:off x="298748" y="2365982"/>
            <a:ext cx="666529" cy="236748"/>
          </a:xfrm>
          <a:prstGeom prst="rect">
            <a:avLst/>
          </a:prstGeom>
          <a:noFill/>
        </p:spPr>
        <p:txBody>
          <a:bodyPr wrap="square" lIns="82058" tIns="41029" rIns="82058" bIns="41029" rtlCol="0">
            <a:spAutoFit/>
          </a:bodyPr>
          <a:lstStyle/>
          <a:p>
            <a:pPr algn="r"/>
            <a:r>
              <a:rPr lang="en-US" sz="1000" dirty="0">
                <a:latin typeface="Cambria"/>
                <a:cs typeface="Cambria"/>
              </a:rPr>
              <a:t>Limited</a:t>
            </a:r>
          </a:p>
        </p:txBody>
      </p:sp>
      <p:cxnSp>
        <p:nvCxnSpPr>
          <p:cNvPr id="57" name="Straight Arrow Connector 56"/>
          <p:cNvCxnSpPr/>
          <p:nvPr/>
        </p:nvCxnSpPr>
        <p:spPr>
          <a:xfrm>
            <a:off x="965278" y="2505185"/>
            <a:ext cx="7260055" cy="0"/>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196971" y="3446479"/>
            <a:ext cx="2770908" cy="252136"/>
          </a:xfrm>
          <a:prstGeom prst="rect">
            <a:avLst/>
          </a:prstGeom>
          <a:noFill/>
        </p:spPr>
        <p:txBody>
          <a:bodyPr wrap="square" lIns="82058" tIns="41029" rIns="82058" bIns="41029" rtlCol="0">
            <a:spAutoFit/>
          </a:bodyPr>
          <a:lstStyle/>
          <a:p>
            <a:pPr algn="ctr"/>
            <a:r>
              <a:rPr lang="en-US" sz="1100" b="1" dirty="0">
                <a:latin typeface="Cambria"/>
                <a:cs typeface="Cambria"/>
              </a:rPr>
              <a:t>Analytic Techniques</a:t>
            </a:r>
          </a:p>
        </p:txBody>
      </p:sp>
      <p:sp>
        <p:nvSpPr>
          <p:cNvPr id="59" name="TextBox 58"/>
          <p:cNvSpPr txBox="1"/>
          <p:nvPr/>
        </p:nvSpPr>
        <p:spPr>
          <a:xfrm>
            <a:off x="8225333" y="3558484"/>
            <a:ext cx="706308" cy="236748"/>
          </a:xfrm>
          <a:prstGeom prst="rect">
            <a:avLst/>
          </a:prstGeom>
          <a:noFill/>
        </p:spPr>
        <p:txBody>
          <a:bodyPr wrap="square" lIns="82058" tIns="41029" rIns="82058" bIns="41029" rtlCol="0">
            <a:spAutoFit/>
          </a:bodyPr>
          <a:lstStyle/>
          <a:p>
            <a:r>
              <a:rPr lang="en-US" sz="1000" dirty="0">
                <a:latin typeface="Cambria"/>
                <a:cs typeface="Cambria"/>
              </a:rPr>
              <a:t>Complex</a:t>
            </a:r>
          </a:p>
        </p:txBody>
      </p:sp>
      <p:sp>
        <p:nvSpPr>
          <p:cNvPr id="64" name="TextBox 63"/>
          <p:cNvSpPr txBox="1"/>
          <p:nvPr/>
        </p:nvSpPr>
        <p:spPr>
          <a:xfrm>
            <a:off x="8225333" y="2365982"/>
            <a:ext cx="814495" cy="236748"/>
          </a:xfrm>
          <a:prstGeom prst="rect">
            <a:avLst/>
          </a:prstGeom>
          <a:noFill/>
        </p:spPr>
        <p:txBody>
          <a:bodyPr wrap="square" lIns="82058" tIns="41029" rIns="82058" bIns="41029" rtlCol="0">
            <a:spAutoFit/>
          </a:bodyPr>
          <a:lstStyle/>
          <a:p>
            <a:r>
              <a:rPr lang="en-US" sz="1000" dirty="0">
                <a:latin typeface="Cambria"/>
                <a:cs typeface="Cambria"/>
              </a:rPr>
              <a:t>Expansive</a:t>
            </a:r>
          </a:p>
        </p:txBody>
      </p:sp>
      <p:sp>
        <p:nvSpPr>
          <p:cNvPr id="65" name="TextBox 64"/>
          <p:cNvSpPr txBox="1"/>
          <p:nvPr/>
        </p:nvSpPr>
        <p:spPr>
          <a:xfrm>
            <a:off x="126448" y="3551823"/>
            <a:ext cx="769556" cy="236748"/>
          </a:xfrm>
          <a:prstGeom prst="rect">
            <a:avLst/>
          </a:prstGeom>
          <a:noFill/>
        </p:spPr>
        <p:txBody>
          <a:bodyPr wrap="square" lIns="82058" tIns="41029" rIns="82058" bIns="41029" rtlCol="0">
            <a:spAutoFit/>
          </a:bodyPr>
          <a:lstStyle/>
          <a:p>
            <a:pPr algn="r"/>
            <a:r>
              <a:rPr lang="en-US" sz="1000" dirty="0">
                <a:latin typeface="Cambria"/>
                <a:cs typeface="Cambria"/>
              </a:rPr>
              <a:t>Simple</a:t>
            </a:r>
          </a:p>
        </p:txBody>
      </p:sp>
      <p:sp>
        <p:nvSpPr>
          <p:cNvPr id="69" name="TextBox 68"/>
          <p:cNvSpPr txBox="1"/>
          <p:nvPr/>
        </p:nvSpPr>
        <p:spPr>
          <a:xfrm>
            <a:off x="550681" y="2572421"/>
            <a:ext cx="2139624" cy="421414"/>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Scanner data </a:t>
            </a:r>
          </a:p>
          <a:p>
            <a:pPr marL="153859" indent="-153859">
              <a:buFont typeface="Arial"/>
              <a:buChar char="•"/>
            </a:pPr>
            <a:r>
              <a:rPr lang="en-US" sz="1100" dirty="0">
                <a:latin typeface="Cambria"/>
                <a:cs typeface="Cambria"/>
              </a:rPr>
              <a:t>Survey panel data</a:t>
            </a:r>
          </a:p>
        </p:txBody>
      </p:sp>
      <p:sp>
        <p:nvSpPr>
          <p:cNvPr id="70" name="TextBox 69"/>
          <p:cNvSpPr txBox="1"/>
          <p:nvPr/>
        </p:nvSpPr>
        <p:spPr>
          <a:xfrm>
            <a:off x="3565680" y="2572420"/>
            <a:ext cx="2356207" cy="759968"/>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CRM Data</a:t>
            </a:r>
          </a:p>
          <a:p>
            <a:pPr marL="153859" indent="-153859">
              <a:buFont typeface="Arial"/>
              <a:buChar char="•"/>
            </a:pPr>
            <a:r>
              <a:rPr lang="en-US" sz="1100" dirty="0">
                <a:latin typeface="Cambria"/>
                <a:cs typeface="Cambria"/>
              </a:rPr>
              <a:t>Syndicated data by industry</a:t>
            </a:r>
          </a:p>
          <a:p>
            <a:pPr marL="153859" indent="-153859">
              <a:buFont typeface="Arial"/>
              <a:buChar char="•"/>
            </a:pPr>
            <a:r>
              <a:rPr lang="en-US" sz="1100" dirty="0">
                <a:latin typeface="Cambria"/>
                <a:cs typeface="Cambria"/>
              </a:rPr>
              <a:t>Internet search</a:t>
            </a:r>
          </a:p>
          <a:p>
            <a:pPr marL="153859" indent="-153859">
              <a:buFont typeface="Arial"/>
              <a:buChar char="•"/>
            </a:pPr>
            <a:r>
              <a:rPr lang="en-US" sz="1100" dirty="0">
                <a:latin typeface="Cambria"/>
                <a:cs typeface="Cambria"/>
              </a:rPr>
              <a:t>Clickstream data</a:t>
            </a:r>
          </a:p>
        </p:txBody>
      </p:sp>
      <p:sp>
        <p:nvSpPr>
          <p:cNvPr id="71" name="TextBox 70"/>
          <p:cNvSpPr txBox="1"/>
          <p:nvPr/>
        </p:nvSpPr>
        <p:spPr>
          <a:xfrm>
            <a:off x="6800877" y="2572423"/>
            <a:ext cx="1832729" cy="421414"/>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Mobile data</a:t>
            </a:r>
          </a:p>
          <a:p>
            <a:pPr marL="153859" indent="-153859">
              <a:buFont typeface="Arial"/>
              <a:buChar char="•"/>
            </a:pPr>
            <a:r>
              <a:rPr lang="en-US" sz="1100" dirty="0">
                <a:latin typeface="Cambria"/>
                <a:cs typeface="Cambria"/>
              </a:rPr>
              <a:t>Customer journey data</a:t>
            </a:r>
          </a:p>
        </p:txBody>
      </p:sp>
      <p:cxnSp>
        <p:nvCxnSpPr>
          <p:cNvPr id="72" name="Straight Arrow Connector 71"/>
          <p:cNvCxnSpPr/>
          <p:nvPr/>
        </p:nvCxnSpPr>
        <p:spPr>
          <a:xfrm>
            <a:off x="965278" y="3688065"/>
            <a:ext cx="7260055" cy="0"/>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3196971" y="4583468"/>
            <a:ext cx="2770908" cy="252136"/>
          </a:xfrm>
          <a:prstGeom prst="rect">
            <a:avLst/>
          </a:prstGeom>
          <a:noFill/>
        </p:spPr>
        <p:txBody>
          <a:bodyPr wrap="square" lIns="82058" tIns="41029" rIns="82058" bIns="41029" rtlCol="0">
            <a:spAutoFit/>
          </a:bodyPr>
          <a:lstStyle/>
          <a:p>
            <a:pPr algn="ctr"/>
            <a:r>
              <a:rPr lang="en-US" sz="1100" b="1" dirty="0">
                <a:latin typeface="Cambria"/>
                <a:cs typeface="Cambria"/>
              </a:rPr>
              <a:t>Targeting Approaches</a:t>
            </a:r>
          </a:p>
        </p:txBody>
      </p:sp>
      <p:sp>
        <p:nvSpPr>
          <p:cNvPr id="74" name="TextBox 73"/>
          <p:cNvSpPr txBox="1"/>
          <p:nvPr/>
        </p:nvSpPr>
        <p:spPr>
          <a:xfrm>
            <a:off x="8225333" y="4695473"/>
            <a:ext cx="706308" cy="236748"/>
          </a:xfrm>
          <a:prstGeom prst="rect">
            <a:avLst/>
          </a:prstGeom>
          <a:noFill/>
        </p:spPr>
        <p:txBody>
          <a:bodyPr wrap="square" lIns="82058" tIns="41029" rIns="82058" bIns="41029" rtlCol="0">
            <a:spAutoFit/>
          </a:bodyPr>
          <a:lstStyle/>
          <a:p>
            <a:r>
              <a:rPr lang="en-US" sz="1000" dirty="0">
                <a:latin typeface="Cambria"/>
                <a:cs typeface="Cambria"/>
              </a:rPr>
              <a:t>Narrow</a:t>
            </a:r>
          </a:p>
        </p:txBody>
      </p:sp>
      <p:sp>
        <p:nvSpPr>
          <p:cNvPr id="75" name="TextBox 74"/>
          <p:cNvSpPr txBox="1"/>
          <p:nvPr/>
        </p:nvSpPr>
        <p:spPr>
          <a:xfrm>
            <a:off x="341823" y="4665023"/>
            <a:ext cx="554427" cy="236748"/>
          </a:xfrm>
          <a:prstGeom prst="rect">
            <a:avLst/>
          </a:prstGeom>
          <a:noFill/>
        </p:spPr>
        <p:txBody>
          <a:bodyPr wrap="square" lIns="82058" tIns="41029" rIns="82058" bIns="41029" rtlCol="0">
            <a:spAutoFit/>
          </a:bodyPr>
          <a:lstStyle/>
          <a:p>
            <a:pPr algn="r"/>
            <a:r>
              <a:rPr lang="en-US" sz="1000" dirty="0">
                <a:latin typeface="Cambria"/>
                <a:cs typeface="Cambria"/>
              </a:rPr>
              <a:t>Broad</a:t>
            </a:r>
          </a:p>
        </p:txBody>
      </p:sp>
      <p:cxnSp>
        <p:nvCxnSpPr>
          <p:cNvPr id="76" name="Straight Arrow Connector 75"/>
          <p:cNvCxnSpPr/>
          <p:nvPr/>
        </p:nvCxnSpPr>
        <p:spPr>
          <a:xfrm>
            <a:off x="965278" y="4825054"/>
            <a:ext cx="7260055" cy="0"/>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549866" y="3750246"/>
            <a:ext cx="2139624" cy="590691"/>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Cluster analysis</a:t>
            </a:r>
          </a:p>
          <a:p>
            <a:pPr marL="153859" indent="-153859">
              <a:buFont typeface="Arial"/>
              <a:buChar char="•"/>
            </a:pPr>
            <a:r>
              <a:rPr lang="en-US" sz="1100" dirty="0">
                <a:latin typeface="Cambria"/>
                <a:cs typeface="Cambria"/>
              </a:rPr>
              <a:t>Positioning methods</a:t>
            </a:r>
          </a:p>
          <a:p>
            <a:pPr marL="153859" indent="-153859">
              <a:buFont typeface="Arial"/>
              <a:buChar char="•"/>
            </a:pPr>
            <a:r>
              <a:rPr lang="en-US" sz="1100" dirty="0">
                <a:latin typeface="Cambria"/>
                <a:cs typeface="Cambria"/>
              </a:rPr>
              <a:t>Choice models</a:t>
            </a:r>
          </a:p>
        </p:txBody>
      </p:sp>
      <p:sp>
        <p:nvSpPr>
          <p:cNvPr id="78" name="TextBox 77"/>
          <p:cNvSpPr txBox="1"/>
          <p:nvPr/>
        </p:nvSpPr>
        <p:spPr>
          <a:xfrm>
            <a:off x="3565680" y="3750246"/>
            <a:ext cx="2356207" cy="590691"/>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Bayesian models</a:t>
            </a:r>
          </a:p>
          <a:p>
            <a:pPr marL="153859" indent="-153859">
              <a:buFont typeface="Arial"/>
              <a:buChar char="•"/>
            </a:pPr>
            <a:r>
              <a:rPr lang="en-US" sz="1100" dirty="0">
                <a:latin typeface="Cambria"/>
                <a:cs typeface="Cambria"/>
              </a:rPr>
              <a:t>CLV model</a:t>
            </a:r>
          </a:p>
          <a:p>
            <a:pPr marL="153859" indent="-153859">
              <a:buFont typeface="Arial"/>
              <a:buChar char="•"/>
            </a:pPr>
            <a:r>
              <a:rPr lang="en-US" sz="1100" dirty="0">
                <a:latin typeface="Cambria"/>
                <a:cs typeface="Cambria"/>
              </a:rPr>
              <a:t>Search engine optimization</a:t>
            </a:r>
          </a:p>
        </p:txBody>
      </p:sp>
      <p:sp>
        <p:nvSpPr>
          <p:cNvPr id="79" name="TextBox 78"/>
          <p:cNvSpPr txBox="1"/>
          <p:nvPr/>
        </p:nvSpPr>
        <p:spPr>
          <a:xfrm>
            <a:off x="6800877" y="3750248"/>
            <a:ext cx="1832729" cy="252136"/>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Mobile targeting</a:t>
            </a:r>
          </a:p>
        </p:txBody>
      </p:sp>
      <p:sp>
        <p:nvSpPr>
          <p:cNvPr id="80" name="TextBox 79"/>
          <p:cNvSpPr txBox="1"/>
          <p:nvPr/>
        </p:nvSpPr>
        <p:spPr>
          <a:xfrm>
            <a:off x="550681" y="4854479"/>
            <a:ext cx="2139624" cy="421414"/>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Direct marketing</a:t>
            </a:r>
          </a:p>
          <a:p>
            <a:pPr marL="153859" indent="-153859">
              <a:buFont typeface="Arial"/>
              <a:buChar char="•"/>
            </a:pPr>
            <a:r>
              <a:rPr lang="en-US" sz="1100" dirty="0">
                <a:latin typeface="Cambria"/>
                <a:cs typeface="Cambria"/>
              </a:rPr>
              <a:t>Targeting through mass media</a:t>
            </a:r>
          </a:p>
        </p:txBody>
      </p:sp>
      <p:sp>
        <p:nvSpPr>
          <p:cNvPr id="81" name="TextBox 80"/>
          <p:cNvSpPr txBox="1"/>
          <p:nvPr/>
        </p:nvSpPr>
        <p:spPr>
          <a:xfrm>
            <a:off x="3565680" y="4854479"/>
            <a:ext cx="2356207" cy="421414"/>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Online targeting and retargeting</a:t>
            </a:r>
          </a:p>
          <a:p>
            <a:pPr marL="153859" indent="-153859">
              <a:buFont typeface="Arial"/>
              <a:buChar char="•"/>
            </a:pPr>
            <a:r>
              <a:rPr lang="en-US" sz="1100" dirty="0">
                <a:latin typeface="Cambria"/>
                <a:cs typeface="Cambria"/>
              </a:rPr>
              <a:t>Micro targeting on mass media</a:t>
            </a:r>
          </a:p>
        </p:txBody>
      </p:sp>
      <p:sp>
        <p:nvSpPr>
          <p:cNvPr id="82" name="TextBox 81"/>
          <p:cNvSpPr txBox="1"/>
          <p:nvPr/>
        </p:nvSpPr>
        <p:spPr>
          <a:xfrm>
            <a:off x="6800877" y="4854481"/>
            <a:ext cx="1832729" cy="421414"/>
          </a:xfrm>
          <a:prstGeom prst="rect">
            <a:avLst/>
          </a:prstGeom>
          <a:noFill/>
        </p:spPr>
        <p:txBody>
          <a:bodyPr wrap="square" lIns="82058" tIns="41029" rIns="82058" bIns="41029" rtlCol="0">
            <a:spAutoFit/>
          </a:bodyPr>
          <a:lstStyle/>
          <a:p>
            <a:pPr marL="153859" indent="-153859">
              <a:buFont typeface="Arial"/>
              <a:buChar char="•"/>
            </a:pPr>
            <a:r>
              <a:rPr lang="en-US" sz="1100" dirty="0">
                <a:latin typeface="Cambria"/>
                <a:cs typeface="Cambria"/>
              </a:rPr>
              <a:t>Engagement marketing</a:t>
            </a:r>
          </a:p>
          <a:p>
            <a:pPr marL="153859" indent="-153859">
              <a:buFont typeface="Arial"/>
              <a:buChar char="•"/>
            </a:pPr>
            <a:r>
              <a:rPr lang="en-US" sz="1100" dirty="0">
                <a:latin typeface="Cambria"/>
                <a:cs typeface="Cambria"/>
              </a:rPr>
              <a:t>Geo-targeting</a:t>
            </a:r>
          </a:p>
        </p:txBody>
      </p:sp>
      <p:sp>
        <p:nvSpPr>
          <p:cNvPr id="2" name="Title 1"/>
          <p:cNvSpPr>
            <a:spLocks noGrp="1"/>
          </p:cNvSpPr>
          <p:nvPr>
            <p:ph type="title"/>
          </p:nvPr>
        </p:nvSpPr>
        <p:spPr>
          <a:xfrm>
            <a:off x="498474" y="164043"/>
            <a:ext cx="7556313" cy="803691"/>
          </a:xfrm>
        </p:spPr>
        <p:txBody>
          <a:bodyPr/>
          <a:lstStyle/>
          <a:p>
            <a:r>
              <a:rPr lang="en-US" b="1" dirty="0">
                <a:cs typeface="Cambria"/>
              </a:rPr>
              <a:t>Evolution of Marketing Data, Analytic Techniques, and Targeting Approaches</a:t>
            </a:r>
            <a:br>
              <a:rPr lang="en-US" b="1" dirty="0">
                <a:cs typeface="Cambria"/>
              </a:rPr>
            </a:br>
            <a:endParaRPr lang="en-US" b="1" dirty="0"/>
          </a:p>
        </p:txBody>
      </p:sp>
      <p:sp>
        <p:nvSpPr>
          <p:cNvPr id="32" name="Footer Placeholder 3"/>
          <p:cNvSpPr>
            <a:spLocks noGrp="1"/>
          </p:cNvSpPr>
          <p:nvPr>
            <p:ph type="ftr" sz="quarter" idx="11"/>
          </p:nvPr>
        </p:nvSpPr>
        <p:spPr>
          <a:xfrm>
            <a:off x="201706" y="6423585"/>
            <a:ext cx="6122894" cy="365125"/>
          </a:xfrm>
        </p:spPr>
        <p:txBody>
          <a:bodyPr/>
          <a:lstStyle/>
          <a:p>
            <a:r>
              <a:rPr lang="en-US" dirty="0"/>
              <a:t>© </a:t>
            </a:r>
            <a:r>
              <a:rPr lang="en-US" dirty="0" err="1"/>
              <a:t>Palmatier</a:t>
            </a:r>
            <a:endParaRPr lang="en-US" dirty="0"/>
          </a:p>
        </p:txBody>
      </p:sp>
      <p:sp>
        <p:nvSpPr>
          <p:cNvPr id="33"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4</a:t>
            </a:fld>
            <a:endParaRPr lang="en-US" dirty="0">
              <a:solidFill>
                <a:schemeClr val="tx1">
                  <a:lumMod val="65000"/>
                  <a:lumOff val="35000"/>
                </a:schemeClr>
              </a:solidFill>
            </a:endParaRPr>
          </a:p>
        </p:txBody>
      </p:sp>
    </p:spTree>
    <p:extLst>
      <p:ext uri="{BB962C8B-B14F-4D97-AF65-F5344CB8AC3E}">
        <p14:creationId xmlns:p14="http://schemas.microsoft.com/office/powerpoint/2010/main" val="211616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54" grpId="0"/>
      <p:bldP spid="56" grpId="0"/>
      <p:bldP spid="58" grpId="0"/>
      <p:bldP spid="59" grpId="0"/>
      <p:bldP spid="64" grpId="0"/>
      <p:bldP spid="65" grpId="0"/>
      <p:bldP spid="69" grpId="0"/>
      <p:bldP spid="70" grpId="0"/>
      <p:bldP spid="71" grpId="0"/>
      <p:bldP spid="73" grpId="0"/>
      <p:bldP spid="74" grpId="0"/>
      <p:bldP spid="75" grpId="0"/>
      <p:bldP spid="77" grpId="0"/>
      <p:bldP spid="78" grpId="0"/>
      <p:bldP spid="79" grpId="0"/>
      <p:bldP spid="80" grpId="0"/>
      <p:bldP spid="81" grpId="0"/>
      <p:bldP spid="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47110"/>
            <a:ext cx="7556313" cy="803691"/>
          </a:xfrm>
        </p:spPr>
        <p:txBody>
          <a:bodyPr/>
          <a:lstStyle/>
          <a:p>
            <a:r>
              <a:rPr lang="en-US" b="1" dirty="0"/>
              <a:t>Trends Increasing the Importance of the First Principle Approach, Including</a:t>
            </a:r>
            <a:r>
              <a:rPr lang="mr-IN" b="1" dirty="0"/>
              <a:t>…</a:t>
            </a:r>
            <a:endParaRPr lang="en-US" b="1" dirty="0"/>
          </a:p>
        </p:txBody>
      </p:sp>
      <p:sp>
        <p:nvSpPr>
          <p:cNvPr id="3" name="Content Placeholder 2"/>
          <p:cNvSpPr>
            <a:spLocks noGrp="1"/>
          </p:cNvSpPr>
          <p:nvPr>
            <p:ph idx="1"/>
          </p:nvPr>
        </p:nvSpPr>
        <p:spPr>
          <a:xfrm>
            <a:off x="498474" y="1228620"/>
            <a:ext cx="8354173" cy="5194965"/>
          </a:xfrm>
        </p:spPr>
        <p:txBody>
          <a:bodyPr>
            <a:normAutofit/>
          </a:bodyPr>
          <a:lstStyle/>
          <a:p>
            <a:r>
              <a:rPr lang="en-US" dirty="0"/>
              <a:t>Firms are focusing on smaller and smaller customer segments in their move towards 1-to-1 customer marketing, which is exploiting the natural differences in customers’ needs</a:t>
            </a:r>
          </a:p>
          <a:p>
            <a:r>
              <a:rPr lang="en-US" dirty="0"/>
              <a:t>Customer, products, and marketing are changing faster than in the past, which requires managers to identify and respond quickly to these dynamic changes</a:t>
            </a:r>
          </a:p>
          <a:p>
            <a:r>
              <a:rPr lang="en-US" dirty="0"/>
              <a:t>Competitive rivalry is increasing due to more globalization, easy of reaching customers via Internet, and the entry of many new firms from emerging markets, which is making it more critical to have SCAs to maintaining a leadership position </a:t>
            </a:r>
          </a:p>
          <a:p>
            <a:r>
              <a:rPr lang="en-US" dirty="0"/>
              <a:t>The increase in the amount of data across all aspects of the business as well as the easy of making data driven decisions, which is increasing the viability and impact of data-analytics over “gut” based marketing decisions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5</a:t>
            </a:fld>
            <a:endParaRPr lang="en-US" dirty="0">
              <a:solidFill>
                <a:schemeClr val="tx1">
                  <a:lumMod val="65000"/>
                  <a:lumOff val="35000"/>
                </a:schemeClr>
              </a:solidFill>
            </a:endParaRPr>
          </a:p>
        </p:txBody>
      </p:sp>
    </p:spTree>
    <p:extLst>
      <p:ext uri="{BB962C8B-B14F-4D97-AF65-F5344CB8AC3E}">
        <p14:creationId xmlns:p14="http://schemas.microsoft.com/office/powerpoint/2010/main" val="415812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38172"/>
            <a:ext cx="7556313" cy="803691"/>
          </a:xfrm>
        </p:spPr>
        <p:txBody>
          <a:bodyPr/>
          <a:lstStyle/>
          <a:p>
            <a:r>
              <a:rPr lang="en-US" b="1" dirty="0"/>
              <a:t>Example of Successful Use of this Approach: </a:t>
            </a:r>
            <a:r>
              <a:rPr lang="en-US" b="1" dirty="0" err="1"/>
              <a:t>Keytrade</a:t>
            </a:r>
            <a:r>
              <a:rPr lang="en-US" b="1" dirty="0"/>
              <a:t> Bank</a:t>
            </a:r>
          </a:p>
        </p:txBody>
      </p:sp>
      <p:sp>
        <p:nvSpPr>
          <p:cNvPr id="3" name="Content Placeholder 2"/>
          <p:cNvSpPr>
            <a:spLocks noGrp="1"/>
          </p:cNvSpPr>
          <p:nvPr>
            <p:ph idx="1"/>
          </p:nvPr>
        </p:nvSpPr>
        <p:spPr/>
        <p:txBody>
          <a:bodyPr>
            <a:normAutofit fontScale="92500" lnSpcReduction="20000"/>
          </a:bodyPr>
          <a:lstStyle/>
          <a:p>
            <a:r>
              <a:rPr lang="en-US" dirty="0" err="1">
                <a:solidFill>
                  <a:srgbClr val="595959"/>
                </a:solidFill>
              </a:rPr>
              <a:t>Keytrade</a:t>
            </a:r>
            <a:r>
              <a:rPr lang="en-US" dirty="0">
                <a:solidFill>
                  <a:srgbClr val="595959"/>
                </a:solidFill>
              </a:rPr>
              <a:t> Bank had the first Belgian online investment website</a:t>
            </a:r>
          </a:p>
          <a:p>
            <a:r>
              <a:rPr lang="en-US" dirty="0">
                <a:solidFill>
                  <a:srgbClr val="595959"/>
                </a:solidFill>
              </a:rPr>
              <a:t>High Net Promoter Score: 55% of its customers score it at a 9 or 10</a:t>
            </a:r>
          </a:p>
          <a:p>
            <a:r>
              <a:rPr lang="en-US" dirty="0">
                <a:solidFill>
                  <a:srgbClr val="595959"/>
                </a:solidFill>
              </a:rPr>
              <a:t>Created loyalty program called “Member Get Member” (MGM) which rewarded customers who referred new customers with a cash incentive of €30 paid out to the recommender and the new customer. For years, this system was working well for </a:t>
            </a:r>
            <a:r>
              <a:rPr lang="en-US" dirty="0" err="1">
                <a:solidFill>
                  <a:srgbClr val="595959"/>
                </a:solidFill>
              </a:rPr>
              <a:t>Keytrade</a:t>
            </a:r>
            <a:r>
              <a:rPr lang="en-US" dirty="0">
                <a:solidFill>
                  <a:srgbClr val="595959"/>
                </a:solidFill>
              </a:rPr>
              <a:t> Bank, keeping the acquisition cost of new customers low</a:t>
            </a:r>
          </a:p>
          <a:p>
            <a:r>
              <a:rPr lang="en-US" dirty="0">
                <a:solidFill>
                  <a:srgbClr val="595959"/>
                </a:solidFill>
              </a:rPr>
              <a:t>More recently, </a:t>
            </a:r>
            <a:r>
              <a:rPr lang="en-US" dirty="0" err="1">
                <a:solidFill>
                  <a:srgbClr val="595959"/>
                </a:solidFill>
              </a:rPr>
              <a:t>Keytrade</a:t>
            </a:r>
            <a:r>
              <a:rPr lang="en-US" dirty="0">
                <a:solidFill>
                  <a:srgbClr val="595959"/>
                </a:solidFill>
              </a:rPr>
              <a:t> implemented a new customer relationship management (CRM) system that helped it capture nearly every customer action. Through the use of a custom CRM tool, </a:t>
            </a:r>
            <a:r>
              <a:rPr lang="en-US" dirty="0" err="1">
                <a:solidFill>
                  <a:srgbClr val="595959"/>
                </a:solidFill>
              </a:rPr>
              <a:t>Keytrade</a:t>
            </a:r>
            <a:r>
              <a:rPr lang="en-US" dirty="0">
                <a:solidFill>
                  <a:srgbClr val="595959"/>
                </a:solidFill>
              </a:rPr>
              <a:t> Bank was able to send personalized reminder emails, integrate into customer’s address books to ease referring, spread through easy social media integration, and automate the rewards processing system</a:t>
            </a:r>
          </a:p>
          <a:p>
            <a:r>
              <a:rPr lang="en-US" dirty="0">
                <a:solidFill>
                  <a:srgbClr val="595959"/>
                </a:solidFill>
              </a:rPr>
              <a:t>With a well-built CRM, </a:t>
            </a:r>
            <a:r>
              <a:rPr lang="en-US" dirty="0" err="1">
                <a:solidFill>
                  <a:srgbClr val="595959"/>
                </a:solidFill>
              </a:rPr>
              <a:t>Keytrade</a:t>
            </a:r>
            <a:r>
              <a:rPr lang="en-US" dirty="0">
                <a:solidFill>
                  <a:srgbClr val="595959"/>
                </a:solidFill>
              </a:rPr>
              <a:t> Bank’s MGM program was able to achieve 35% growth and attract over 5,000 new customers</a:t>
            </a:r>
          </a:p>
          <a:p>
            <a:endParaRPr lang="en-US" dirty="0">
              <a:solidFill>
                <a:srgbClr val="595959"/>
              </a:solidFill>
            </a:endParaRPr>
          </a:p>
        </p:txBody>
      </p:sp>
      <p:sp>
        <p:nvSpPr>
          <p:cNvPr id="4" name="Footer Placeholder 3"/>
          <p:cNvSpPr>
            <a:spLocks noGrp="1"/>
          </p:cNvSpPr>
          <p:nvPr>
            <p:ph type="ftr" sz="quarter" idx="11"/>
          </p:nvPr>
        </p:nvSpPr>
        <p:spPr/>
        <p:txBody>
          <a:bodyPr/>
          <a:lstStyle/>
          <a:p>
            <a:r>
              <a:rPr lang="en-US"/>
              <a:t>© Palmatier</a:t>
            </a:r>
            <a:endParaRPr lang="en-US" dirty="0"/>
          </a:p>
        </p:txBody>
      </p:sp>
      <p:sp>
        <p:nvSpPr>
          <p:cNvPr id="5" name="Slide Number Placeholder 4"/>
          <p:cNvSpPr>
            <a:spLocks noGrp="1"/>
          </p:cNvSpPr>
          <p:nvPr>
            <p:ph type="sldNum" sz="quarter" idx="12"/>
          </p:nvPr>
        </p:nvSpPr>
        <p:spPr/>
        <p:txBody>
          <a:bodyPr/>
          <a:lstStyle/>
          <a:p>
            <a:fld id="{606C48AC-5425-9447-80A6-7CD23CC5D020}" type="slidenum">
              <a:rPr lang="en-US" smtClean="0"/>
              <a:pPr/>
              <a:t>6</a:t>
            </a:fld>
            <a:endParaRPr lang="en-US" dirty="0"/>
          </a:p>
        </p:txBody>
      </p:sp>
      <p:pic>
        <p:nvPicPr>
          <p:cNvPr id="6" name="Picture 5" descr="kt-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3020" y="5990421"/>
            <a:ext cx="2409942" cy="578386"/>
          </a:xfrm>
          <a:prstGeom prst="rect">
            <a:avLst/>
          </a:prstGeom>
        </p:spPr>
      </p:pic>
    </p:spTree>
    <p:extLst>
      <p:ext uri="{BB962C8B-B14F-4D97-AF65-F5344CB8AC3E}">
        <p14:creationId xmlns:p14="http://schemas.microsoft.com/office/powerpoint/2010/main" val="127198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4172"/>
            <a:ext cx="7556313" cy="803691"/>
          </a:xfrm>
        </p:spPr>
        <p:txBody>
          <a:bodyPr/>
          <a:lstStyle/>
          <a:p>
            <a:r>
              <a:rPr lang="en-US" b="1" dirty="0"/>
              <a:t>Agenda</a:t>
            </a:r>
          </a:p>
        </p:txBody>
      </p:sp>
      <p:sp>
        <p:nvSpPr>
          <p:cNvPr id="3" name="Content Placeholder 2"/>
          <p:cNvSpPr>
            <a:spLocks noGrp="1"/>
          </p:cNvSpPr>
          <p:nvPr>
            <p:ph idx="1"/>
          </p:nvPr>
        </p:nvSpPr>
        <p:spPr>
          <a:xfrm>
            <a:off x="498474" y="1331055"/>
            <a:ext cx="8354173" cy="5092529"/>
          </a:xfrm>
        </p:spPr>
        <p:txBody>
          <a:bodyPr>
            <a:normAutofit/>
          </a:bodyPr>
          <a:lstStyle/>
          <a:p>
            <a:r>
              <a:rPr lang="en-US" sz="1600" dirty="0"/>
              <a:t>Introduction</a:t>
            </a:r>
          </a:p>
          <a:p>
            <a:r>
              <a:rPr lang="en-US" sz="1600" b="1" dirty="0">
                <a:solidFill>
                  <a:srgbClr val="1F497D"/>
                </a:solidFill>
              </a:rPr>
              <a:t>Overview of Marketing Principles’ Problems and Solution</a:t>
            </a:r>
          </a:p>
          <a:p>
            <a:r>
              <a:rPr lang="en-US" sz="1600" dirty="0"/>
              <a:t>Synergistic Integration of the Four Marketing Principles</a:t>
            </a:r>
          </a:p>
          <a:p>
            <a:pPr lvl="1"/>
            <a:r>
              <a:rPr lang="en-US" sz="1600" dirty="0"/>
              <a:t>Temporal Interconnections</a:t>
            </a:r>
          </a:p>
          <a:p>
            <a:pPr lvl="1"/>
            <a:r>
              <a:rPr lang="en-US" sz="1600" dirty="0"/>
              <a:t>Micro-Macro Duality</a:t>
            </a:r>
          </a:p>
          <a:p>
            <a:r>
              <a:rPr lang="en-US" sz="1600" dirty="0"/>
              <a:t>Building Marketing Analytics Capabilities</a:t>
            </a:r>
          </a:p>
          <a:p>
            <a:pPr lvl="1"/>
            <a:r>
              <a:rPr lang="en-US" sz="1600" dirty="0"/>
              <a:t>Data Capabilities</a:t>
            </a:r>
          </a:p>
          <a:p>
            <a:pPr lvl="1"/>
            <a:r>
              <a:rPr lang="en-US" sz="1600" dirty="0"/>
              <a:t>Methodological Capabilities</a:t>
            </a:r>
          </a:p>
          <a:p>
            <a:r>
              <a:rPr lang="en-US" sz="1600" dirty="0"/>
              <a:t>Executing Marketing Strategies</a:t>
            </a:r>
          </a:p>
          <a:p>
            <a:pPr lvl="1"/>
            <a:r>
              <a:rPr lang="en-US" sz="1600" dirty="0"/>
              <a:t>Customer-Centric Approach</a:t>
            </a:r>
          </a:p>
          <a:p>
            <a:pPr lvl="1"/>
            <a:r>
              <a:rPr lang="en-US" sz="1600" dirty="0"/>
              <a:t>Continuously Iterating and Improving</a:t>
            </a:r>
          </a:p>
          <a:p>
            <a:pPr lvl="1"/>
            <a:r>
              <a:rPr lang="en-US" sz="1600" dirty="0"/>
              <a:t>Executing a Marketing Strategy Using First Principles and Data-Analytics</a:t>
            </a:r>
          </a:p>
          <a:p>
            <a:r>
              <a:rPr lang="en-US" sz="1600" dirty="0"/>
              <a:t>Takeaways</a:t>
            </a:r>
          </a:p>
        </p:txBody>
      </p:sp>
      <p:sp>
        <p:nvSpPr>
          <p:cNvPr id="6" name="Footer Placeholder 5"/>
          <p:cNvSpPr>
            <a:spLocks noGrp="1"/>
          </p:cNvSpPr>
          <p:nvPr>
            <p:ph type="ftr" sz="quarter" idx="11"/>
          </p:nvPr>
        </p:nvSpPr>
        <p:spPr/>
        <p:txBody>
          <a:bodyPr/>
          <a:lstStyle/>
          <a:p>
            <a:r>
              <a:rPr lang="en-US" dirty="0"/>
              <a:t>© </a:t>
            </a:r>
            <a:r>
              <a:rPr lang="en-US" dirty="0" err="1"/>
              <a:t>Palmatier</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7</a:t>
            </a:fld>
            <a:endParaRPr lang="en-US" dirty="0">
              <a:solidFill>
                <a:schemeClr val="tx1">
                  <a:lumMod val="65000"/>
                  <a:lumOff val="35000"/>
                </a:schemeClr>
              </a:solidFill>
            </a:endParaRPr>
          </a:p>
        </p:txBody>
      </p:sp>
    </p:spTree>
    <p:extLst>
      <p:ext uri="{BB962C8B-B14F-4D97-AF65-F5344CB8AC3E}">
        <p14:creationId xmlns:p14="http://schemas.microsoft.com/office/powerpoint/2010/main" val="167989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47110"/>
            <a:ext cx="7556313" cy="803691"/>
          </a:xfrm>
        </p:spPr>
        <p:txBody>
          <a:bodyPr/>
          <a:lstStyle/>
          <a:p>
            <a:r>
              <a:rPr lang="en-US" b="1" dirty="0"/>
              <a:t>MP#1: All Customers Differ </a:t>
            </a:r>
            <a:r>
              <a:rPr lang="en-US" b="1" dirty="0">
                <a:sym typeface="Wingdings"/>
              </a:rPr>
              <a:t> Managing Customer Heterogeneity</a:t>
            </a:r>
            <a:endParaRPr lang="en-US" b="1" dirty="0"/>
          </a:p>
        </p:txBody>
      </p:sp>
      <p:sp>
        <p:nvSpPr>
          <p:cNvPr id="3" name="Content Placeholder 2"/>
          <p:cNvSpPr>
            <a:spLocks noGrp="1"/>
          </p:cNvSpPr>
          <p:nvPr>
            <p:ph idx="1"/>
          </p:nvPr>
        </p:nvSpPr>
        <p:spPr/>
        <p:txBody>
          <a:bodyPr/>
          <a:lstStyle/>
          <a:p>
            <a:r>
              <a:rPr lang="en-US" dirty="0"/>
              <a:t>The problem that lies within the first marketing principle is that all customers differ </a:t>
            </a:r>
          </a:p>
          <a:p>
            <a:r>
              <a:rPr lang="en-US" dirty="0"/>
              <a:t>Customer needs emerge from a variety of sources:</a:t>
            </a:r>
          </a:p>
          <a:p>
            <a:pPr marL="571500" lvl="1" indent="-342900">
              <a:buFont typeface="+mj-lt"/>
              <a:buAutoNum type="arabicPeriod"/>
            </a:pPr>
            <a:r>
              <a:rPr lang="en-US" dirty="0"/>
              <a:t>Basic, personal differences</a:t>
            </a:r>
          </a:p>
          <a:p>
            <a:pPr marL="571500" lvl="1" indent="-342900">
              <a:buFont typeface="+mj-lt"/>
              <a:buAutoNum type="arabicPeriod"/>
            </a:pPr>
            <a:r>
              <a:rPr lang="en-US" dirty="0"/>
              <a:t>Varying life experiences</a:t>
            </a:r>
          </a:p>
          <a:p>
            <a:pPr marL="571500" lvl="1" indent="-342900">
              <a:buFont typeface="+mj-lt"/>
              <a:buAutoNum type="arabicPeriod"/>
            </a:pPr>
            <a:r>
              <a:rPr lang="en-US" dirty="0"/>
              <a:t>Unique functional needs for the product</a:t>
            </a:r>
          </a:p>
          <a:p>
            <a:pPr marL="571500" lvl="1" indent="-342900">
              <a:buFont typeface="+mj-lt"/>
              <a:buAutoNum type="arabicPeriod"/>
            </a:pPr>
            <a:r>
              <a:rPr lang="en-US" dirty="0"/>
              <a:t>Distinct aspirational self-identities</a:t>
            </a:r>
          </a:p>
          <a:p>
            <a:pPr marL="571500" lvl="1" indent="-342900">
              <a:buFont typeface="+mj-lt"/>
              <a:buAutoNum type="arabicPeriod"/>
            </a:pPr>
            <a:r>
              <a:rPr lang="en-US" dirty="0"/>
              <a:t>Previous persuasion-based activities focused on changing their preferences</a:t>
            </a:r>
          </a:p>
          <a:p>
            <a:r>
              <a:rPr lang="en-US" dirty="0"/>
              <a:t>The solution to the managing customer heterogeneity lies in selecting a specific segment of customers whose preferences match very closely with the firm’s selected set of offerings, and targeting them by positioning the selected offering in a way that highlights why it is the best solution for a sub-segment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8</a:t>
            </a:fld>
            <a:endParaRPr lang="en-US" dirty="0">
              <a:solidFill>
                <a:schemeClr val="tx1">
                  <a:lumMod val="65000"/>
                  <a:lumOff val="35000"/>
                </a:schemeClr>
              </a:solidFill>
            </a:endParaRPr>
          </a:p>
        </p:txBody>
      </p:sp>
    </p:spTree>
    <p:extLst>
      <p:ext uri="{BB962C8B-B14F-4D97-AF65-F5344CB8AC3E}">
        <p14:creationId xmlns:p14="http://schemas.microsoft.com/office/powerpoint/2010/main" val="407191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4043"/>
            <a:ext cx="7556313" cy="803691"/>
          </a:xfrm>
        </p:spPr>
        <p:txBody>
          <a:bodyPr/>
          <a:lstStyle/>
          <a:p>
            <a:r>
              <a:rPr lang="en-US" b="1" dirty="0"/>
              <a:t>MP#2: All Customers Change </a:t>
            </a:r>
            <a:r>
              <a:rPr lang="en-US" b="1" dirty="0">
                <a:sym typeface="Wingdings"/>
              </a:rPr>
              <a:t> Managing Customer Dynamics</a:t>
            </a:r>
            <a:endParaRPr lang="en-US" b="1" dirty="0"/>
          </a:p>
        </p:txBody>
      </p:sp>
      <p:sp>
        <p:nvSpPr>
          <p:cNvPr id="3" name="Content Placeholder 2"/>
          <p:cNvSpPr>
            <a:spLocks noGrp="1"/>
          </p:cNvSpPr>
          <p:nvPr>
            <p:ph idx="1"/>
          </p:nvPr>
        </p:nvSpPr>
        <p:spPr/>
        <p:txBody>
          <a:bodyPr/>
          <a:lstStyle/>
          <a:p>
            <a:r>
              <a:rPr lang="en-US" dirty="0"/>
              <a:t>The problems that comes from the second marketing principle is that all customers change </a:t>
            </a:r>
          </a:p>
          <a:p>
            <a:r>
              <a:rPr lang="en-US" dirty="0"/>
              <a:t>Customers’ changing needs arise from several sources:</a:t>
            </a:r>
          </a:p>
          <a:p>
            <a:pPr marL="571500" lvl="1" indent="-342900">
              <a:buFont typeface="+mj-lt"/>
              <a:buAutoNum type="arabicPeriod"/>
            </a:pPr>
            <a:r>
              <a:rPr lang="en-US" dirty="0"/>
              <a:t>Discrete life events</a:t>
            </a:r>
          </a:p>
          <a:p>
            <a:pPr marL="571500" lvl="1" indent="-342900">
              <a:buFont typeface="+mj-lt"/>
              <a:buAutoNum type="arabicPeriod"/>
            </a:pPr>
            <a:r>
              <a:rPr lang="en-US" dirty="0"/>
              <a:t>Typical lifecycle choices</a:t>
            </a:r>
          </a:p>
          <a:p>
            <a:pPr marL="571500" lvl="1" indent="-342900">
              <a:buFont typeface="+mj-lt"/>
              <a:buAutoNum type="arabicPeriod"/>
            </a:pPr>
            <a:r>
              <a:rPr lang="en-US" dirty="0"/>
              <a:t>Learning effects</a:t>
            </a:r>
          </a:p>
          <a:p>
            <a:pPr marL="571500" lvl="1" indent="-342900">
              <a:buFont typeface="+mj-lt"/>
              <a:buAutoNum type="arabicPeriod"/>
            </a:pPr>
            <a:r>
              <a:rPr lang="en-US" dirty="0"/>
              <a:t>Product lifecycle effects</a:t>
            </a:r>
          </a:p>
          <a:p>
            <a:pPr marL="571500" lvl="1" indent="-342900">
              <a:buFont typeface="+mj-lt"/>
              <a:buAutoNum type="arabicPeriod"/>
            </a:pPr>
            <a:r>
              <a:rPr lang="en-US" dirty="0"/>
              <a:t>Changing environmental contexts</a:t>
            </a:r>
          </a:p>
          <a:p>
            <a:r>
              <a:rPr lang="en-US" dirty="0"/>
              <a:t>The solution to the managing customer dynamics lies in applying STP solutions to a customer dynamic problem, i.e. segmenting a firm’s existing customers according to similarities in migration patterns, and develop customized strategies for differing migration patterns </a:t>
            </a:r>
          </a:p>
        </p:txBody>
      </p:sp>
      <p:sp>
        <p:nvSpPr>
          <p:cNvPr id="4" name="Footer Placeholder 3"/>
          <p:cNvSpPr>
            <a:spLocks noGrp="1"/>
          </p:cNvSpPr>
          <p:nvPr>
            <p:ph type="ftr" sz="quarter" idx="11"/>
          </p:nvPr>
        </p:nvSpPr>
        <p:spPr/>
        <p:txBody>
          <a:bodyPr/>
          <a:lstStyle/>
          <a:p>
            <a:r>
              <a:rPr lang="en-US" dirty="0"/>
              <a:t>© </a:t>
            </a:r>
            <a:r>
              <a:rPr lang="en-US" dirty="0" err="1"/>
              <a:t>Palmatier</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9</a:t>
            </a:fld>
            <a:endParaRPr lang="en-US" dirty="0">
              <a:solidFill>
                <a:schemeClr val="tx1">
                  <a:lumMod val="65000"/>
                  <a:lumOff val="35000"/>
                </a:schemeClr>
              </a:solidFill>
            </a:endParaRPr>
          </a:p>
        </p:txBody>
      </p:sp>
    </p:spTree>
    <p:extLst>
      <p:ext uri="{BB962C8B-B14F-4D97-AF65-F5344CB8AC3E}">
        <p14:creationId xmlns:p14="http://schemas.microsoft.com/office/powerpoint/2010/main" val="160913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ct #4 - Presentation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Project #4 - Presentation Slides.thmx</Template>
  <TotalTime>8963</TotalTime>
  <Words>12969</Words>
  <Application>Microsoft Macintosh PowerPoint</Application>
  <PresentationFormat>On-screen Show (4:3)</PresentationFormat>
  <Paragraphs>598</Paragraphs>
  <Slides>36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Avenir Light</vt:lpstr>
      <vt:lpstr>Calibri</vt:lpstr>
      <vt:lpstr>Cambria</vt:lpstr>
      <vt:lpstr>Mangal</vt:lpstr>
      <vt:lpstr>Wingdings</vt:lpstr>
      <vt:lpstr>Arial</vt:lpstr>
      <vt:lpstr>Project #4 - Presentation Slides</vt:lpstr>
      <vt:lpstr>PowerPoint Presentation</vt:lpstr>
      <vt:lpstr>Agenda</vt:lpstr>
      <vt:lpstr>Marketing is Becoming More Complex</vt:lpstr>
      <vt:lpstr>Evolution of Marketing Data, Analytic Techniques, and Targeting Approaches </vt:lpstr>
      <vt:lpstr>Trends Increasing the Importance of the First Principle Approach, Including…</vt:lpstr>
      <vt:lpstr>Example of Successful Use of this Approach: Keytrade Bank</vt:lpstr>
      <vt:lpstr>Agenda</vt:lpstr>
      <vt:lpstr>MP#1: All Customers Differ  Managing Customer Heterogeneity</vt:lpstr>
      <vt:lpstr>MP#2: All Customers Change  Managing Customer Dynamics</vt:lpstr>
      <vt:lpstr>MP#3: All Competitors React  Managing Sustainable Competitive Advantage</vt:lpstr>
      <vt:lpstr>MP#4: All Resources are Limited  Managing Resource Tradeoffs</vt:lpstr>
      <vt:lpstr>Summary of First Principles, Solutions, and Supporting Analytical Techniques</vt:lpstr>
      <vt:lpstr>Agenda</vt:lpstr>
      <vt:lpstr>Synergistic Integration of the Four Marketing Principles</vt:lpstr>
      <vt:lpstr>Temporal Interconnections</vt:lpstr>
      <vt:lpstr>Integrating the Four Marketing Principles</vt:lpstr>
      <vt:lpstr>Micro-Macro Duality</vt:lpstr>
      <vt:lpstr>Agenda</vt:lpstr>
      <vt:lpstr>Building Marketing Analytics Capabilities</vt:lpstr>
      <vt:lpstr>Example: Anomaly (Australia)</vt:lpstr>
      <vt:lpstr>Data Capabilities</vt:lpstr>
      <vt:lpstr>Methodological Capabilities</vt:lpstr>
      <vt:lpstr>Building Methodological Capabilities across Three Key Purposes</vt:lpstr>
      <vt:lpstr>PowerPoint Presentation</vt:lpstr>
      <vt:lpstr>Agenda</vt:lpstr>
      <vt:lpstr>Executing Marketing Strategies</vt:lpstr>
      <vt:lpstr>Customer-Centric Approach</vt:lpstr>
      <vt:lpstr>Continuously Iterating and Improving</vt:lpstr>
      <vt:lpstr>Example MP#1: Executing a Marketing Strategy Using First Principles and Data-Analytics</vt:lpstr>
      <vt:lpstr>Example MP#2: Executing a Marketing Strategy Using First Principles and Data-Analytics</vt:lpstr>
      <vt:lpstr>Example MP#3: Executing a Marketing Strategy Using First Principles and Data-Analytics</vt:lpstr>
      <vt:lpstr>Example MP#4: Executing a Marketing Strategy Using First Principles and Data-Analytics</vt:lpstr>
      <vt:lpstr>Agenda</vt:lpstr>
      <vt:lpstr>Takeaways</vt:lpstr>
      <vt:lpstr>Takeaways</vt:lpstr>
      <vt:lpstr>Takeaways/Readings</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dc:creator>
  <cp:lastModifiedBy>Microsoft Office User</cp:lastModifiedBy>
  <cp:revision>374</cp:revision>
  <dcterms:created xsi:type="dcterms:W3CDTF">2016-03-22T23:55:37Z</dcterms:created>
  <dcterms:modified xsi:type="dcterms:W3CDTF">2017-02-05T00:15:33Z</dcterms:modified>
</cp:coreProperties>
</file>