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49" r:id="rId1"/>
  </p:sldMasterIdLst>
  <p:notesMasterIdLst>
    <p:notesMasterId r:id="rId66"/>
  </p:notesMasterIdLst>
  <p:handoutMasterIdLst>
    <p:handoutMasterId r:id="rId67"/>
  </p:handoutMasterIdLst>
  <p:sldIdLst>
    <p:sldId id="414" r:id="rId2"/>
    <p:sldId id="337" r:id="rId3"/>
    <p:sldId id="446" r:id="rId4"/>
    <p:sldId id="447" r:id="rId5"/>
    <p:sldId id="418" r:id="rId6"/>
    <p:sldId id="341" r:id="rId7"/>
    <p:sldId id="466" r:id="rId8"/>
    <p:sldId id="346" r:id="rId9"/>
    <p:sldId id="468" r:id="rId10"/>
    <p:sldId id="347" r:id="rId11"/>
    <p:sldId id="450" r:id="rId12"/>
    <p:sldId id="451" r:id="rId13"/>
    <p:sldId id="348" r:id="rId14"/>
    <p:sldId id="350" r:id="rId15"/>
    <p:sldId id="349" r:id="rId16"/>
    <p:sldId id="462" r:id="rId17"/>
    <p:sldId id="449" r:id="rId18"/>
    <p:sldId id="448" r:id="rId19"/>
    <p:sldId id="351" r:id="rId20"/>
    <p:sldId id="352" r:id="rId21"/>
    <p:sldId id="353" r:id="rId22"/>
    <p:sldId id="354" r:id="rId23"/>
    <p:sldId id="467" r:id="rId24"/>
    <p:sldId id="355" r:id="rId25"/>
    <p:sldId id="463" r:id="rId26"/>
    <p:sldId id="357" r:id="rId27"/>
    <p:sldId id="358" r:id="rId28"/>
    <p:sldId id="453" r:id="rId29"/>
    <p:sldId id="454" r:id="rId30"/>
    <p:sldId id="455" r:id="rId31"/>
    <p:sldId id="456" r:id="rId32"/>
    <p:sldId id="457" r:id="rId33"/>
    <p:sldId id="458" r:id="rId34"/>
    <p:sldId id="459" r:id="rId35"/>
    <p:sldId id="460" r:id="rId36"/>
    <p:sldId id="434" r:id="rId37"/>
    <p:sldId id="435" r:id="rId38"/>
    <p:sldId id="436" r:id="rId39"/>
    <p:sldId id="437" r:id="rId40"/>
    <p:sldId id="438" r:id="rId41"/>
    <p:sldId id="439" r:id="rId42"/>
    <p:sldId id="440" r:id="rId43"/>
    <p:sldId id="452" r:id="rId44"/>
    <p:sldId id="441" r:id="rId45"/>
    <p:sldId id="442" r:id="rId46"/>
    <p:sldId id="443" r:id="rId47"/>
    <p:sldId id="359" r:id="rId48"/>
    <p:sldId id="360" r:id="rId49"/>
    <p:sldId id="361" r:id="rId50"/>
    <p:sldId id="362" r:id="rId51"/>
    <p:sldId id="363" r:id="rId52"/>
    <p:sldId id="364" r:id="rId53"/>
    <p:sldId id="366" r:id="rId54"/>
    <p:sldId id="444" r:id="rId55"/>
    <p:sldId id="429" r:id="rId56"/>
    <p:sldId id="430" r:id="rId57"/>
    <p:sldId id="431" r:id="rId58"/>
    <p:sldId id="370" r:id="rId59"/>
    <p:sldId id="371" r:id="rId60"/>
    <p:sldId id="372" r:id="rId61"/>
    <p:sldId id="416" r:id="rId62"/>
    <p:sldId id="445" r:id="rId63"/>
    <p:sldId id="464" r:id="rId64"/>
    <p:sldId id="465" r:id="rId65"/>
  </p:sldIdLst>
  <p:sldSz cx="9144000" cy="6858000" type="screen4x3"/>
  <p:notesSz cx="6858000" cy="9144000"/>
  <p:defaultTex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beth Nevins Caswel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33" autoAdjust="0"/>
    <p:restoredTop sz="91079" autoAdjust="0"/>
  </p:normalViewPr>
  <p:slideViewPr>
    <p:cSldViewPr snapToGrid="0" snapToObjects="1">
      <p:cViewPr varScale="1">
        <p:scale>
          <a:sx n="119" d="100"/>
          <a:sy n="119" d="100"/>
        </p:scale>
        <p:origin x="180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commentAuthors" Target="commentAuthors.xml"/><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4C9470-5748-164B-81D8-F42249190E1F}" type="datetimeFigureOut">
              <a:rPr lang="en-US" smtClean="0"/>
              <a:t>2/4/17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A4610-95BC-284F-BE00-2B599A48ABC9}" type="slidenum">
              <a:rPr lang="en-US" smtClean="0"/>
              <a:t>‹#›</a:t>
            </a:fld>
            <a:endParaRPr lang="en-US"/>
          </a:p>
        </p:txBody>
      </p:sp>
    </p:spTree>
    <p:extLst>
      <p:ext uri="{BB962C8B-B14F-4D97-AF65-F5344CB8AC3E}">
        <p14:creationId xmlns:p14="http://schemas.microsoft.com/office/powerpoint/2010/main" val="244449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10346-E64B-B94E-B4E5-AFC6A520BB4A}" type="datetimeFigureOut">
              <a:rPr lang="en-US" smtClean="0"/>
              <a:t>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81517-11CD-1043-936A-823C17956EDF}" type="slidenum">
              <a:rPr lang="en-US" smtClean="0"/>
              <a:t>‹#›</a:t>
            </a:fld>
            <a:endParaRPr lang="en-US"/>
          </a:p>
        </p:txBody>
      </p:sp>
    </p:spTree>
    <p:extLst>
      <p:ext uri="{BB962C8B-B14F-4D97-AF65-F5344CB8AC3E}">
        <p14:creationId xmlns:p14="http://schemas.microsoft.com/office/powerpoint/2010/main" val="3497754386"/>
      </p:ext>
    </p:extLst>
  </p:cSld>
  <p:clrMap bg1="lt1" tx1="dk1" bg2="lt2" tx2="dk2" accent1="accent1" accent2="accent2" accent3="accent3" accent4="accent4" accent5="accent5" accent6="accent6" hlink="hlink" folHlink="folHlink"/>
  <p:hf hdr="0" ftr="0" dt="0"/>
  <p:notesStyle>
    <a:lvl1pPr marL="0" algn="l" defTabSz="456827" rtl="0" eaLnBrk="1" latinLnBrk="0" hangingPunct="1">
      <a:defRPr sz="1200" kern="1200">
        <a:solidFill>
          <a:schemeClr val="tx1"/>
        </a:solidFill>
        <a:latin typeface="+mn-lt"/>
        <a:ea typeface="+mn-ea"/>
        <a:cs typeface="+mn-cs"/>
      </a:defRPr>
    </a:lvl1pPr>
    <a:lvl2pPr marL="456827" algn="l" defTabSz="456827" rtl="0" eaLnBrk="1" latinLnBrk="0" hangingPunct="1">
      <a:defRPr sz="1200" kern="1200">
        <a:solidFill>
          <a:schemeClr val="tx1"/>
        </a:solidFill>
        <a:latin typeface="+mn-lt"/>
        <a:ea typeface="+mn-ea"/>
        <a:cs typeface="+mn-cs"/>
      </a:defRPr>
    </a:lvl2pPr>
    <a:lvl3pPr marL="913651" algn="l" defTabSz="456827" rtl="0" eaLnBrk="1" latinLnBrk="0" hangingPunct="1">
      <a:defRPr sz="1200" kern="1200">
        <a:solidFill>
          <a:schemeClr val="tx1"/>
        </a:solidFill>
        <a:latin typeface="+mn-lt"/>
        <a:ea typeface="+mn-ea"/>
        <a:cs typeface="+mn-cs"/>
      </a:defRPr>
    </a:lvl3pPr>
    <a:lvl4pPr marL="1370479" algn="l" defTabSz="456827" rtl="0" eaLnBrk="1" latinLnBrk="0" hangingPunct="1">
      <a:defRPr sz="1200" kern="1200">
        <a:solidFill>
          <a:schemeClr val="tx1"/>
        </a:solidFill>
        <a:latin typeface="+mn-lt"/>
        <a:ea typeface="+mn-ea"/>
        <a:cs typeface="+mn-cs"/>
      </a:defRPr>
    </a:lvl4pPr>
    <a:lvl5pPr marL="1827303" algn="l" defTabSz="456827" rtl="0" eaLnBrk="1" latinLnBrk="0" hangingPunct="1">
      <a:defRPr sz="1200" kern="1200">
        <a:solidFill>
          <a:schemeClr val="tx1"/>
        </a:solidFill>
        <a:latin typeface="+mn-lt"/>
        <a:ea typeface="+mn-ea"/>
        <a:cs typeface="+mn-cs"/>
      </a:defRPr>
    </a:lvl5pPr>
    <a:lvl6pPr marL="2284131" algn="l" defTabSz="456827" rtl="0" eaLnBrk="1" latinLnBrk="0" hangingPunct="1">
      <a:defRPr sz="1200" kern="1200">
        <a:solidFill>
          <a:schemeClr val="tx1"/>
        </a:solidFill>
        <a:latin typeface="+mn-lt"/>
        <a:ea typeface="+mn-ea"/>
        <a:cs typeface="+mn-cs"/>
      </a:defRPr>
    </a:lvl6pPr>
    <a:lvl7pPr marL="2740955" algn="l" defTabSz="456827" rtl="0" eaLnBrk="1" latinLnBrk="0" hangingPunct="1">
      <a:defRPr sz="1200" kern="1200">
        <a:solidFill>
          <a:schemeClr val="tx1"/>
        </a:solidFill>
        <a:latin typeface="+mn-lt"/>
        <a:ea typeface="+mn-ea"/>
        <a:cs typeface="+mn-cs"/>
      </a:defRPr>
    </a:lvl7pPr>
    <a:lvl8pPr marL="3197782" algn="l" defTabSz="456827" rtl="0" eaLnBrk="1" latinLnBrk="0" hangingPunct="1">
      <a:defRPr sz="1200" kern="1200">
        <a:solidFill>
          <a:schemeClr val="tx1"/>
        </a:solidFill>
        <a:latin typeface="+mn-lt"/>
        <a:ea typeface="+mn-ea"/>
        <a:cs typeface="+mn-cs"/>
      </a:defRPr>
    </a:lvl8pPr>
    <a:lvl9pPr marL="3654606" algn="l" defTabSz="4568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All Resources Are Limited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final, perennial issue facing managers as they make strategic marketing decisions is that </a:t>
            </a:r>
            <a:r>
              <a:rPr lang="en-US" sz="1200" i="1" kern="1200" dirty="0">
                <a:solidFill>
                  <a:schemeClr val="tx1"/>
                </a:solidFill>
                <a:effectLst/>
                <a:latin typeface="+mn-lt"/>
                <a:ea typeface="+mn-ea"/>
                <a:cs typeface="+mn-cs"/>
              </a:rPr>
              <a:t>all resources are limited.</a:t>
            </a:r>
            <a:r>
              <a:rPr lang="en-US" sz="1200" kern="1200" dirty="0">
                <a:solidFill>
                  <a:schemeClr val="tx1"/>
                </a:solidFill>
                <a:effectLst/>
                <a:latin typeface="+mn-lt"/>
                <a:ea typeface="+mn-ea"/>
                <a:cs typeface="+mn-cs"/>
              </a:rPr>
              <a:t> A firm’s marketing decisions require trade-offs across multiple objectives, so scarce resources get allocated to meet different needs, according to decisions that are closely interdependent. The marketing manager of just a single retail store must trade off scarce resources and efforts every month, across advertising dollars, sales staff hours, retail shelf space, and merchandise inventories for hundreds of categories—never mind the complexity involved in making such decisions for an entire chain of stores. We combine all of these marketing mix allocation decisions under the single descriptive term </a:t>
            </a:r>
            <a:r>
              <a:rPr lang="en-US" sz="1200" b="1" i="1" kern="1200" dirty="0">
                <a:solidFill>
                  <a:schemeClr val="tx1"/>
                </a:solidFill>
                <a:effectLst/>
                <a:latin typeface="+mn-lt"/>
                <a:ea typeface="+mn-ea"/>
                <a:cs typeface="+mn-cs"/>
              </a:rPr>
              <a:t>resource trade-offs</a:t>
            </a:r>
            <a:r>
              <a:rPr lang="en-US" sz="1200" kern="1200" dirty="0">
                <a:solidFill>
                  <a:schemeClr val="tx1"/>
                </a:solidFill>
                <a:effectLst/>
                <a:latin typeface="+mn-lt"/>
                <a:ea typeface="+mn-ea"/>
                <a:cs typeface="+mn-cs"/>
              </a:rPr>
              <a:t>. Getting any of these trade-off decisions wrong can have cascading effects, influencing every other outcome that follows from a particular decision. For example, spending mostly on advertising without ensuring the necessary inventory could lead to </a:t>
            </a:r>
            <a:r>
              <a:rPr lang="en-US" sz="1200" kern="1200" dirty="0" err="1">
                <a:solidFill>
                  <a:schemeClr val="tx1"/>
                </a:solidFill>
                <a:effectLst/>
                <a:latin typeface="+mn-lt"/>
                <a:ea typeface="+mn-ea"/>
                <a:cs typeface="+mn-cs"/>
              </a:rPr>
              <a:t>stockout</a:t>
            </a:r>
            <a:r>
              <a:rPr lang="en-US" sz="1200" kern="1200" dirty="0">
                <a:solidFill>
                  <a:schemeClr val="tx1"/>
                </a:solidFill>
                <a:effectLst/>
                <a:latin typeface="+mn-lt"/>
                <a:ea typeface="+mn-ea"/>
                <a:cs typeface="+mn-cs"/>
              </a:rPr>
              <a:t> situations when consumers visit stores. Similarly, misallocating retail shelf space to products targeting customers that rarely visit the store would lead to massive losses due to obsolescence and unnecessary inventory costs.</a:t>
            </a:r>
          </a:p>
          <a:p>
            <a:r>
              <a:rPr lang="en-US" sz="1200" kern="1200" dirty="0">
                <a:solidFill>
                  <a:schemeClr val="tx1"/>
                </a:solidFill>
                <a:effectLst/>
                <a:latin typeface="+mn-lt"/>
                <a:ea typeface="+mn-ea"/>
                <a:cs typeface="+mn-cs"/>
              </a:rPr>
              <a:t>Managing resources optimally is critical, because marketing resources provide the primary action levers that firms can use to implement what they have learned from the previous three Marketing Principles. First, to effectively </a:t>
            </a:r>
            <a:r>
              <a:rPr lang="en-US" sz="1200" i="1" kern="1200" dirty="0">
                <a:solidFill>
                  <a:schemeClr val="tx1"/>
                </a:solidFill>
                <a:effectLst/>
                <a:latin typeface="+mn-lt"/>
                <a:ea typeface="+mn-ea"/>
                <a:cs typeface="+mn-cs"/>
              </a:rPr>
              <a:t>manage customer heterogeneity </a:t>
            </a:r>
            <a:r>
              <a:rPr lang="en-US" sz="1200" kern="1200" dirty="0">
                <a:solidFill>
                  <a:schemeClr val="tx1"/>
                </a:solidFill>
                <a:effectLst/>
                <a:latin typeface="+mn-lt"/>
                <a:ea typeface="+mn-ea"/>
                <a:cs typeface="+mn-cs"/>
              </a:rPr>
              <a:t>(MP#1), managers conduct segmentation and targeting. Yet they also need to allocate their fixed resources across these identified target segments effectively. </a:t>
            </a:r>
          </a:p>
          <a:p>
            <a:r>
              <a:rPr lang="en-US" sz="1200" kern="1200" dirty="0">
                <a:solidFill>
                  <a:schemeClr val="tx1"/>
                </a:solidFill>
                <a:effectLst/>
                <a:latin typeface="+mn-lt"/>
                <a:ea typeface="+mn-ea"/>
                <a:cs typeface="+mn-cs"/>
              </a:rPr>
              <a:t>Second, to effectively </a:t>
            </a:r>
            <a:r>
              <a:rPr lang="en-US" sz="1200" i="1" kern="1200" dirty="0">
                <a:solidFill>
                  <a:schemeClr val="tx1"/>
                </a:solidFill>
                <a:effectLst/>
                <a:latin typeface="+mn-lt"/>
                <a:ea typeface="+mn-ea"/>
                <a:cs typeface="+mn-cs"/>
              </a:rPr>
              <a:t>manage customer dynamics</a:t>
            </a:r>
            <a:r>
              <a:rPr lang="en-US" sz="1200" kern="1200" dirty="0">
                <a:solidFill>
                  <a:schemeClr val="tx1"/>
                </a:solidFill>
                <a:effectLst/>
                <a:latin typeface="+mn-lt"/>
                <a:ea typeface="+mn-ea"/>
                <a:cs typeface="+mn-cs"/>
              </a:rPr>
              <a:t> (MP#2), managers develop acquisition, expansion, and retention (AER) strategies that they use to serve customers effectively as they move as across lifecycle stages. But to carry out these carefully specified strategies, managers need adequate marketing dollars, in support of all three stages, and those costs can rapidly become non-trivial. Imagine a simplified example: If the marketing manager of a firm is ordered to reduce marketing budgets by 5 percent, she or he could cut both acquisition and retention budgets by 5 percent each or cut acquisition budgets by 25 percent and leave retention budgets unchanged. But which option leads to better performance over time?</a:t>
            </a:r>
          </a:p>
          <a:p>
            <a:r>
              <a:rPr lang="en-US" sz="1200" kern="1200" dirty="0">
                <a:solidFill>
                  <a:schemeClr val="tx1"/>
                </a:solidFill>
                <a:effectLst/>
                <a:latin typeface="+mn-lt"/>
                <a:ea typeface="+mn-ea"/>
                <a:cs typeface="+mn-cs"/>
              </a:rPr>
              <a:t>Finally, to </a:t>
            </a:r>
            <a:r>
              <a:rPr lang="en-US" sz="1200" i="1" kern="1200" dirty="0">
                <a:solidFill>
                  <a:schemeClr val="tx1"/>
                </a:solidFill>
                <a:effectLst/>
                <a:latin typeface="+mn-lt"/>
                <a:ea typeface="+mn-ea"/>
                <a:cs typeface="+mn-cs"/>
              </a:rPr>
              <a:t>build sustainable competitive advantages</a:t>
            </a:r>
            <a:r>
              <a:rPr lang="en-US" sz="1200" kern="1200" dirty="0">
                <a:solidFill>
                  <a:schemeClr val="tx1"/>
                </a:solidFill>
                <a:effectLst/>
                <a:latin typeface="+mn-lt"/>
                <a:ea typeface="+mn-ea"/>
                <a:cs typeface="+mn-cs"/>
              </a:rPr>
              <a:t> (MP#3), managers introduce new products, enter new markets, build strong brands, and spend on relationship marketing (BOR strategies). For example, Amazon expanded into bricks-and-mortar retail in 2014, partly buoyed by the idea that it could use physical sites as distribution centers. Similarly, Proctor &amp; Gamble manages 22 brands that earn more than $1 billion in annual U.S. sales, but it is constantly introducing new products to stay competitive. Determining which SCA are most appropriate and how many resources to devote to each element of these competitive barriers remains a constant challenge, especially as competitors keep challenging existing sources of advantage. </a:t>
            </a:r>
            <a:r>
              <a:rPr lang="en-US" sz="1200" b="0" i="0" u="none" strike="noStrike" kern="1200" baseline="0" dirty="0">
                <a:solidFill>
                  <a:schemeClr val="tx1"/>
                </a:solidFill>
                <a:latin typeface="+mn-lt"/>
                <a:ea typeface="+mn-ea"/>
                <a:cs typeface="+mn-cs"/>
              </a:rPr>
              <a:t>Some firms try to avoid dealing head on with resource trade-offs by relying on the same allocation strategies across time.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3</a:t>
            </a:fld>
            <a:endParaRPr lang="en-US"/>
          </a:p>
        </p:txBody>
      </p:sp>
    </p:spTree>
    <p:extLst>
      <p:ext uri="{BB962C8B-B14F-4D97-AF65-F5344CB8AC3E}">
        <p14:creationId xmlns:p14="http://schemas.microsoft.com/office/powerpoint/2010/main" val="399549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Attribution Approach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understand the problem with anchoring–adjustment approaches, refer back to Figure 8.1, Panel A. Recall that each marketing outcome in the box on the right is influenced by the previous resource trade-offs listed in the box on the left, even though these links are not necessarily evident to managers (black dotted line). Once managers observe the outcomes achieved at the end of a period though, they can </a:t>
            </a:r>
            <a:r>
              <a:rPr lang="en-US" sz="1200" i="1" kern="1200" dirty="0">
                <a:solidFill>
                  <a:schemeClr val="tx1"/>
                </a:solidFill>
                <a:effectLst/>
                <a:latin typeface="+mn-lt"/>
                <a:ea typeface="+mn-ea"/>
                <a:cs typeface="+mn-cs"/>
              </a:rPr>
              <a:t>react</a:t>
            </a:r>
            <a:r>
              <a:rPr lang="en-US" sz="1200" kern="1200" dirty="0">
                <a:solidFill>
                  <a:schemeClr val="tx1"/>
                </a:solidFill>
                <a:effectLst/>
                <a:latin typeface="+mn-lt"/>
                <a:ea typeface="+mn-ea"/>
                <a:cs typeface="+mn-cs"/>
              </a:rPr>
              <a:t> to poor resource allocation decisions. If profits drop by 10 percent after a 25 percent advertising decrease, that manager had better readjust the advertising allocation quickly!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in such a seemingly direct case though, managers still cannot know for certain why profits decreased by 10 percent: because they should have increased advertising by 25 percent instead of a 25 percent decrease (i.e., they spent too little and did not reach maximum sales), or because they should have decreased it by 50 percent (i.e., they spent too much and reduced profits). Such questions are perennial for marketers.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Procter &amp; Gamble (P&amp;G) spent more than $6 billion on advertising in 2012, and IBM spent around $1 billion that year, yet even with these massive investments, these firms remain uncertain about how to allocate their vast advertising resources across different communication channels and formats. To understand the link between marketing resources and marketing outcomes better, they can thus add another box and create the attribution model in Figure 8.1, Panel B. These mathematical models help systematically answer the question, How does a specific increase in a particular resource option, while keeping all else equal, affect a certain outcome of interest?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Figure 8.1, Panel B, assume that a manager is trying to maximize a marketing outcome, like market share. She or he reviews prior decisions and trade-offs related to a particular variable from the marketing resources box, say, advertising. With an attribution model, this manager relies on past decisions and outcomes to derive a mathematical assessment of how much impact each resource trade-off truly had on each outcome. This historical evaluation reveals which marketing decisions worked—and just as important, which marketing decisions did not. Yet it also entails model-based (cf. heuristic-based) “what-if” scenarios that can inform optimal resource trade-off decisions.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let’s say that a firm realized its advertising was increasing its market share, so it decided to increase advertising spending by another 50 percent. But in the following period, market share actually only increased by 2 percent, signaling that the firm has probably overspent on advertising. This provides the firm key information on the ideal allocation. Specifying an attribution model, such that the firm learns the exact dollar impact that a small resource increase will exert, also can provide answers to two more questions: </a:t>
            </a:r>
          </a:p>
          <a:p>
            <a:pPr marL="228600" indent="-228600">
              <a:buAutoNum type="arabicParenBoth"/>
            </a:pPr>
            <a:r>
              <a:rPr lang="en-US" sz="1200" kern="1200" dirty="0">
                <a:solidFill>
                  <a:schemeClr val="tx1"/>
                </a:solidFill>
                <a:effectLst/>
                <a:latin typeface="+mn-lt"/>
                <a:ea typeface="+mn-ea"/>
                <a:cs typeface="+mn-cs"/>
              </a:rPr>
              <a:t>What is the relative dollar value impact of a marketing investment, and </a:t>
            </a:r>
          </a:p>
          <a:p>
            <a:pPr marL="0" indent="0">
              <a:buNone/>
            </a:pPr>
            <a:r>
              <a:rPr lang="en-US" sz="1200" kern="1200" dirty="0">
                <a:solidFill>
                  <a:schemeClr val="tx1"/>
                </a:solidFill>
                <a:effectLst/>
                <a:latin typeface="+mn-lt"/>
                <a:ea typeface="+mn-ea"/>
                <a:cs typeface="+mn-cs"/>
              </a:rPr>
              <a:t>(2) what is the profit-maximizing level of investment?</a:t>
            </a: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By using an attribution model, managers thus can allocate resources to optimize their desired outcome, as well as avoid waste or reliance on arbitrary heuristics. In turn, rather than </a:t>
            </a:r>
            <a:r>
              <a:rPr lang="en-US" sz="1200" i="1" kern="1200" dirty="0">
                <a:solidFill>
                  <a:schemeClr val="tx1"/>
                </a:solidFill>
                <a:effectLst/>
                <a:latin typeface="+mn-lt"/>
                <a:ea typeface="+mn-ea"/>
                <a:cs typeface="+mn-cs"/>
              </a:rPr>
              <a:t>reactive</a:t>
            </a:r>
            <a:r>
              <a:rPr lang="en-US" sz="1200" kern="1200" dirty="0">
                <a:solidFill>
                  <a:schemeClr val="tx1"/>
                </a:solidFill>
                <a:effectLst/>
                <a:latin typeface="+mn-lt"/>
                <a:ea typeface="+mn-ea"/>
                <a:cs typeface="+mn-cs"/>
              </a:rPr>
              <a:t> resource allocation strategies, managers can implement </a:t>
            </a:r>
            <a:r>
              <a:rPr lang="en-US" sz="1200" i="1" kern="1200" dirty="0">
                <a:solidFill>
                  <a:schemeClr val="tx1"/>
                </a:solidFill>
                <a:effectLst/>
                <a:latin typeface="+mn-lt"/>
                <a:ea typeface="+mn-ea"/>
                <a:cs typeface="+mn-cs"/>
              </a:rPr>
              <a:t>proactive</a:t>
            </a:r>
            <a:r>
              <a:rPr lang="en-US" sz="1200" kern="1200" dirty="0">
                <a:solidFill>
                  <a:schemeClr val="tx1"/>
                </a:solidFill>
                <a:effectLst/>
                <a:latin typeface="+mn-lt"/>
                <a:ea typeface="+mn-ea"/>
                <a:cs typeface="+mn-cs"/>
              </a:rPr>
              <a:t> ones.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attribution models come in two main categories, namely, experimental and response model attributions.</a:t>
            </a:r>
          </a:p>
        </p:txBody>
      </p:sp>
      <p:sp>
        <p:nvSpPr>
          <p:cNvPr id="4" name="Slide Number Placeholder 3"/>
          <p:cNvSpPr>
            <a:spLocks noGrp="1"/>
          </p:cNvSpPr>
          <p:nvPr>
            <p:ph type="sldNum" sz="quarter" idx="10"/>
          </p:nvPr>
        </p:nvSpPr>
        <p:spPr/>
        <p:txBody>
          <a:bodyPr/>
          <a:lstStyle/>
          <a:p>
            <a:fld id="{99481517-11CD-1043-936A-823C17956EDF}" type="slidenum">
              <a:rPr lang="en-US" smtClean="0"/>
              <a:t>20</a:t>
            </a:fld>
            <a:endParaRPr lang="en-US"/>
          </a:p>
        </p:txBody>
      </p:sp>
    </p:spTree>
    <p:extLst>
      <p:ext uri="{BB962C8B-B14F-4D97-AF65-F5344CB8AC3E}">
        <p14:creationId xmlns:p14="http://schemas.microsoft.com/office/powerpoint/2010/main" val="3761959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Experimental-Based Attribution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Firms operate in environments in which various factors operate simultaneously. For example, in the intensely competitive, dynamic online retail sector in China, managers of </a:t>
            </a:r>
            <a:r>
              <a:rPr lang="en-US" sz="1200" kern="1200" dirty="0" err="1">
                <a:solidFill>
                  <a:schemeClr val="tx1"/>
                </a:solidFill>
                <a:effectLst/>
                <a:latin typeface="+mn-lt"/>
                <a:ea typeface="+mn-ea"/>
                <a:cs typeface="+mn-cs"/>
              </a:rPr>
              <a:t>Alibaba</a:t>
            </a:r>
            <a:r>
              <a:rPr lang="en-US" sz="1200" kern="1200" dirty="0">
                <a:solidFill>
                  <a:schemeClr val="tx1"/>
                </a:solidFill>
                <a:effectLst/>
                <a:latin typeface="+mn-lt"/>
                <a:ea typeface="+mn-ea"/>
                <a:cs typeface="+mn-cs"/>
              </a:rPr>
              <a:t> would find it hard to prove (or disprove) that their marketing resources pay off in specific marketing outcomes. Yet managers still must make constant, rapid decisions about whether to commit resources and how much to commit. Suppose that Macy’s wants to understand whether it should really be investing in search advertising. On the one hand, most people start their product search online using a search engine such as Google, so advertising Macy’s offerings by investing in organic search keywords is reasonable and could boost sales. On the other hand, Macy’s already is a well-known brand, and its loyal shoppers are going to visit its website anyway, so search advertising might just be wasteful spending. </a:t>
            </a:r>
          </a:p>
          <a:p>
            <a:r>
              <a:rPr lang="en-US" sz="1200" kern="1200" dirty="0">
                <a:solidFill>
                  <a:schemeClr val="tx1"/>
                </a:solidFill>
                <a:effectLst/>
                <a:latin typeface="+mn-lt"/>
                <a:ea typeface="+mn-ea"/>
                <a:cs typeface="+mn-cs"/>
              </a:rPr>
              <a:t>How can Macy’s determine which argument is accurate? Table 8.2 provides a summary of the experimental attribution approach, which involves an intervention, outcome, design of the experimental condition, and the control condition. That is, with a controlled field experiment, Macy’s might first select an </a:t>
            </a:r>
            <a:r>
              <a:rPr lang="en-US" sz="1200" i="1" kern="1200" dirty="0">
                <a:solidFill>
                  <a:schemeClr val="tx1"/>
                </a:solidFill>
                <a:effectLst/>
                <a:latin typeface="+mn-lt"/>
                <a:ea typeface="+mn-ea"/>
                <a:cs typeface="+mn-cs"/>
              </a:rPr>
              <a:t>intervention</a:t>
            </a:r>
            <a:r>
              <a:rPr lang="en-US" sz="1200" kern="1200" dirty="0">
                <a:solidFill>
                  <a:schemeClr val="tx1"/>
                </a:solidFill>
                <a:effectLst/>
                <a:latin typeface="+mn-lt"/>
                <a:ea typeface="+mn-ea"/>
                <a:cs typeface="+mn-cs"/>
              </a:rPr>
              <a:t> of interest, such as the level of search advertising to pursue. The experiment would involve adjusting this level in a limited fashion, such as increasing search advertising expenditures by 10 percent in the Midwestern region. Then Macy’s needs to identify the </a:t>
            </a:r>
            <a:r>
              <a:rPr lang="en-US" sz="1200" i="1" kern="1200" dirty="0">
                <a:solidFill>
                  <a:schemeClr val="tx1"/>
                </a:solidFill>
                <a:effectLst/>
                <a:latin typeface="+mn-lt"/>
                <a:ea typeface="+mn-ea"/>
                <a:cs typeface="+mn-cs"/>
              </a:rPr>
              <a:t>outcome</a:t>
            </a:r>
            <a:r>
              <a:rPr lang="en-US" sz="1200" kern="1200" dirty="0">
                <a:solidFill>
                  <a:schemeClr val="tx1"/>
                </a:solidFill>
                <a:effectLst/>
                <a:latin typeface="+mn-lt"/>
                <a:ea typeface="+mn-ea"/>
                <a:cs typeface="+mn-cs"/>
              </a:rPr>
              <a:t> of interest, such as offline sales, online sales, or online visits to its website in the Midwestern region (where it increased search advertising expenditures) relative to all other regions (where search advertising expenditures remained unchanged). The </a:t>
            </a:r>
            <a:r>
              <a:rPr lang="en-US" sz="1200" i="1" kern="1200" dirty="0">
                <a:solidFill>
                  <a:schemeClr val="tx1"/>
                </a:solidFill>
                <a:effectLst/>
                <a:latin typeface="+mn-lt"/>
                <a:ea typeface="+mn-ea"/>
                <a:cs typeface="+mn-cs"/>
              </a:rPr>
              <a:t>design</a:t>
            </a:r>
            <a:r>
              <a:rPr lang="en-US" sz="1200" kern="1200" dirty="0">
                <a:solidFill>
                  <a:schemeClr val="tx1"/>
                </a:solidFill>
                <a:effectLst/>
                <a:latin typeface="+mn-lt"/>
                <a:ea typeface="+mn-ea"/>
                <a:cs typeface="+mn-cs"/>
              </a:rPr>
              <a:t> of the experiment also requires further details, such as precisely when, where, and to whom it administers the intervention. Thus in addition to choosing the Midwestern region, Macy’s might decide to focus its search advertising expenditures on Google instead of Bing. It also might define the length of the experiment as one month. The experimental group then would consist of all consumers exposed to the chosen keywords through Google searches in Midwestern regions, and Macy’s would need to track any increases in sales or website visits among these consumers during the month-long intervention. The findings reflect an experimental effect, namely, the lift in sales induced by a 10 percent increase in search advertising, all else being equal. </a:t>
            </a:r>
          </a:p>
          <a:p>
            <a:r>
              <a:rPr lang="en-US" sz="1200" kern="1200" dirty="0">
                <a:solidFill>
                  <a:schemeClr val="tx1"/>
                </a:solidFill>
                <a:effectLst/>
                <a:latin typeface="+mn-lt"/>
                <a:ea typeface="+mn-ea"/>
                <a:cs typeface="+mn-cs"/>
              </a:rPr>
              <a:t>With this approach, all other factors (at least those under the firm’s control) that can influence sales are purposefully kept constant. Thus, the firm deliberately generates a scenario that enables it to quantify the financial impact of the marketing resource that it alters through the experiment. Because external effects also are always at play—perhaps Macy’s sales generally increase month-to-month, such that any increase in sales in a particular month is not necessarily attributable to greater online search advertising—a </a:t>
            </a:r>
            <a:r>
              <a:rPr lang="en-US" sz="1200" i="1" kern="1200" dirty="0">
                <a:solidFill>
                  <a:schemeClr val="tx1"/>
                </a:solidFill>
                <a:effectLst/>
                <a:latin typeface="+mn-lt"/>
                <a:ea typeface="+mn-ea"/>
                <a:cs typeface="+mn-cs"/>
              </a:rPr>
              <a:t>control condition</a:t>
            </a:r>
            <a:r>
              <a:rPr lang="en-US" sz="1200" kern="1200" dirty="0">
                <a:solidFill>
                  <a:schemeClr val="tx1"/>
                </a:solidFill>
                <a:effectLst/>
                <a:latin typeface="+mn-lt"/>
                <a:ea typeface="+mn-ea"/>
                <a:cs typeface="+mn-cs"/>
              </a:rPr>
              <a:t> can be beneficial. The control would involve a region similar to the experimental region for which the search advertising levels remain constant over the month. Then a control group exists, comprised of all consumers who were not exposed to the intensified search advertising through Google. If sales increase among the control group, but by less than the increase among the experimental group, Macy’s would have evidence of the incremental effect of its increased search advertising expenditures, for a group that is similar in all other respects.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method offers many advantages over an anchoring–adjustment approach. By allowing the manager to control for factors that otherwise could influence outcomes, experiments help isolate the impact of a specific marketing instrument being studied. Experiments also are useful when managers have not tried something before and want to test out its impact for the first time. For example, for decades, conventional wisdom indicated that customers would round prices down and ignore the right-most digits of a price—such that they read $3.99 as $3 instead of $4—so marketers started implementing prices that ended in 9. But this assumption went untested for a long time, which could have been very risky for firms. To test the assumption experimentally, researchers mailed three versions of a large U.S. mail-order catalog to different, randomly selected customer groups. In these catalogs, the prices of four dresses were manipulated to end in 9 in some catalogs but not in others. The 9 price ending consistently increased demand, especially among consumers who were less familiar with the product advertised. In this case, the conventional wisdom proved right, but an experiment was necessary to confirm it.</a:t>
            </a:r>
          </a:p>
        </p:txBody>
      </p:sp>
      <p:sp>
        <p:nvSpPr>
          <p:cNvPr id="4" name="Slide Number Placeholder 3"/>
          <p:cNvSpPr>
            <a:spLocks noGrp="1"/>
          </p:cNvSpPr>
          <p:nvPr>
            <p:ph type="sldNum" sz="quarter" idx="10"/>
          </p:nvPr>
        </p:nvSpPr>
        <p:spPr/>
        <p:txBody>
          <a:bodyPr/>
          <a:lstStyle/>
          <a:p>
            <a:fld id="{99481517-11CD-1043-936A-823C17956EDF}" type="slidenum">
              <a:rPr lang="en-US" smtClean="0"/>
              <a:t>21</a:t>
            </a:fld>
            <a:endParaRPr lang="en-US"/>
          </a:p>
        </p:txBody>
      </p:sp>
    </p:spTree>
    <p:extLst>
      <p:ext uri="{BB962C8B-B14F-4D97-AF65-F5344CB8AC3E}">
        <p14:creationId xmlns:p14="http://schemas.microsoft.com/office/powerpoint/2010/main" val="1141191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 all experiments are so straightforward though. Deciding which factors to test is critical, and experiments can quickly grow very complex. For example, IKEA’s website features about 12,000 products, nearly the entire IKEA product range. They vary by price, category, rating, design, and so on. If managers want to conduct an experiment across this vast product range, they need to confirm which factors are truly important to study and limit the experimental design to those factors for it to be viable. </a:t>
            </a:r>
          </a:p>
          <a:p>
            <a:r>
              <a:rPr lang="en-US" sz="1200" kern="1200" dirty="0">
                <a:solidFill>
                  <a:schemeClr val="tx1"/>
                </a:solidFill>
                <a:effectLst/>
                <a:latin typeface="+mn-lt"/>
                <a:ea typeface="+mn-ea"/>
                <a:cs typeface="+mn-cs"/>
              </a:rPr>
              <a:t>Another element that defines the success of an experimental approach is its reliability, that is, its internal and external validity. Internal validity means that the experiment is well designed, and it reflects three key criteria:</a:t>
            </a:r>
          </a:p>
          <a:p>
            <a:pPr lvl="0"/>
            <a:r>
              <a:rPr lang="en-US" sz="1200" kern="1200" dirty="0">
                <a:solidFill>
                  <a:schemeClr val="tx1"/>
                </a:solidFill>
                <a:effectLst/>
                <a:latin typeface="+mn-lt"/>
                <a:ea typeface="+mn-ea"/>
                <a:cs typeface="+mn-cs"/>
              </a:rPr>
              <a:t>1.</a:t>
            </a:r>
          </a:p>
          <a:p>
            <a:pPr lvl="0"/>
            <a:r>
              <a:rPr lang="en-US" sz="1200" kern="1200" dirty="0">
                <a:solidFill>
                  <a:schemeClr val="tx1"/>
                </a:solidFill>
                <a:effectLst/>
                <a:latin typeface="+mn-lt"/>
                <a:ea typeface="+mn-ea"/>
                <a:cs typeface="+mn-cs"/>
              </a:rPr>
              <a:t>The cause should precede the effect in time, known as a </a:t>
            </a:r>
            <a:r>
              <a:rPr lang="en-US" sz="1200" i="1" kern="1200" dirty="0">
                <a:solidFill>
                  <a:schemeClr val="tx1"/>
                </a:solidFill>
                <a:effectLst/>
                <a:latin typeface="+mn-lt"/>
                <a:ea typeface="+mn-ea"/>
                <a:cs typeface="+mn-cs"/>
              </a:rPr>
              <a:t>temporal precedence check</a:t>
            </a:r>
            <a:r>
              <a:rPr lang="en-US" sz="1200" kern="1200" dirty="0">
                <a:solidFill>
                  <a:schemeClr val="tx1"/>
                </a:solidFill>
                <a:effectLst/>
                <a:latin typeface="+mn-lt"/>
                <a:ea typeface="+mn-ea"/>
                <a:cs typeface="+mn-cs"/>
              </a:rPr>
              <a:t>. In our Macy’s example, this temporal precedence is pretty clear: The retailer checks its online and offline sales in the period before it invested more in search advertising, then checks those values in the month after its investment. A poor design instead might take measures of the outcomes too soon after the intervention, without giving it time to take effect. </a:t>
            </a:r>
          </a:p>
          <a:p>
            <a:pPr lvl="0"/>
            <a:r>
              <a:rPr lang="en-US" sz="1200" kern="1200" dirty="0">
                <a:solidFill>
                  <a:schemeClr val="tx1"/>
                </a:solidFill>
                <a:effectLst/>
                <a:latin typeface="+mn-lt"/>
                <a:ea typeface="+mn-ea"/>
                <a:cs typeface="+mn-cs"/>
              </a:rPr>
              <a:t>2. </a:t>
            </a:r>
          </a:p>
          <a:p>
            <a:pPr lvl="0"/>
            <a:r>
              <a:rPr lang="en-US" sz="1200" kern="1200" dirty="0">
                <a:solidFill>
                  <a:schemeClr val="tx1"/>
                </a:solidFill>
                <a:effectLst/>
                <a:latin typeface="+mn-lt"/>
                <a:ea typeface="+mn-ea"/>
                <a:cs typeface="+mn-cs"/>
              </a:rPr>
              <a:t>The cause and the effect must be related, according to a </a:t>
            </a:r>
            <a:r>
              <a:rPr lang="en-US" sz="1200" i="1" kern="1200" dirty="0">
                <a:solidFill>
                  <a:schemeClr val="tx1"/>
                </a:solidFill>
                <a:effectLst/>
                <a:latin typeface="+mn-lt"/>
                <a:ea typeface="+mn-ea"/>
                <a:cs typeface="+mn-cs"/>
              </a:rPr>
              <a:t>covariation check</a:t>
            </a:r>
            <a:r>
              <a:rPr lang="en-US" sz="1200" kern="1200" dirty="0">
                <a:solidFill>
                  <a:schemeClr val="tx1"/>
                </a:solidFill>
                <a:effectLst/>
                <a:latin typeface="+mn-lt"/>
                <a:ea typeface="+mn-ea"/>
                <a:cs typeface="+mn-cs"/>
              </a:rPr>
              <a:t>. For example, if sales increase in both the experimental group and the control group in our Macy’s example, and the difference is not statistically significant, the firm cannot establish that its increased search advertising really prompted the sales bump. </a:t>
            </a:r>
          </a:p>
          <a:p>
            <a:pPr lvl="0"/>
            <a:r>
              <a:rPr lang="en-US" sz="1200" kern="1200" dirty="0">
                <a:solidFill>
                  <a:schemeClr val="tx1"/>
                </a:solidFill>
                <a:effectLst/>
                <a:latin typeface="+mn-lt"/>
                <a:ea typeface="+mn-ea"/>
                <a:cs typeface="+mn-cs"/>
              </a:rPr>
              <a:t>3. </a:t>
            </a:r>
          </a:p>
          <a:p>
            <a:pPr lvl="0"/>
            <a:r>
              <a:rPr lang="en-US" sz="1200" kern="1200" dirty="0">
                <a:solidFill>
                  <a:schemeClr val="tx1"/>
                </a:solidFill>
                <a:effectLst/>
                <a:latin typeface="+mn-lt"/>
                <a:ea typeface="+mn-ea"/>
                <a:cs typeface="+mn-cs"/>
              </a:rPr>
              <a:t>The hardest criterion to achieve is the requirement that no plausible alternative explanations exist for the observed outcome, which can be determined with a </a:t>
            </a:r>
            <a:r>
              <a:rPr lang="en-US" sz="1200" i="1" kern="1200" dirty="0">
                <a:solidFill>
                  <a:schemeClr val="tx1"/>
                </a:solidFill>
                <a:effectLst/>
                <a:latin typeface="+mn-lt"/>
                <a:ea typeface="+mn-ea"/>
                <a:cs typeface="+mn-cs"/>
              </a:rPr>
              <a:t>non-spuriousness check</a:t>
            </a:r>
            <a:r>
              <a:rPr lang="en-US" sz="1200" kern="1200" dirty="0">
                <a:solidFill>
                  <a:schemeClr val="tx1"/>
                </a:solidFill>
                <a:effectLst/>
                <a:latin typeface="+mn-lt"/>
                <a:ea typeface="+mn-ea"/>
                <a:cs typeface="+mn-cs"/>
              </a:rPr>
              <a:t>. Macy’s would need to establish, for example, that the experimental and control groups represent regions that are truly similar in terms of Macy’s penetration, market attractiveness, sales growth, competition, and so on. In addition, the consumers in these treatment and control groups need to be similar in their demographics, preferences, lifestyles, and past purchases from Macy’s. </a:t>
            </a:r>
          </a:p>
          <a:p>
            <a:r>
              <a:rPr lang="en-US" sz="1200" kern="1200" dirty="0">
                <a:solidFill>
                  <a:schemeClr val="tx1"/>
                </a:solidFill>
                <a:effectLst/>
                <a:latin typeface="+mn-lt"/>
                <a:ea typeface="+mn-ea"/>
                <a:cs typeface="+mn-cs"/>
              </a:rPr>
              <a:t>If the experiment passes all three of these checks, it is internally valid.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External validity instead depends on whether the conclusions drawn from an experiment can generalize to the overall business. For example, Macy’s might confirm the results by running similar experiments across a few different regions, search engines, consumer groups, or search advertising levels. More generally, managers should replicate experiments to gain confidence that the experiment will consistently produce the same results. An externally valid experiment ultimately provides confidence in the results.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even with all these checks and sufficient validity, in some situations, experiments simply are not feasible or practical. Testing a new sales force compensation system or territory structure would not be fair or pragmatic in an experimental setting, because the experimental and control groups would receive different compensation for similar efforts. Similarly, if a franchisor wants to test the efficacy of its promotions, it cannot demand deep price cuts by some franchisees but not require them for others, for both fairness and legal reasons. Instead, firms need alternative approaches to understand impacts such as these. </a:t>
            </a:r>
          </a:p>
        </p:txBody>
      </p:sp>
      <p:sp>
        <p:nvSpPr>
          <p:cNvPr id="4" name="Slide Number Placeholder 3"/>
          <p:cNvSpPr>
            <a:spLocks noGrp="1"/>
          </p:cNvSpPr>
          <p:nvPr>
            <p:ph type="sldNum" sz="quarter" idx="10"/>
          </p:nvPr>
        </p:nvSpPr>
        <p:spPr/>
        <p:txBody>
          <a:bodyPr/>
          <a:lstStyle/>
          <a:p>
            <a:fld id="{99481517-11CD-1043-936A-823C17956EDF}" type="slidenum">
              <a:rPr lang="en-US" smtClean="0"/>
              <a:t>22</a:t>
            </a:fld>
            <a:endParaRPr lang="en-US"/>
          </a:p>
        </p:txBody>
      </p:sp>
    </p:spTree>
    <p:extLst>
      <p:ext uri="{BB962C8B-B14F-4D97-AF65-F5344CB8AC3E}">
        <p14:creationId xmlns:p14="http://schemas.microsoft.com/office/powerpoint/2010/main" val="3760913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Response Model Attribution</a:t>
            </a:r>
            <a:r>
              <a:rPr lang="en-US" sz="1200" b="1"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With improved computing power, and advances in statistics, firms are in an unprecedented position to mine their historical data to measure the impact of various marketing resources on outcomes. The explosion of data and improvements in statistical methods, as well as the stronger foundational backgrounds of marketing managers, have led to a surge in sophisticated </a:t>
            </a:r>
            <a:r>
              <a:rPr lang="en-US" sz="1200" i="1" kern="1200" dirty="0">
                <a:solidFill>
                  <a:schemeClr val="tx1"/>
                </a:solidFill>
                <a:effectLst/>
                <a:latin typeface="+mn-lt"/>
                <a:ea typeface="+mn-ea"/>
                <a:cs typeface="+mn-cs"/>
              </a:rPr>
              <a:t>response model attribution</a:t>
            </a:r>
            <a:r>
              <a:rPr lang="en-US" sz="1200" kern="1200" dirty="0">
                <a:solidFill>
                  <a:schemeClr val="tx1"/>
                </a:solidFill>
                <a:effectLst/>
                <a:latin typeface="+mn-lt"/>
                <a:ea typeface="+mn-ea"/>
                <a:cs typeface="+mn-cs"/>
              </a:rPr>
              <a:t> techniques. A response model is a statistical model that captures the relationship between past marketing resources and past outcomes. The underlying philosophy is that historical data contain insightful information about whether and how much marketing resources truly increase outcomes, which is useful to know when deciding on future marketing actions. With the basic—and often reasonable—assumption that past outcomes relate to future outcomes, this approach leverages the past data to isolate the relationship between marketing resources and performance. For example, if a manager wants to understand the effects of pricing-based marketing decisions on sales, a response model might </a:t>
            </a:r>
          </a:p>
          <a:p>
            <a:pPr marL="228600" indent="-228600">
              <a:buAutoNum type="arabicParenBoth"/>
            </a:pPr>
            <a:r>
              <a:rPr lang="en-US" sz="1200" kern="1200" dirty="0">
                <a:solidFill>
                  <a:schemeClr val="tx1"/>
                </a:solidFill>
                <a:effectLst/>
                <a:latin typeface="+mn-lt"/>
                <a:ea typeface="+mn-ea"/>
                <a:cs typeface="+mn-cs"/>
              </a:rPr>
              <a:t>collect data on sales and pricing over the past 52 weeks, </a:t>
            </a:r>
          </a:p>
          <a:p>
            <a:pPr marL="0" indent="0">
              <a:buNone/>
            </a:pPr>
            <a:r>
              <a:rPr lang="en-US" sz="1200" kern="1200" dirty="0">
                <a:solidFill>
                  <a:schemeClr val="tx1"/>
                </a:solidFill>
                <a:effectLst/>
                <a:latin typeface="+mn-lt"/>
                <a:ea typeface="+mn-ea"/>
                <a:cs typeface="+mn-cs"/>
              </a:rPr>
              <a:t>(2) build a statistical model that links pricing and sales, and </a:t>
            </a:r>
          </a:p>
          <a:p>
            <a:pPr marL="0" indent="0">
              <a:buNone/>
            </a:pPr>
            <a:r>
              <a:rPr lang="en-US" sz="1200" kern="1200" dirty="0">
                <a:solidFill>
                  <a:schemeClr val="tx1"/>
                </a:solidFill>
                <a:effectLst/>
                <a:latin typeface="+mn-lt"/>
                <a:ea typeface="+mn-ea"/>
                <a:cs typeface="+mn-cs"/>
              </a:rPr>
              <a:t>(3) generate results that reveal the predicted effect of a 1 percent price change on sales. </a:t>
            </a: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Then from the 53rd week onward, the manager can set prices that are informed by the likely impact of any increase or decrease on sales. By avoiding arbitrary prices, the manager knows that the firm is not losing out on sales by underpricing or overpricing.</a:t>
            </a:r>
          </a:p>
          <a:p>
            <a:pPr marL="0" inden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Response models also offer four main advantages, in terms of their flexibility and usefulness. First, the use of response models enables managers to identify several important patterns by which marketing resources affect marketing outcomes. The </a:t>
            </a:r>
            <a:r>
              <a:rPr lang="en-US" sz="1200" i="1" kern="1200" dirty="0">
                <a:solidFill>
                  <a:schemeClr val="tx1"/>
                </a:solidFill>
                <a:effectLst/>
                <a:latin typeface="+mn-lt"/>
                <a:ea typeface="+mn-ea"/>
                <a:cs typeface="+mn-cs"/>
              </a:rPr>
              <a:t>shape of the relationship</a:t>
            </a:r>
            <a:r>
              <a:rPr lang="en-US" sz="1200" kern="1200" dirty="0">
                <a:solidFill>
                  <a:schemeClr val="tx1"/>
                </a:solidFill>
                <a:effectLst/>
                <a:latin typeface="+mn-lt"/>
                <a:ea typeface="+mn-ea"/>
                <a:cs typeface="+mn-cs"/>
              </a:rPr>
              <a:t> between marketing resources and outcomes captures the rate of change in outcomes stemming from increases in particular marketing resources. Figure 8.2 illustrates three possible shapes, though a linear relationship is not really realistic, in that it implies financial outcomes increase to infinity if marketing resources were to increase to infinity. Managers instead can usually expect a</a:t>
            </a:r>
            <a:r>
              <a:rPr lang="en-US" sz="1200" i="1" kern="1200" dirty="0">
                <a:solidFill>
                  <a:schemeClr val="tx1"/>
                </a:solidFill>
                <a:effectLst/>
                <a:latin typeface="+mn-lt"/>
                <a:ea typeface="+mn-ea"/>
                <a:cs typeface="+mn-cs"/>
              </a:rPr>
              <a:t> concave relationship</a:t>
            </a:r>
            <a:r>
              <a:rPr lang="en-US" sz="1200" kern="1200" dirty="0">
                <a:solidFill>
                  <a:schemeClr val="tx1"/>
                </a:solidFill>
                <a:effectLst/>
                <a:latin typeface="+mn-lt"/>
                <a:ea typeface="+mn-ea"/>
                <a:cs typeface="+mn-cs"/>
              </a:rPr>
              <a:t>. Outcomes increase with increases in marketing resources, but only at a diminishing rate (Figure 8.2, top line). </a:t>
            </a:r>
          </a:p>
          <a:p>
            <a:r>
              <a:rPr lang="en-US" sz="1200" kern="1200" dirty="0">
                <a:solidFill>
                  <a:schemeClr val="tx1"/>
                </a:solidFill>
                <a:effectLst/>
                <a:latin typeface="+mn-lt"/>
                <a:ea typeface="+mn-ea"/>
                <a:cs typeface="+mn-cs"/>
              </a:rPr>
              <a:t>That is, a firm that increases its product assortment from a very low level to a very high level should enjoy more sales, because consumers enjoy more choice and can buy more products from that firm. But this marginal improvement starts to diminish as the firm keeps expanding the assortment further, because there are only so many products the customer can evaluate. An overly large assortment even might feel overwhelming and cause the customer to shift purchases elsewhere. Finally, an </a:t>
            </a:r>
            <a:r>
              <a:rPr lang="en-US" sz="1200" i="1" kern="1200" dirty="0">
                <a:solidFill>
                  <a:schemeClr val="tx1"/>
                </a:solidFill>
                <a:effectLst/>
                <a:latin typeface="+mn-lt"/>
                <a:ea typeface="+mn-ea"/>
                <a:cs typeface="+mn-cs"/>
              </a:rPr>
              <a:t>S-shaped relationship </a:t>
            </a:r>
            <a:r>
              <a:rPr lang="en-US" sz="1200" kern="1200" dirty="0">
                <a:solidFill>
                  <a:schemeClr val="tx1"/>
                </a:solidFill>
                <a:effectLst/>
                <a:latin typeface="+mn-lt"/>
                <a:ea typeface="+mn-ea"/>
                <a:cs typeface="+mn-cs"/>
              </a:rPr>
              <a:t>is more rare but still possible; it implies that at very low levels, these marketing resources are not effective. They are insufficient to be competitive. At very high levels though, these marketing resources also are ineffective, because the market has reached a saturation point. Identifying the accurate, nonlinear shape of the relationship is crucial for understanding the diminishing returns on marketing effectiveness.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Second, marketing managers can answer critical resource allocation questions by using response models, especially questions involving </a:t>
            </a:r>
            <a:r>
              <a:rPr lang="en-US" sz="1200" i="1" kern="1200" dirty="0">
                <a:solidFill>
                  <a:schemeClr val="tx1"/>
                </a:solidFill>
                <a:effectLst/>
                <a:latin typeface="+mn-lt"/>
                <a:ea typeface="+mn-ea"/>
                <a:cs typeface="+mn-cs"/>
              </a:rPr>
              <a:t>marketing elasticity</a:t>
            </a:r>
            <a:r>
              <a:rPr lang="en-US" sz="1200" kern="1200" dirty="0">
                <a:solidFill>
                  <a:schemeClr val="tx1"/>
                </a:solidFill>
                <a:effectLst/>
                <a:latin typeface="+mn-lt"/>
                <a:ea typeface="+mn-ea"/>
                <a:cs typeface="+mn-cs"/>
              </a:rPr>
              <a:t>, or how much outcomes would change if they increased their marketing efforts by 1 percent. In research that summarizes thousands of advertising </a:t>
            </a:r>
            <a:r>
              <a:rPr lang="en-US" sz="1200" kern="1200" dirty="0" err="1">
                <a:solidFill>
                  <a:schemeClr val="tx1"/>
                </a:solidFill>
                <a:effectLst/>
                <a:latin typeface="+mn-lt"/>
                <a:ea typeface="+mn-ea"/>
                <a:cs typeface="+mn-cs"/>
              </a:rPr>
              <a:t>elasticities</a:t>
            </a:r>
            <a:r>
              <a:rPr lang="en-US" sz="1200" kern="1200" dirty="0">
                <a:solidFill>
                  <a:schemeClr val="tx1"/>
                </a:solidFill>
                <a:effectLst/>
                <a:latin typeface="+mn-lt"/>
                <a:ea typeface="+mn-ea"/>
                <a:cs typeface="+mn-cs"/>
              </a:rPr>
              <a:t> obtained from response models in various market settings around the world, over an extended period from 1960 to 2008, the results reveal that the average short-term advertising elasticity is .12 (i.e., sales increase by 12 percent when advertising increases by 1 percent). Advertising elasticity also is higher </a:t>
            </a:r>
          </a:p>
          <a:p>
            <a:pPr lvl="0"/>
            <a:r>
              <a:rPr lang="en-US" sz="1200" kern="1200" dirty="0">
                <a:solidFill>
                  <a:schemeClr val="tx1"/>
                </a:solidFill>
                <a:effectLst/>
                <a:latin typeface="+mn-lt"/>
                <a:ea typeface="+mn-ea"/>
                <a:cs typeface="+mn-cs"/>
              </a:rPr>
              <a:t>-For durable rather than nondurable goods</a:t>
            </a:r>
          </a:p>
          <a:p>
            <a:pPr lvl="0"/>
            <a:r>
              <a:rPr lang="en-US" sz="1200" kern="1200" dirty="0">
                <a:solidFill>
                  <a:schemeClr val="tx1"/>
                </a:solidFill>
                <a:effectLst/>
                <a:latin typeface="+mn-lt"/>
                <a:ea typeface="+mn-ea"/>
                <a:cs typeface="+mn-cs"/>
              </a:rPr>
              <a:t>-In early rather than mature stages of the life cycle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advertising is measured in gross rating points rather than monetary terms </a:t>
            </a:r>
          </a:p>
          <a:p>
            <a:r>
              <a:rPr lang="en-US" sz="1200" kern="1200" dirty="0">
                <a:solidFill>
                  <a:schemeClr val="tx1"/>
                </a:solidFill>
                <a:effectLst/>
                <a:latin typeface="+mn-lt"/>
                <a:ea typeface="+mn-ea"/>
                <a:cs typeface="+mn-cs"/>
              </a:rPr>
              <a:t>Another study instead summarized more than 3000 sales force </a:t>
            </a:r>
            <a:r>
              <a:rPr lang="en-US" sz="1200" kern="1200" dirty="0" err="1">
                <a:solidFill>
                  <a:schemeClr val="tx1"/>
                </a:solidFill>
                <a:effectLst/>
                <a:latin typeface="+mn-lt"/>
                <a:ea typeface="+mn-ea"/>
                <a:cs typeface="+mn-cs"/>
              </a:rPr>
              <a:t>elasticities</a:t>
            </a:r>
            <a:r>
              <a:rPr lang="en-US" sz="1200" kern="1200" dirty="0">
                <a:solidFill>
                  <a:schemeClr val="tx1"/>
                </a:solidFill>
                <a:effectLst/>
                <a:latin typeface="+mn-lt"/>
                <a:ea typeface="+mn-ea"/>
                <a:cs typeface="+mn-cs"/>
              </a:rPr>
              <a:t> obtained from response models in various market settings around the world, between 1960 and 2010. In this case, the short-term sales force elasticity was .31 (sales increase by 31 percent when the sales force increases by 1 percent). Personal selling </a:t>
            </a:r>
            <a:r>
              <a:rPr lang="en-US" sz="1200" kern="1200" dirty="0" err="1">
                <a:solidFill>
                  <a:schemeClr val="tx1"/>
                </a:solidFill>
                <a:effectLst/>
                <a:latin typeface="+mn-lt"/>
                <a:ea typeface="+mn-ea"/>
                <a:cs typeface="+mn-cs"/>
              </a:rPr>
              <a:t>elasticities</a:t>
            </a:r>
            <a:r>
              <a:rPr lang="en-US" sz="1200" kern="1200" dirty="0">
                <a:solidFill>
                  <a:schemeClr val="tx1"/>
                </a:solidFill>
                <a:effectLst/>
                <a:latin typeface="+mn-lt"/>
                <a:ea typeface="+mn-ea"/>
                <a:cs typeface="+mn-cs"/>
              </a:rPr>
              <a:t> are higher for products in the early stage of their life cycles than for products in later stages (by .26) and in Europe compared with the United States (by .11). Finally, sales force expenditures make advertising twice as effective, such that sales force and advertising exhibit synergistic effects on financial outcomes. All these findings would be impossible to discern without response models.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Third, marketing managers who use more than one marketing resource (as is almost always the case) can identify the relative impact of each resource with response models and thereby allocate these resources more optimally. Ideally, firms allocate their marketing resources in proportion to the effectiveness of those activities.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Fourth, response models help capture the effects of </a:t>
            </a:r>
            <a:r>
              <a:rPr lang="en-US" sz="1200" i="1" kern="1200" dirty="0">
                <a:solidFill>
                  <a:schemeClr val="tx1"/>
                </a:solidFill>
                <a:effectLst/>
                <a:latin typeface="+mn-lt"/>
                <a:ea typeface="+mn-ea"/>
                <a:cs typeface="+mn-cs"/>
              </a:rPr>
              <a:t>competitive marketing efforts</a:t>
            </a:r>
            <a:r>
              <a:rPr lang="en-US" sz="1200" kern="1200" dirty="0">
                <a:solidFill>
                  <a:schemeClr val="tx1"/>
                </a:solidFill>
                <a:effectLst/>
                <a:latin typeface="+mn-lt"/>
                <a:ea typeface="+mn-ea"/>
                <a:cs typeface="+mn-cs"/>
              </a:rPr>
              <a:t>. Competitive spending tends to clutter the market, reducing the salience and differentiation of the focal firm’s products. For example, advertising recall is lower in countries where television advertising is more common. In Denmark, people receive an average of only 80 television exposures per week, and the </a:t>
            </a:r>
            <a:r>
              <a:rPr lang="en-US" sz="1200" kern="1200" dirty="0" err="1">
                <a:solidFill>
                  <a:schemeClr val="tx1"/>
                </a:solidFill>
                <a:effectLst/>
                <a:latin typeface="+mn-lt"/>
                <a:ea typeface="+mn-ea"/>
                <a:cs typeface="+mn-cs"/>
              </a:rPr>
              <a:t>Millward</a:t>
            </a:r>
            <a:r>
              <a:rPr lang="en-US" sz="1200" kern="1200" dirty="0">
                <a:solidFill>
                  <a:schemeClr val="tx1"/>
                </a:solidFill>
                <a:effectLst/>
                <a:latin typeface="+mn-lt"/>
                <a:ea typeface="+mn-ea"/>
                <a:cs typeface="+mn-cs"/>
              </a:rPr>
              <a:t> Brown advertising awareness index is 150 (cf. the U.K. benchmark of 100). In Italy, there are 300 average exposures per week per person, and the awareness index drops to 50. With a response model, managers can gauge how increased spending on advertising by competitors will affect recall of their own advertising in the market.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 8.1 details how response models inform the effectiveness of various marketing efforts. Recent versions even can help managers understand the </a:t>
            </a:r>
            <a:r>
              <a:rPr lang="en-US" sz="1200" i="1" kern="1200" dirty="0">
                <a:solidFill>
                  <a:schemeClr val="tx1"/>
                </a:solidFill>
                <a:effectLst/>
                <a:latin typeface="+mn-lt"/>
                <a:ea typeface="+mn-ea"/>
                <a:cs typeface="+mn-cs"/>
              </a:rPr>
              <a:t>long-term impacts of marketing</a:t>
            </a:r>
            <a:r>
              <a:rPr lang="en-US" sz="1200" kern="1200" dirty="0">
                <a:solidFill>
                  <a:schemeClr val="tx1"/>
                </a:solidFill>
                <a:effectLst/>
                <a:latin typeface="+mn-lt"/>
                <a:ea typeface="+mn-ea"/>
                <a:cs typeface="+mn-cs"/>
              </a:rPr>
              <a:t> rather than just its effect on same or subsequent period outcomes. A promotion on select products might lead to increased sales in the same period; customers find the promoted price attractive. But the promotion also can induce long-term effects, such as when the promotion encourages trial, so that customers learn they like the product and possibly remain loyal to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updated versions of response models can capture </a:t>
            </a:r>
            <a:r>
              <a:rPr lang="en-US" sz="1200" i="1" kern="1200" dirty="0">
                <a:solidFill>
                  <a:schemeClr val="tx1"/>
                </a:solidFill>
                <a:effectLst/>
                <a:latin typeface="+mn-lt"/>
                <a:ea typeface="+mn-ea"/>
                <a:cs typeface="+mn-cs"/>
              </a:rPr>
              <a:t>synergistic efforts</a:t>
            </a:r>
            <a:r>
              <a:rPr lang="en-US" sz="1200" kern="1200" dirty="0">
                <a:solidFill>
                  <a:schemeClr val="tx1"/>
                </a:solidFill>
                <a:effectLst/>
                <a:latin typeface="+mn-lt"/>
                <a:ea typeface="+mn-ea"/>
                <a:cs typeface="+mn-cs"/>
              </a:rPr>
              <a:t> across marketing efforts. With the growth in integrated marketing communications (IMC), marketing efforts began to spread over vast numbers of media channels—television, radio, online, mobile, outdoor, newspapers, magazines, and so on—in the hope that they would create synergies (or super-additive effects) and complementarities. As we discussed in Chapter 5, IMC aims to ensure consistency in marketing efforts to maximize effectiveness, such that the total impact exceeds the sum of each individual activity’s impact. Thus television should increase online advertising effectiveness, which should enhance promotion effectiveness, and so on. With response models, managers can assess the combined effects of their IMC efforts to ensure that their sum really is greater than the individual effects. </a:t>
            </a:r>
          </a:p>
        </p:txBody>
      </p:sp>
      <p:sp>
        <p:nvSpPr>
          <p:cNvPr id="4" name="Slide Number Placeholder 3"/>
          <p:cNvSpPr>
            <a:spLocks noGrp="1"/>
          </p:cNvSpPr>
          <p:nvPr>
            <p:ph type="sldNum" sz="quarter" idx="10"/>
          </p:nvPr>
        </p:nvSpPr>
        <p:spPr/>
        <p:txBody>
          <a:bodyPr/>
          <a:lstStyle/>
          <a:p>
            <a:fld id="{99481517-11CD-1043-936A-823C17956EDF}" type="slidenum">
              <a:rPr lang="en-US" smtClean="0"/>
              <a:t>24</a:t>
            </a:fld>
            <a:endParaRPr lang="en-US"/>
          </a:p>
        </p:txBody>
      </p:sp>
    </p:spTree>
    <p:extLst>
      <p:ext uri="{BB962C8B-B14F-4D97-AF65-F5344CB8AC3E}">
        <p14:creationId xmlns:p14="http://schemas.microsoft.com/office/powerpoint/2010/main" val="2087051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2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1999, Samsung Electronics needed to allocate its corporate budget of $1 billion across 14 products, sold in more than 200 countries, with the goal of improving the returns on its marketing spending. Before the reallocation exercise, Samsung used an anchoring and adjustment method, such that it allocated resources to products and countries roughly in proportion to the sizes of their markets. When it adopted a response model approach though, Samsung instead began simulating sales and profits and learned that it had overinvested in North America and Russia, compared with the profit potentials offered by those regions. It reduced spending in these regions substantially; because another model also pointed out that Samsung should invest more in Europe and China, it increased its spending in those areas from 31 percent to 42 percent of its budget. By 2002, Samsung already had achieved significant market share gains in these countries, increased its brand value by 30 percent (to $8.3 billion), and grew its net income to $5.9 billion.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25</a:t>
            </a:fld>
            <a:endParaRPr lang="en-US"/>
          </a:p>
        </p:txBody>
      </p:sp>
    </p:spTree>
    <p:extLst>
      <p:ext uri="{BB962C8B-B14F-4D97-AF65-F5344CB8AC3E}">
        <p14:creationId xmlns:p14="http://schemas.microsoft.com/office/powerpoint/2010/main" val="389934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195FF4-7508-4CE4-AC5A-65827564D488}" type="slidenum">
              <a:rPr lang="en-US" smtClean="0"/>
              <a:t>27</a:t>
            </a:fld>
            <a:endParaRPr lang="en-US" dirty="0"/>
          </a:p>
        </p:txBody>
      </p:sp>
    </p:spTree>
    <p:extLst>
      <p:ext uri="{BB962C8B-B14F-4D97-AF65-F5344CB8AC3E}">
        <p14:creationId xmlns:p14="http://schemas.microsoft.com/office/powerpoint/2010/main" val="2848764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72EAA-E844-BB48-A962-DFC09F4AAD9F}" type="slidenum">
              <a:rPr lang="en-US"/>
              <a:pPr/>
              <a:t>29</a:t>
            </a:fld>
            <a:endParaRPr lang="en-US"/>
          </a:p>
        </p:txBody>
      </p:sp>
      <p:sp>
        <p:nvSpPr>
          <p:cNvPr id="452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2611" name="Rectangle 3"/>
          <p:cNvSpPr>
            <a:spLocks noGrp="1" noChangeArrowheads="1"/>
          </p:cNvSpPr>
          <p:nvPr>
            <p:ph type="body" idx="1"/>
          </p:nvPr>
        </p:nvSpPr>
        <p:spPr/>
        <p:txBody>
          <a:bodyPr/>
          <a:lstStyle/>
          <a:p>
            <a:r>
              <a:rPr lang="en-US"/>
              <a:t>This may be the most important chart for the students trying to understand what modeling is all about.</a:t>
            </a:r>
          </a:p>
        </p:txBody>
      </p:sp>
    </p:spTree>
    <p:extLst>
      <p:ext uri="{BB962C8B-B14F-4D97-AF65-F5344CB8AC3E}">
        <p14:creationId xmlns:p14="http://schemas.microsoft.com/office/powerpoint/2010/main" val="1084789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7"/>
          <p:cNvSpPr txBox="1">
            <a:spLocks noGrp="1" noChangeArrowheads="1"/>
          </p:cNvSpPr>
          <p:nvPr/>
        </p:nvSpPr>
        <p:spPr bwMode="auto">
          <a:xfrm>
            <a:off x="3884414" y="8684385"/>
            <a:ext cx="2972098" cy="458107"/>
          </a:xfrm>
          <a:prstGeom prst="rect">
            <a:avLst/>
          </a:prstGeom>
          <a:noFill/>
          <a:ln w="9525">
            <a:noFill/>
            <a:miter lim="800000"/>
            <a:headEnd/>
            <a:tailEnd/>
          </a:ln>
        </p:spPr>
        <p:txBody>
          <a:bodyPr lIns="90557" tIns="45279" rIns="90557" bIns="45279" anchor="b"/>
          <a:lstStyle/>
          <a:p>
            <a:pPr algn="r" defTabSz="906321" eaLnBrk="0" hangingPunct="0"/>
            <a:fld id="{896CA98E-7397-4D23-8916-D5AEE587E842}" type="slidenum">
              <a:rPr lang="en-US" sz="1200"/>
              <a:pPr algn="r" defTabSz="906321" eaLnBrk="0" hangingPunct="0"/>
              <a:t>37</a:t>
            </a:fld>
            <a:endParaRPr lang="en-US" sz="1200" dirty="0"/>
          </a:p>
        </p:txBody>
      </p:sp>
      <p:sp>
        <p:nvSpPr>
          <p:cNvPr id="744451" name="Rectangle 2"/>
          <p:cNvSpPr>
            <a:spLocks noGrp="1" noRot="1" noChangeAspect="1" noChangeArrowheads="1" noTextEdit="1"/>
          </p:cNvSpPr>
          <p:nvPr>
            <p:ph type="sldImg"/>
          </p:nvPr>
        </p:nvSpPr>
        <p:spPr>
          <a:ln/>
        </p:spPr>
      </p:sp>
      <p:sp>
        <p:nvSpPr>
          <p:cNvPr id="744452" name="Rectangle 3"/>
          <p:cNvSpPr>
            <a:spLocks noGrp="1" noChangeArrowheads="1"/>
          </p:cNvSpPr>
          <p:nvPr>
            <p:ph type="body" idx="1"/>
          </p:nvPr>
        </p:nvSpPr>
        <p:spPr>
          <a:noFill/>
          <a:ln/>
        </p:spPr>
        <p:txBody>
          <a:bodyPr/>
          <a:lstStyle/>
          <a:p>
            <a:r>
              <a:rPr lang="en-US" dirty="0"/>
              <a:t>Latent- good attitude but not behaving loyal- lack of control, barriers to buying</a:t>
            </a:r>
          </a:p>
          <a:p>
            <a:r>
              <a:rPr lang="en-US" dirty="0"/>
              <a:t>Spurious loyalty- high behavior, bad attitude, buying due to inertia, laziness, have gotten to search yet</a:t>
            </a:r>
          </a:p>
        </p:txBody>
      </p:sp>
    </p:spTree>
    <p:extLst>
      <p:ext uri="{BB962C8B-B14F-4D97-AF65-F5344CB8AC3E}">
        <p14:creationId xmlns:p14="http://schemas.microsoft.com/office/powerpoint/2010/main" val="1503486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p:spPr>
        <p:txBody>
          <a:bodyPr/>
          <a:lstStyle/>
          <a:p>
            <a:fld id="{DF81873A-A4A2-49C5-AF9A-8ED478ED553E}" type="slidenum">
              <a:rPr lang="en-US"/>
              <a:pPr/>
              <a:t>38</a:t>
            </a:fld>
            <a:endParaRPr lang="en-US" dirty="0"/>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47456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p:spPr>
        <p:txBody>
          <a:bodyPr/>
          <a:lstStyle/>
          <a:p>
            <a:fld id="{25AF5B02-2361-4816-A213-51B09A4663E7}" type="slidenum">
              <a:rPr lang="en-US"/>
              <a:pPr/>
              <a:t>39</a:t>
            </a:fld>
            <a:endParaRPr lang="en-US" dirty="0"/>
          </a:p>
        </p:txBody>
      </p:sp>
      <p:sp>
        <p:nvSpPr>
          <p:cNvPr id="464899" name="Rectangle 2"/>
          <p:cNvSpPr>
            <a:spLocks noGrp="1" noRot="1" noChangeAspect="1" noChangeArrowheads="1" noTextEdit="1"/>
          </p:cNvSpPr>
          <p:nvPr>
            <p:ph type="sldImg"/>
          </p:nvPr>
        </p:nvSpPr>
        <p:spPr>
          <a:ln/>
        </p:spPr>
      </p:sp>
      <p:sp>
        <p:nvSpPr>
          <p:cNvPr id="464900" name="Rectangle 3"/>
          <p:cNvSpPr>
            <a:spLocks noGrp="1" noChangeArrowheads="1"/>
          </p:cNvSpPr>
          <p:nvPr>
            <p:ph type="body" idx="1"/>
          </p:nvPr>
        </p:nvSpPr>
        <p:spPr>
          <a:noFill/>
          <a:ln/>
        </p:spPr>
        <p:txBody>
          <a:bodyPr/>
          <a:lstStyle/>
          <a:p>
            <a:r>
              <a:rPr lang="en-US" dirty="0"/>
              <a:t>AOL focus only on acquisition, which worked for a while until most of market sucked up, in 2003 lost 200,000 customer/month from detractors</a:t>
            </a:r>
          </a:p>
        </p:txBody>
      </p:sp>
    </p:spTree>
    <p:extLst>
      <p:ext uri="{BB962C8B-B14F-4D97-AF65-F5344CB8AC3E}">
        <p14:creationId xmlns:p14="http://schemas.microsoft.com/office/powerpoint/2010/main" val="1592842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36571B8-24EF-45CC-A5EB-CD5EAC07EACC}" type="slidenum">
              <a:rPr lang="en-US" smtClean="0"/>
              <a:pPr/>
              <a:t>5</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mn-lt"/>
                <a:ea typeface="+mn-ea"/>
                <a:cs typeface="+mn-cs"/>
              </a:rPr>
              <a:t>Firms are not just reluctant to adopt new technologies; others seemingly refuse to embrace new marketing channels and communication formats. One recent academic survey reveals that firms have a long way to go before they can claim to have integrated social media into their strategies. On a seven point scale (where 1 = “not integrated at all” and 7 = “very integrated”), 22.3% of the marketers surveyed chose a value of 1 to describe their social media efforts. Even if the trade-off does not involve some innovation along these lines, companies still make mistakes. In its ongoing battle with </a:t>
            </a:r>
            <a:r>
              <a:rPr lang="en-US" sz="1200" b="0" i="0" u="none" strike="noStrike" kern="1200" baseline="0" dirty="0" err="1">
                <a:solidFill>
                  <a:schemeClr val="tx1"/>
                </a:solidFill>
                <a:latin typeface="+mn-lt"/>
                <a:ea typeface="+mn-ea"/>
                <a:cs typeface="+mn-cs"/>
              </a:rPr>
              <a:t>Walmart</a:t>
            </a:r>
            <a:r>
              <a:rPr lang="en-US" sz="1200" b="0" i="0" u="none" strike="noStrike" kern="1200" baseline="0" dirty="0">
                <a:solidFill>
                  <a:schemeClr val="tx1"/>
                </a:solidFill>
                <a:latin typeface="+mn-lt"/>
                <a:ea typeface="+mn-ea"/>
                <a:cs typeface="+mn-cs"/>
              </a:rPr>
              <a:t> and Amazon, for example, Best Buy decided to aggressively boost its marketing expenditures, extend store hours, and open new stores in certain locations. But the market regarded these strategies as “more of the same,” such that the company’s stock price and profits have struggled in recent years.</a:t>
            </a:r>
          </a:p>
          <a:p>
            <a:r>
              <a:rPr lang="en-US" sz="1200" b="0" i="0" u="none" strike="noStrike" kern="1200" baseline="0" dirty="0">
                <a:solidFill>
                  <a:schemeClr val="tx1"/>
                </a:solidFill>
                <a:latin typeface="+mn-lt"/>
                <a:ea typeface="+mn-ea"/>
                <a:cs typeface="+mn-cs"/>
              </a:rPr>
              <a:t>As illustrated by these examples, trade-offs among multiple marketing options are never easy, especially</a:t>
            </a:r>
          </a:p>
          <a:p>
            <a:r>
              <a:rPr lang="en-US" sz="1200" b="0" i="0" u="none" strike="noStrike" kern="1200" baseline="0" dirty="0">
                <a:solidFill>
                  <a:schemeClr val="tx1"/>
                </a:solidFill>
                <a:latin typeface="+mn-lt"/>
                <a:ea typeface="+mn-ea"/>
                <a:cs typeface="+mn-cs"/>
              </a:rPr>
              <a:t>when multiple factors influence firm performance. If firms fail to develop reasonable methods to manage these complex trade-offs, they risk losing segments of customers or product market share to competitors, as well as suffering lower returns on their marketing investments. We note several important insights when it comes to resource trade-off decisions:</a:t>
            </a:r>
          </a:p>
          <a:p>
            <a:r>
              <a:rPr lang="en-US" sz="1200" b="0" i="0" u="none" strike="noStrike" kern="1200" baseline="0" dirty="0">
                <a:solidFill>
                  <a:schemeClr val="tx1"/>
                </a:solidFill>
                <a:latin typeface="+mn-lt"/>
                <a:ea typeface="+mn-ea"/>
                <a:cs typeface="+mn-cs"/>
              </a:rPr>
              <a:t>1. Resource trade-off decisions are tough. They change over time, depend on many different factors, and require difficult-to-obtain information if they are to be optimal.</a:t>
            </a:r>
          </a:p>
          <a:p>
            <a:r>
              <a:rPr lang="en-US" sz="1200" b="0" i="0" u="none" strike="noStrike" kern="1200" baseline="0" dirty="0">
                <a:solidFill>
                  <a:schemeClr val="tx1"/>
                </a:solidFill>
                <a:latin typeface="+mn-lt"/>
                <a:ea typeface="+mn-ea"/>
                <a:cs typeface="+mn-cs"/>
              </a:rPr>
              <a:t>2. Trade-off decisions occur across all four Marketing Principles, on a real-time basis, so it is not as if a trade-off can be made once and then be considered resolved forever. Nor can firms make trade-off decisions in some easy sequence or in isolation.</a:t>
            </a:r>
          </a:p>
          <a:p>
            <a:r>
              <a:rPr lang="en-US" sz="1200" b="0" i="0" u="none" strike="noStrike" kern="1200" baseline="0" dirty="0">
                <a:solidFill>
                  <a:schemeClr val="tx1"/>
                </a:solidFill>
                <a:latin typeface="+mn-lt"/>
                <a:ea typeface="+mn-ea"/>
                <a:cs typeface="+mn-cs"/>
              </a:rPr>
              <a:t>3. Resources (money, time, messaging) are inherently limited; no one has unlimited funds or time to execute marketing strategies. Therefore, finding the right way to allocate each limited resource across various demands is critical to success.</a:t>
            </a:r>
            <a:endParaRPr lang="en-US" dirty="0"/>
          </a:p>
        </p:txBody>
      </p:sp>
    </p:spTree>
    <p:extLst>
      <p:ext uri="{BB962C8B-B14F-4D97-AF65-F5344CB8AC3E}">
        <p14:creationId xmlns:p14="http://schemas.microsoft.com/office/powerpoint/2010/main" val="623637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Sydney cant use this blue box, can you redo it from scratch as this is from another book</a:t>
            </a:r>
          </a:p>
        </p:txBody>
      </p:sp>
      <p:sp>
        <p:nvSpPr>
          <p:cNvPr id="4" name="Slide Number Placeholder 3"/>
          <p:cNvSpPr>
            <a:spLocks noGrp="1"/>
          </p:cNvSpPr>
          <p:nvPr>
            <p:ph type="sldNum" sz="quarter" idx="10"/>
          </p:nvPr>
        </p:nvSpPr>
        <p:spPr/>
        <p:txBody>
          <a:bodyPr/>
          <a:lstStyle/>
          <a:p>
            <a:fld id="{99481517-11CD-1043-936A-823C17956EDF}" type="slidenum">
              <a:rPr lang="en-US" smtClean="0"/>
              <a:t>44</a:t>
            </a:fld>
            <a:endParaRPr lang="en-US"/>
          </a:p>
        </p:txBody>
      </p:sp>
    </p:spTree>
    <p:extLst>
      <p:ext uri="{BB962C8B-B14F-4D97-AF65-F5344CB8AC3E}">
        <p14:creationId xmlns:p14="http://schemas.microsoft.com/office/powerpoint/2010/main" val="1151339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2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45</a:t>
            </a:fld>
            <a:endParaRPr lang="en-US"/>
          </a:p>
        </p:txBody>
      </p:sp>
    </p:spTree>
    <p:extLst>
      <p:ext uri="{BB962C8B-B14F-4D97-AF65-F5344CB8AC3E}">
        <p14:creationId xmlns:p14="http://schemas.microsoft.com/office/powerpoint/2010/main" val="70227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46</a:t>
            </a:fld>
            <a:endParaRPr lang="en-US"/>
          </a:p>
        </p:txBody>
      </p:sp>
    </p:spTree>
    <p:extLst>
      <p:ext uri="{BB962C8B-B14F-4D97-AF65-F5344CB8AC3E}">
        <p14:creationId xmlns:p14="http://schemas.microsoft.com/office/powerpoint/2010/main" val="479183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organizing framework for managing resource trade-offs integrates the approaches and analyses described in this chapter (Figure 8.3). The three key inputs are the outputs of the three previous Marketing Principles. The two outputs of the framework for managing resource trade-offs are a description of the firm’s resource plans and budgets and the key marketing metrics that the firm seeks to track in its efforts to validate its resource outlays. We conclude this chapter with a five-step process for using this framework to transform inputs into outputs.</a:t>
            </a:r>
          </a:p>
        </p:txBody>
      </p:sp>
      <p:sp>
        <p:nvSpPr>
          <p:cNvPr id="4" name="Slide Number Placeholder 3"/>
          <p:cNvSpPr>
            <a:spLocks noGrp="1"/>
          </p:cNvSpPr>
          <p:nvPr>
            <p:ph type="sldNum" sz="quarter" idx="10"/>
          </p:nvPr>
        </p:nvSpPr>
        <p:spPr/>
        <p:txBody>
          <a:bodyPr/>
          <a:lstStyle/>
          <a:p>
            <a:fld id="{99481517-11CD-1043-936A-823C17956EDF}" type="slidenum">
              <a:rPr lang="en-US" smtClean="0"/>
              <a:t>48</a:t>
            </a:fld>
            <a:endParaRPr lang="en-US"/>
          </a:p>
        </p:txBody>
      </p:sp>
    </p:spTree>
    <p:extLst>
      <p:ext uri="{BB962C8B-B14F-4D97-AF65-F5344CB8AC3E}">
        <p14:creationId xmlns:p14="http://schemas.microsoft.com/office/powerpoint/2010/main" val="4199410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Inputs to the Managing Resource Trade-Offs Framework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outputs of the three previous Marketing Principles serve as the key inputs to the resource trade-off framework, such that each MP requires some initial trade-off decisions. Recall that the positioning statement attained through MP#1 answers key questions about who customers are, what needs the product or service can fulfill, and why this product/service is the best option to satisfy those customers’ needs. </a:t>
            </a:r>
          </a:p>
          <a:p>
            <a:r>
              <a:rPr lang="en-US" sz="1200" kern="1200" dirty="0">
                <a:solidFill>
                  <a:schemeClr val="tx1"/>
                </a:solidFill>
                <a:effectLst/>
                <a:latin typeface="+mn-lt"/>
                <a:ea typeface="+mn-ea"/>
                <a:cs typeface="+mn-cs"/>
              </a:rPr>
              <a:t>To write a positioning statement, marketing managers must make multiple, relatively macro-level decisions about which customer segments to target (who), which needs the offering will satisfy (what), and how to achieve differentiation (why). Thus each decision implies a trade-off: Sell to these customers but not those; satisfy these customer needs but not those; pursue a cost-based differentiation rather than a quality one. The output from MP#1 also serves as the starting point for subsequent resource allocation decisions, because it provides working boundaries for implementing marketing investment decisions. </a:t>
            </a:r>
          </a:p>
          <a:p>
            <a:r>
              <a:rPr lang="en-US" sz="1200" kern="1200" dirty="0">
                <a:solidFill>
                  <a:schemeClr val="tx1"/>
                </a:solidFill>
                <a:effectLst/>
                <a:latin typeface="+mn-lt"/>
                <a:ea typeface="+mn-ea"/>
                <a:cs typeface="+mn-cs"/>
              </a:rPr>
              <a:t>The AER positioning statements, the output from MP#2, also are key inputs for the resource trade-off framework. These statements describe the who, what, why, and when answers for each key customer persona in the firm’s customer portfolio and provide more detail about what the firm seeks to accomplish with the existing customers over time or stages. The trade-offs associated with MP#2 involve how much to spend on acquisition versus expansion or retention strategies and which marketing investments are most effective in each stage. In combination, the outputs of MP#1 and MP#2 thus identify objectives and narrow the scope of allocation decisions (across customers and stages), by restricting them to strategies that are key to winning customers in the marketplace and managing those customers as they change over time. </a:t>
            </a:r>
          </a:p>
          <a:p>
            <a:r>
              <a:rPr lang="en-US" sz="1200" kern="1200" dirty="0">
                <a:solidFill>
                  <a:schemeClr val="tx1"/>
                </a:solidFill>
                <a:effectLst/>
                <a:latin typeface="+mn-lt"/>
                <a:ea typeface="+mn-ea"/>
                <a:cs typeface="+mn-cs"/>
              </a:rPr>
              <a:t>Finally, the input derived from MP#3, which builds on MP#1 and MP#2, describes how to use BOR strategies to build SCA and erect strong barriers against competitive attacks. This Marketing Principle also involves key trade-offs related to how much to allocate to brand, offering, and relationship building efforts—often the largest marketing investments firms make.</a:t>
            </a:r>
          </a:p>
          <a:p>
            <a:r>
              <a:rPr lang="en-US" sz="1200" kern="1200" dirty="0">
                <a:solidFill>
                  <a:schemeClr val="tx1"/>
                </a:solidFill>
                <a:effectLst/>
                <a:latin typeface="+mn-lt"/>
                <a:ea typeface="+mn-ea"/>
                <a:cs typeface="+mn-cs"/>
              </a:rPr>
              <a:t>In addition to the trade-offs they demand, MP#1–3 thus inform the overall resource trade-off framework that can support aggregate-level optimization and improvement. Whereas the previous Marketing Principles require trade-off decisions for attracting, expanding, and maintaining appealing customer markets, MP#4 focuses on optimally allocating resources to execute the related strategies while also tracking the firm’s progress using appropriate metrics.</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50</a:t>
            </a:fld>
            <a:endParaRPr lang="en-US"/>
          </a:p>
        </p:txBody>
      </p:sp>
    </p:spTree>
    <p:extLst>
      <p:ext uri="{BB962C8B-B14F-4D97-AF65-F5344CB8AC3E}">
        <p14:creationId xmlns:p14="http://schemas.microsoft.com/office/powerpoint/2010/main" val="1001205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Outputs of the Managing Resource Trade-Offs Framework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fundamental problem for effective resource allocation is identifying and measuring the best or most appropriate metrics. As a popular saying holds, a firm is only likely to achieve what it measures. Constant measures even might cause a particular metric to become more salient to the firm, with stronger influences on how the firm goes about achieving its goals. </a:t>
            </a:r>
          </a:p>
          <a:p>
            <a:r>
              <a:rPr lang="en-US" sz="1200" kern="1200" dirty="0">
                <a:solidFill>
                  <a:schemeClr val="tx1"/>
                </a:solidFill>
                <a:effectLst/>
                <a:latin typeface="+mn-lt"/>
                <a:ea typeface="+mn-ea"/>
                <a:cs typeface="+mn-cs"/>
              </a:rPr>
              <a:t>For most marketing resource investments, both financial and marketing metrics are necessary to capture the different aspects of the benefits earned from the investment. They also tend to respond at different rates to changes in investments levels. Financial metrics are monetarily based and entail ratios that can be easily converted to monetary outcomes, such as net profit, return on investment, or target volume. Marketing metrics instead reflect customers’ attitudes, behaviors, or mindsets, such as awareness, satisfaction, loyalty, or brand equity. These latter metrics offer a sense of why marketing might pay off. If a firm seeks to determine the effectiveness of its new products, measuring profits alone would not be sufficient, because profits can fluctuate for myriad reasons. But if it also tracks customers’ perceptions of those new products—whether they realize the new products are available, whether they like them, whether they might repurchase them—the firm can determine if poor profits are due to low awareness, poor service performance, or low customer satisfaction scores. These intermediate metrics then provide more insight than the ultimate financial outcome; they are “closer” to the customer. They also tend to change more quickly in response to resource changes, so managers can detect and adjust faster than if they had to wait for the financial metrics to become available. Table 8.3 offers an extensive list of marketing and financial metrics related to various marketing functions. </a:t>
            </a:r>
          </a:p>
        </p:txBody>
      </p:sp>
      <p:sp>
        <p:nvSpPr>
          <p:cNvPr id="4" name="Slide Number Placeholder 3"/>
          <p:cNvSpPr>
            <a:spLocks noGrp="1"/>
          </p:cNvSpPr>
          <p:nvPr>
            <p:ph type="sldNum" sz="quarter" idx="10"/>
          </p:nvPr>
        </p:nvSpPr>
        <p:spPr/>
        <p:txBody>
          <a:bodyPr/>
          <a:lstStyle/>
          <a:p>
            <a:fld id="{99481517-11CD-1043-936A-823C17956EDF}" type="slidenum">
              <a:rPr lang="en-US" smtClean="0"/>
              <a:t>51</a:t>
            </a:fld>
            <a:endParaRPr lang="en-US"/>
          </a:p>
        </p:txBody>
      </p:sp>
    </p:spTree>
    <p:extLst>
      <p:ext uri="{BB962C8B-B14F-4D97-AF65-F5344CB8AC3E}">
        <p14:creationId xmlns:p14="http://schemas.microsoft.com/office/powerpoint/2010/main" val="2953903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set of outputs pertains to the three components of each resource allocation decision: </a:t>
            </a:r>
          </a:p>
          <a:p>
            <a:pPr lvl="0"/>
            <a:r>
              <a:rPr lang="en-US" sz="1200" i="1" kern="1200" dirty="0">
                <a:solidFill>
                  <a:schemeClr val="tx1"/>
                </a:solidFill>
                <a:effectLst/>
                <a:latin typeface="+mn-lt"/>
                <a:ea typeface="+mn-ea"/>
                <a:cs typeface="+mn-cs"/>
              </a:rPr>
              <a:t>Budget per marketing activity</a:t>
            </a:r>
            <a:r>
              <a:rPr lang="en-US" sz="1200" kern="1200" dirty="0">
                <a:solidFill>
                  <a:schemeClr val="tx1"/>
                </a:solidFill>
                <a:effectLst/>
                <a:latin typeface="+mn-lt"/>
                <a:ea typeface="+mn-ea"/>
                <a:cs typeface="+mn-cs"/>
              </a:rPr>
              <a:t>, or the size of the commitment the firm makes to the marketing activity.</a:t>
            </a:r>
          </a:p>
          <a:p>
            <a:pPr lvl="0"/>
            <a:r>
              <a:rPr lang="en-US" sz="1200" i="1" kern="1200" dirty="0">
                <a:solidFill>
                  <a:schemeClr val="tx1"/>
                </a:solidFill>
                <a:effectLst/>
                <a:latin typeface="+mn-lt"/>
                <a:ea typeface="+mn-ea"/>
                <a:cs typeface="+mn-cs"/>
              </a:rPr>
              <a:t>Allocation across categories</a:t>
            </a:r>
            <a:r>
              <a:rPr lang="en-US" sz="1200" kern="1200" dirty="0">
                <a:solidFill>
                  <a:schemeClr val="tx1"/>
                </a:solidFill>
                <a:effectLst/>
                <a:latin typeface="+mn-lt"/>
                <a:ea typeface="+mn-ea"/>
                <a:cs typeface="+mn-cs"/>
              </a:rPr>
              <a:t>, which reflects the percentage split of the marketing budget for a specific activity across categories.</a:t>
            </a:r>
          </a:p>
          <a:p>
            <a:pPr lvl="0"/>
            <a:r>
              <a:rPr lang="en-US" sz="1200" i="1" kern="1200" dirty="0">
                <a:solidFill>
                  <a:schemeClr val="tx1"/>
                </a:solidFill>
                <a:effectLst/>
                <a:latin typeface="+mn-lt"/>
                <a:ea typeface="+mn-ea"/>
                <a:cs typeface="+mn-cs"/>
              </a:rPr>
              <a:t>Time horizon </a:t>
            </a:r>
            <a:r>
              <a:rPr lang="en-US" sz="1200" kern="1200" dirty="0">
                <a:solidFill>
                  <a:schemeClr val="tx1"/>
                </a:solidFill>
                <a:effectLst/>
                <a:latin typeface="+mn-lt"/>
                <a:ea typeface="+mn-ea"/>
                <a:cs typeface="+mn-cs"/>
              </a:rPr>
              <a:t>of the budget, involving the timespan for which the firm commits to this marketing budget. </a:t>
            </a:r>
          </a:p>
          <a:p>
            <a:r>
              <a:rPr lang="en-US" sz="1200" kern="1200" dirty="0">
                <a:solidFill>
                  <a:schemeClr val="tx1"/>
                </a:solidFill>
                <a:effectLst/>
                <a:latin typeface="+mn-lt"/>
                <a:ea typeface="+mn-ea"/>
                <a:cs typeface="+mn-cs"/>
              </a:rPr>
              <a:t>Thus when choosing its advertising budget for example, a firm would determine how many total dollars to spend (budget) on different forms of advertising (e.g., print and online), as well as how long to run the advertising campaigns (e.g., two months).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52</a:t>
            </a:fld>
            <a:endParaRPr lang="en-US"/>
          </a:p>
        </p:txBody>
      </p:sp>
    </p:spTree>
    <p:extLst>
      <p:ext uri="{BB962C8B-B14F-4D97-AF65-F5344CB8AC3E}">
        <p14:creationId xmlns:p14="http://schemas.microsoft.com/office/powerpoint/2010/main" val="3552687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Process for Managing Resource Trade-Offs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we distinguish MP#4 as a separate principle of marketing strategy, as this chapter makes clear, all of the MPs require some resource trade-offs, so the resource allocation techniques we describe here can apply to all the previous MPs. For example, when deciding whether to focus on brands, offerings, or relationships as the tools to build strong SCA, managers might use experimental and response attribution models. Beyond applying the allocation techniques to address specific marketing issues, most firms also generate annual marketing plans and budgets that capture how it is spending all its resources to achieve its overall strategy. In the simplified, step-by-step process we outline next, we provide a map for how to make resource trade-offs, one marketing activity at a time. Then, once all the marketing activities have been optimized, the last step is to build complex models that ensure their simultaneous optimization. The output of this process typically includes the total marketing budget for each specific marketing activity, the allocation of the budget to different spending categories within this activity, and the horizon for the budget (usually one year).</a:t>
            </a:r>
          </a:p>
          <a:p>
            <a:r>
              <a:rPr lang="en-US" sz="1200" b="1" i="1" kern="1200" dirty="0">
                <a:solidFill>
                  <a:schemeClr val="tx1"/>
                </a:solidFill>
                <a:effectLst/>
                <a:latin typeface="+mn-lt"/>
                <a:ea typeface="+mn-ea"/>
                <a:cs typeface="+mn-cs"/>
              </a:rPr>
              <a:t>Step 1: Identify Strategically Relevant Metrics.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three inputs of positioning statements, AER strategies, and BOR strategies result from a variety of analyses. They also need to be combined, synthesized, and focused to make an overall resource allocation decision. The positioning statement for an automobile firm might reveal that it is strongly competitive in the high-end segment; its AER statements could suggest that it needs to focus on increasing the number of younger consumers it attracts. Finally, it may have determined that its SCA comes from its brand, which prompts a cutting-edge automotive technology image. Assume then that its strategic decision is to conduct a focused television and online advertising campaign, targeted at younger consumers, to increase their interest in its high-end cars. The car company needs to identify which marketing and financial metrics will enable it to track the payoff of its resource allocation decision. In this example, awareness among the target segment of young consumers is a likely marketing metric; profits probably offer the best financial metric. Its goal is to determine how much to invest in television and online advertising to increase awareness and profits to desired levels. </a:t>
            </a:r>
          </a:p>
          <a:p>
            <a:r>
              <a:rPr lang="en-US" sz="1200" b="1" i="1" kern="1200" dirty="0">
                <a:solidFill>
                  <a:schemeClr val="tx1"/>
                </a:solidFill>
                <a:effectLst/>
                <a:latin typeface="+mn-lt"/>
                <a:ea typeface="+mn-ea"/>
                <a:cs typeface="+mn-cs"/>
              </a:rPr>
              <a:t>Step 2: Assess the Relationship between Metrics and Marketing Resources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Can the automotive company’s marketing resources actually increase awareness and profits, and if so, by how much? To answer these questions, the firm must investigate how much a dollar investment in television advertising affects awareness and profits, as well as how much a dollar investment in online advertising affects awareness and profits. This firm might use experimental or attribution methods. In an experimental approach, it could run a set of controlled field experiments to isolate the separate impacts of television and online advertising on awareness and profits. Alternatively, it could build a response model to capture the economic relationship between past uses of its marketing resources and outcomes.</a:t>
            </a:r>
          </a:p>
          <a:p>
            <a:r>
              <a:rPr lang="en-US" sz="1200" b="1" i="1" kern="1200" dirty="0">
                <a:solidFill>
                  <a:schemeClr val="tx1"/>
                </a:solidFill>
                <a:effectLst/>
                <a:latin typeface="+mn-lt"/>
                <a:ea typeface="+mn-ea"/>
                <a:cs typeface="+mn-cs"/>
              </a:rPr>
              <a:t>Step 3: Assess the Optimality of the Resource Allocation Decisions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results from Step 2 provide an understanding of the payoff of the marketing resource. With this information, the firm can determine what amount represents an optimal resource allocation. Theory predicts a “sweet spot” in profit functions, that is, a point at which firms should invest neither more nor less. When choosing marketing investments with the goal of improving profits, managers need to know whether they are above or below this sweet spot—often described as uphill or downhill in the profit function, as in Figure 8.4. If the firm is on the uphill side, it needs to increase its investments to reach the sweet spot at the top. If it is on the downhill side, it needs to decrease its investments. The problem arises when a firm mischaracterizes its position. If in reality it is on the downhill side but believes it is on the uphill side, or vice versa, the firm would exacerbate its spending problems. Such spending errors can have serious consequences. To avoid them, managers should combine various analytical tools (experiments, response models) to justify any changes in investments as more likely to move the company to the area of the profit function that represents the sweet spot or its neighborhood.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--Figure 8.4 about here--</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Step 4: Finalize the Resource Allocation Decisions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three preceding steps allow the firm to finalize its resource allocation decision: identify the total marketing budget for the activity, allocate this budget across categories, and select the budget horizon. Our car company thus might decide to spend half a million dollars on its advertising campaign—$350,000 on television advertising that will run over the course of two weeks, and $150,000 on online communications that it will maintain for a full month. </a:t>
            </a:r>
          </a:p>
          <a:p>
            <a:r>
              <a:rPr lang="en-US" sz="1200" b="1" i="1" kern="1200" dirty="0">
                <a:solidFill>
                  <a:schemeClr val="tx1"/>
                </a:solidFill>
                <a:effectLst/>
                <a:latin typeface="+mn-lt"/>
                <a:ea typeface="+mn-ea"/>
                <a:cs typeface="+mn-cs"/>
              </a:rPr>
              <a:t>Step 5: Integrate Across Different Marketing Activities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Steps 1–4 must be repeated for each marketing activity. The firm’s overall plan and budget represent the sum of all these marketing activities. Once the firm has developed effective allocation models for each marketing activity, it also should apply more sophisticated response models to optimize the resource allocations across its multiple marketing activities simultaneously. </a:t>
            </a:r>
          </a:p>
        </p:txBody>
      </p:sp>
      <p:sp>
        <p:nvSpPr>
          <p:cNvPr id="4" name="Slide Number Placeholder 3"/>
          <p:cNvSpPr>
            <a:spLocks noGrp="1"/>
          </p:cNvSpPr>
          <p:nvPr>
            <p:ph type="sldNum" sz="quarter" idx="10"/>
          </p:nvPr>
        </p:nvSpPr>
        <p:spPr/>
        <p:txBody>
          <a:bodyPr/>
          <a:lstStyle/>
          <a:p>
            <a:fld id="{99481517-11CD-1043-936A-823C17956EDF}" type="slidenum">
              <a:rPr lang="en-US" smtClean="0"/>
              <a:t>53</a:t>
            </a:fld>
            <a:endParaRPr lang="en-US"/>
          </a:p>
        </p:txBody>
      </p:sp>
    </p:spTree>
    <p:extLst>
      <p:ext uri="{BB962C8B-B14F-4D97-AF65-F5344CB8AC3E}">
        <p14:creationId xmlns:p14="http://schemas.microsoft.com/office/powerpoint/2010/main" val="2803565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52D1CA96-0AA1-E74F-82F4-ADE64B03D981}" type="slidenum">
              <a:rPr lang="en-US"/>
              <a:pPr/>
              <a:t>56</a:t>
            </a:fld>
            <a:endParaRPr lang="en-US"/>
          </a:p>
        </p:txBody>
      </p:sp>
      <p:sp>
        <p:nvSpPr>
          <p:cNvPr id="404482" name="Rectangle 2"/>
          <p:cNvSpPr>
            <a:spLocks noChangeArrowheads="1"/>
          </p:cNvSpPr>
          <p:nvPr/>
        </p:nvSpPr>
        <p:spPr bwMode="auto">
          <a:xfrm>
            <a:off x="3886200" y="2"/>
            <a:ext cx="2971800" cy="4569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4483" name="Rectangle 3"/>
          <p:cNvSpPr>
            <a:spLocks noChangeArrowheads="1"/>
          </p:cNvSpPr>
          <p:nvPr/>
        </p:nvSpPr>
        <p:spPr bwMode="auto">
          <a:xfrm>
            <a:off x="3886200" y="8687040"/>
            <a:ext cx="2971800" cy="4569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9016" tIns="0" rIns="19016" bIns="0" anchor="b"/>
          <a:lstStyle/>
          <a:p>
            <a:pPr algn="r" defTabSz="912813"/>
            <a:r>
              <a:rPr lang="en-US" sz="1000" i="1"/>
              <a:t>15</a:t>
            </a:r>
          </a:p>
        </p:txBody>
      </p:sp>
      <p:sp>
        <p:nvSpPr>
          <p:cNvPr id="404484" name="Rectangle 4"/>
          <p:cNvSpPr>
            <a:spLocks noChangeArrowheads="1"/>
          </p:cNvSpPr>
          <p:nvPr/>
        </p:nvSpPr>
        <p:spPr bwMode="auto">
          <a:xfrm>
            <a:off x="0" y="8687040"/>
            <a:ext cx="2971800" cy="4569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4485" name="Rectangle 5"/>
          <p:cNvSpPr>
            <a:spLocks noChangeArrowheads="1"/>
          </p:cNvSpPr>
          <p:nvPr/>
        </p:nvSpPr>
        <p:spPr bwMode="auto">
          <a:xfrm>
            <a:off x="0" y="2"/>
            <a:ext cx="2971800" cy="4569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4486" name="Rectangle 6"/>
          <p:cNvSpPr>
            <a:spLocks noGrp="1" noChangeArrowheads="1"/>
          </p:cNvSpPr>
          <p:nvPr>
            <p:ph type="body" idx="1"/>
          </p:nvPr>
        </p:nvSpPr>
        <p:spPr>
          <a:xfrm>
            <a:off x="914401" y="4341928"/>
            <a:ext cx="5029200" cy="4114243"/>
          </a:xfrm>
          <a:noFill/>
          <a:ln/>
        </p:spPr>
        <p:txBody>
          <a:bodyPr lIns="91911" tIns="45956" rIns="91911" bIns="45956"/>
          <a:lstStyle/>
          <a:p>
            <a:r>
              <a:rPr lang="en-US"/>
              <a:t>Account 4 does not get any effort in the optimized allocation.  However, Account 4 could be a strategically important account.  This is where the results from the model have to be combined with judgment to make a final decision.  One way to incorporate judgments is via constraints in the optimization program.  For example, a minimum of 2 calls could be assigned to every account, including account 4.</a:t>
            </a:r>
          </a:p>
        </p:txBody>
      </p:sp>
      <p:sp>
        <p:nvSpPr>
          <p:cNvPr id="404487" name="Rectangle 7"/>
          <p:cNvSpPr>
            <a:spLocks noGrp="1" noRot="1" noChangeAspect="1" noChangeArrowheads="1" noTextEdit="1"/>
          </p:cNvSpPr>
          <p:nvPr>
            <p:ph type="sldImg"/>
          </p:nvPr>
        </p:nvSpPr>
        <p:spPr>
          <a:xfrm>
            <a:off x="1152525" y="692150"/>
            <a:ext cx="4552950" cy="3414713"/>
          </a:xfrm>
          <a:ln w="12700" cap="flat">
            <a:solidFill>
              <a:schemeClr val="tx1"/>
            </a:solidFill>
          </a:ln>
          <a:extLst>
            <a:ext uri="{FAA26D3D-D897-4be2-8F04-BA451C77F1D7}">
              <ma14:placeholderFlag xmlns:ma14="http://schemas.microsoft.com/office/mac/drawingml/2011/main" val="1"/>
            </a:ext>
            <a:ext uri="{909E8E84-426E-40dd-AFC4-6F175D3DCCD1}">
              <a14:hiddenFill xmlns="" xmlns:a14="http://schemas.microsoft.com/office/drawing/2010/main">
                <a:noFill/>
              </a14:hiddenFill>
            </a:ext>
          </a:extLst>
        </p:spPr>
      </p:sp>
    </p:spTree>
    <p:extLst>
      <p:ext uri="{BB962C8B-B14F-4D97-AF65-F5344CB8AC3E}">
        <p14:creationId xmlns:p14="http://schemas.microsoft.com/office/powerpoint/2010/main" val="562708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AF9725E-3EE5-E04D-A4CD-7148885D055D}" type="slidenum">
              <a:rPr lang="en-US"/>
              <a:pPr/>
              <a:t>57</a:t>
            </a:fld>
            <a:endParaRPr lang="en-US"/>
          </a:p>
        </p:txBody>
      </p:sp>
      <p:sp>
        <p:nvSpPr>
          <p:cNvPr id="885762" name="Rectangle 2"/>
          <p:cNvSpPr>
            <a:spLocks noGrp="1" noRot="1" noChangeAspect="1" noChangeArrowheads="1" noTextEdit="1"/>
          </p:cNvSpPr>
          <p:nvPr>
            <p:ph type="sldImg"/>
          </p:nvPr>
        </p:nvSpPr>
        <p:spPr>
          <a:xfrm>
            <a:off x="-1639888" y="2090738"/>
            <a:ext cx="7158038" cy="5370512"/>
          </a:xfrm>
          <a:ln w="12700" cap="flat">
            <a:solidFill>
              <a:schemeClr val="tx1"/>
            </a:solidFill>
          </a:ln>
          <a:extLst>
            <a:ext uri="{FAA26D3D-D897-4be2-8F04-BA451C77F1D7}">
              <ma14:placeholderFlag xmlns:ma14="http://schemas.microsoft.com/office/mac/drawingml/2011/main" val="1"/>
            </a:ext>
            <a:ext uri="{909E8E84-426E-40dd-AFC4-6F175D3DCCD1}">
              <a14:hiddenFill xmlns="" xmlns:a14="http://schemas.microsoft.com/office/drawing/2010/main">
                <a:noFill/>
              </a14:hiddenFill>
            </a:ext>
          </a:extLst>
        </p:spPr>
      </p:sp>
    </p:spTree>
    <p:extLst>
      <p:ext uri="{BB962C8B-B14F-4D97-AF65-F5344CB8AC3E}">
        <p14:creationId xmlns:p14="http://schemas.microsoft.com/office/powerpoint/2010/main" val="3210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Sources of Resource Trade-offs</a:t>
            </a:r>
          </a:p>
          <a:p>
            <a:r>
              <a:rPr lang="en-US" sz="1200" b="0" i="0" u="none" strike="noStrike" kern="1200" baseline="0" dirty="0">
                <a:solidFill>
                  <a:schemeClr val="tx1"/>
                </a:solidFill>
                <a:latin typeface="+mn-lt"/>
                <a:ea typeface="+mn-ea"/>
                <a:cs typeface="+mn-cs"/>
              </a:rPr>
              <a:t>If every firm operated in a stable industry and had access to unlimited resources, while selling to customers with the same needs that never changed over time, such that competitors did not change their strategies, then resource allocation decisions and trade-offs would be easy. Firms could learn what worked best, then maintain their resource allocations decisions over time and for all their customers. Of course, as we know from the other three Marketing Principles, this description is far from the reality. Instead, firms must make resource trade-off decisions continually, for five key reasons that we summarize in Table 8.1.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and perhaps most fundamental reason for resource trade-offs is the recognition that a </a:t>
            </a:r>
            <a:r>
              <a:rPr lang="en-US" sz="1200" i="1" kern="1200" dirty="0">
                <a:solidFill>
                  <a:schemeClr val="tx1"/>
                </a:solidFill>
                <a:effectLst/>
                <a:latin typeface="+mn-lt"/>
                <a:ea typeface="+mn-ea"/>
                <a:cs typeface="+mn-cs"/>
              </a:rPr>
              <a:t>firm’s resources are inherently limited</a:t>
            </a:r>
            <a:r>
              <a:rPr lang="en-US" sz="1200" kern="1200" dirty="0">
                <a:solidFill>
                  <a:schemeClr val="tx1"/>
                </a:solidFill>
                <a:effectLst/>
                <a:latin typeface="+mn-lt"/>
                <a:ea typeface="+mn-ea"/>
                <a:cs typeface="+mn-cs"/>
              </a:rPr>
              <a:t>. Because of this limitation, we even have a term to describe a surplus of resources. </a:t>
            </a:r>
            <a:r>
              <a:rPr lang="en-US" sz="1200" b="1" i="1" kern="1200" dirty="0">
                <a:solidFill>
                  <a:schemeClr val="tx1"/>
                </a:solidFill>
                <a:effectLst/>
                <a:latin typeface="+mn-lt"/>
                <a:ea typeface="+mn-ea"/>
                <a:cs typeface="+mn-cs"/>
              </a:rPr>
              <a:t>Resource slack</a:t>
            </a:r>
            <a:r>
              <a:rPr lang="en-US" sz="1200" kern="1200" dirty="0">
                <a:solidFill>
                  <a:schemeClr val="tx1"/>
                </a:solidFill>
                <a:effectLst/>
                <a:latin typeface="+mn-lt"/>
                <a:ea typeface="+mn-ea"/>
                <a:cs typeface="+mn-cs"/>
              </a:rPr>
              <a:t> refers to the “potentially utilizable resources a firm possesses that it could divert or redeploy to achieve organizational goals”. Resource slack provides a firm with actual or potential resources that enables it to initiate changes in its marketing strategy. Firms differ substantially in how much they choose to emphasize marketing, but across the board, their amount of resource slack generally depends heavily on the economy. Recurring events in world economies, including recessions, have widespread effects. These organic downturns significantly contract demand for goods and services, which lowers most firms’ sales and profits, such that firms wind up with much less resource slack. If they believe they need to conserve those limited slack resources, many firms choose to cut marketing-related, franchise-building investments, which means that marketers are forced to work with smaller budgets. According to a 2009 </a:t>
            </a:r>
            <a:r>
              <a:rPr lang="en-US" sz="1200" i="1" kern="1200" dirty="0">
                <a:solidFill>
                  <a:schemeClr val="tx1"/>
                </a:solidFill>
                <a:effectLst/>
                <a:latin typeface="+mn-lt"/>
                <a:ea typeface="+mn-ea"/>
                <a:cs typeface="+mn-cs"/>
              </a:rPr>
              <a:t>Bloomberg BusinessWeek</a:t>
            </a:r>
            <a:r>
              <a:rPr lang="en-US" sz="1200" kern="1200" dirty="0">
                <a:solidFill>
                  <a:schemeClr val="tx1"/>
                </a:solidFill>
                <a:effectLst/>
                <a:latin typeface="+mn-lt"/>
                <a:ea typeface="+mn-ea"/>
                <a:cs typeface="+mn-cs"/>
              </a:rPr>
              <a:t> poll asking how firms were being affected by the economic downturn, 93 percent of respondents mentioned cost cutting, and almost 37 percent reporting drastic budget cuts of greater than 20 percent. Such moves resonate globally; big Indian IT vendors such as Infosys, Satyam, TCS, and Wipro bore much of the brunt of cost-cutting measures by U.S. and European companies affected by the recession, because those firms slashed their spending on technology and innovation. Consumers are similarly more calculative with their spending during tough economic times, leading them to postpone their purchases or negotiate harder.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second reason explaining the need for resource trade-offs stems from the changes in customers’ needs. From Chapter 2, we know that market segmentation methods provide descriptions of industry segments, including, for each named segment, salient purchase preferences, demographic variables, and segment potential. These detailed descriptions of target segments are critical and necessary, but, over time, the size and attractiveness of each industry segment can change, as might the number of targeted segments, along with the appropriate level of a firm’s commitment to the various segments. </a:t>
            </a:r>
          </a:p>
          <a:p>
            <a:r>
              <a:rPr lang="en-US" sz="1200" b="0" i="0" u="none" strike="noStrike" kern="1200" baseline="0" dirty="0">
                <a:solidFill>
                  <a:schemeClr val="tx1"/>
                </a:solidFill>
                <a:latin typeface="+mn-lt"/>
                <a:ea typeface="+mn-ea"/>
                <a:cs typeface="+mn-cs"/>
              </a:rPr>
              <a:t>For example, industry research reveals four classic segments in the hospitality industry: backpackers, couples, families, and business travelers. Backpackers and solo travelers like exploring the city rather than staying at the hotel, and they require more inexpensive room options. Couples instead place a premium on room interiors and hotel conditions. Families seek child-friendly and inexpensive restaurants, on-site play areas, entertainment, and discounts for additional rooms in which their children can stay. Business travelers have a high willingness to pay. Therefore, hotels likely make very different pricing, promotion, amenity, and loyalty program decisions, depending on which segments they target. They have to make allocation decisions; the luxury Marriott hotel chain caters less to backpackers than it does to the other segments. However, the size, needs, and financial payoffs across these segments are not fixed but instead change often. After a firm conducts an STP (segmentation, targeting, positioning) analysis, its revised marketing strategy likely requires significant changes to its resource allocations, especially if it chooses to exit or enter new segments.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third reason for ongoing resource trade-offs is the changes in the lifecycle stage of a firm’s products. Firms try to balance their product portfolio to have products across all lifecycle stages and thereby help offset resource needs. For example, products in the introduction stage require investments to launch the offering, time for sales to accrue, consumer tests to refine the product, and advertising to increase awareness. Once those products reach the growth stage, the firm enjoys stronger sales, but it also needs to shift its resource allocations and invest to meet growing demand. Still later, the firm needs to devise appropriate differentiation strategies for products in the maturity and decline stages, because these markets have become saturated, consumers’ needs mostly are being met, and the company likely seeks to reduce its marketing costs to maintain its margins. Beyond this natural progression, as technology changes or new products enter the competitive sphere, the firm’s product portfolio shifts as well, often in unexpected ways, which means that the marketing manager has to reallocate spending across the overall product lifecycle.</a:t>
            </a:r>
          </a:p>
          <a:p>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A fourth reason that firms constantly adjust their resource trade-offs stems from changes in the product market landscape, due to entries and exits by competitors. Recall that any time a firm gains a reasonably advantageous market position, competitors quickly counter with efforts of their own. Such counterattacks have the potential to negate the impact of the incumbent’s advantage and often create jostling for secondary demand, such that they aim to steal market share from one another rather than creating more primary demand. This phenomenon is perennial. In the 1970s, McNeil Consumer Healthcare, owner of Tylenol (a US brand of pain-relieving drugs), slashed the price of Tylenol, increased advertising, and expanded its sales force to attack its competitor drug </a:t>
            </a:r>
            <a:r>
              <a:rPr lang="en-US" sz="1200" b="0" i="0" u="none" strike="noStrike" kern="1200" baseline="0" dirty="0" err="1">
                <a:solidFill>
                  <a:schemeClr val="tx1"/>
                </a:solidFill>
                <a:latin typeface="+mn-lt"/>
                <a:ea typeface="+mn-ea"/>
                <a:cs typeface="+mn-cs"/>
              </a:rPr>
              <a:t>Datril</a:t>
            </a:r>
            <a:r>
              <a:rPr lang="en-US" sz="1200" b="0" i="0" u="none" strike="noStrike" kern="1200" baseline="0" dirty="0">
                <a:solidFill>
                  <a:schemeClr val="tx1"/>
                </a:solidFill>
                <a:latin typeface="+mn-lt"/>
                <a:ea typeface="+mn-ea"/>
                <a:cs typeface="+mn-cs"/>
              </a:rPr>
              <a:t> (owned by Bristol-Myers), which hindered the entry strategy for </a:t>
            </a:r>
            <a:r>
              <a:rPr lang="en-US" sz="1200" b="0" i="0" u="none" strike="noStrike" kern="1200" baseline="0" dirty="0" err="1">
                <a:solidFill>
                  <a:schemeClr val="tx1"/>
                </a:solidFill>
                <a:latin typeface="+mn-lt"/>
                <a:ea typeface="+mn-ea"/>
                <a:cs typeface="+mn-cs"/>
              </a:rPr>
              <a:t>Datril</a:t>
            </a:r>
            <a:r>
              <a:rPr lang="en-US" sz="1200" b="0" i="0" u="none" strike="noStrike" kern="1200" baseline="0" dirty="0">
                <a:solidFill>
                  <a:schemeClr val="tx1"/>
                </a:solidFill>
                <a:latin typeface="+mn-lt"/>
                <a:ea typeface="+mn-ea"/>
                <a:cs typeface="+mn-cs"/>
              </a:rPr>
              <a:t> and helped Tylenol maintain and increase its market share. In other cases, resource trade-offs occur in anticipation of new entrants. In the US, branded prescription drugs usually hold a patent for a fixed time, a period in which their owners enjoy monopoly rights in the market they created through their innovative R&amp;D efforts. Once these patents expire, generic copycat rivals often flood the market, with less expensive drug alternatives that steal market share from the branded first movers. Each pharmaceutical firm therefore must decide whether and when to start investing in marketing efforts to encourage consumers to continue buying the branded versions of their drugs, which extends their product lifecycles and revenues beyond the patent-protected periods.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final factor that makes ongoing resource trade-offs necessary is changes in the effectiveness of marketing activities. Even during stable economic times, marked by relatively stable consumer segments, homogeneous product preferences, and no major competitive entry, marketing activities can lose or gain effectiveness over time, depending on customers’ responsiveness to ongoing marketing efforts. After a number of widespread organizational changes and poor financial performance, HSBC, the UK-based multinational banking and financial services company, revitalized its marketing activities to reconnect with its customers. HSBC tackled difficult topics, such as energy savings, aging workforce, and developing markets, in its traditional adverts and increased its use of social media platforms to engage customers.11 In business settings, some sales cycles have lengthened as more firms engage in personal selling and introduce products with increased complexity, to deal with their better informed, more demanding customers. As a result, personal selling effectiveness has consistently gone down over the past four decades, in the US as well as in Europe.12 Similarly, mass media advertising has lost some effectiveness in the past two decades, especially in the US, Europe, and Asia.13 Trading off resources when the effectiveness of different marketing channels keeps changing can be challenging, and firms must constantly vary their allocations across different planning horizons, even completely reversing their stable allocation rules in some cases.</a:t>
            </a:r>
          </a:p>
          <a:p>
            <a:r>
              <a:rPr lang="en-US" sz="1200" b="0" i="0" u="none" strike="noStrike" kern="1200" baseline="0" dirty="0">
                <a:solidFill>
                  <a:schemeClr val="tx1"/>
                </a:solidFill>
                <a:latin typeface="+mn-lt"/>
                <a:ea typeface="+mn-ea"/>
                <a:cs typeface="+mn-cs"/>
              </a:rPr>
              <a:t>These five sources and drivers of resource trade-offs highlight the ongoing nature of this decision. Firms must address it at many different levels to ensure that they develop effective marketing strategies. Most marketing strategies require significant investments, so understanding how to best allocate the available resources is key to success.</a:t>
            </a:r>
          </a:p>
          <a:p>
            <a:endParaRPr lang="en-US" sz="1200" b="0" i="0" u="none" strike="noStrike"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6</a:t>
            </a:fld>
            <a:endParaRPr lang="en-US"/>
          </a:p>
        </p:txBody>
      </p:sp>
    </p:spTree>
    <p:extLst>
      <p:ext uri="{BB962C8B-B14F-4D97-AF65-F5344CB8AC3E}">
        <p14:creationId xmlns:p14="http://schemas.microsoft.com/office/powerpoint/2010/main" val="3820394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All resources are limited. Managers must manage resource trade-offs to develop an effective marketing strategy. Most marketing decisions require trade-offs across multiple objectives, because resources are constrained and often interdependent. </a:t>
            </a:r>
          </a:p>
          <a:p>
            <a:pPr lvl="0"/>
            <a:r>
              <a:rPr lang="en-US" sz="1200" kern="1200" dirty="0">
                <a:solidFill>
                  <a:schemeClr val="tx1"/>
                </a:solidFill>
                <a:effectLst/>
                <a:latin typeface="+mn-lt"/>
                <a:ea typeface="+mn-ea"/>
                <a:cs typeface="+mn-cs"/>
              </a:rPr>
              <a:t>Several factors increase the need for ongoing resource trade-offs, including limited resources (resource slack), changes in the composition of consumer segments, changes in the lifecycle stages of the product portfolio, changes in the market landscape due to competitive actions, and changes in the effectiveness of marketing activities.</a:t>
            </a:r>
          </a:p>
          <a:p>
            <a:pPr lvl="0"/>
            <a:r>
              <a:rPr lang="en-US" sz="1200" kern="1200" dirty="0">
                <a:solidFill>
                  <a:schemeClr val="tx1"/>
                </a:solidFill>
                <a:effectLst/>
                <a:latin typeface="+mn-lt"/>
                <a:ea typeface="+mn-ea"/>
                <a:cs typeface="+mn-cs"/>
              </a:rPr>
              <a:t>Approaches to managing resource trade-offs have evolved from an exclusively heuristic-based era, in which managers solved resource allocation problems using simple rules of thumb, intuition, and judgment, to a data-based era, in which managers rely on statistical models and detailed information.</a:t>
            </a:r>
          </a:p>
          <a:p>
            <a:pPr lvl="0"/>
            <a:r>
              <a:rPr lang="en-US" sz="1200" kern="1200" dirty="0">
                <a:solidFill>
                  <a:schemeClr val="tx1"/>
                </a:solidFill>
                <a:effectLst/>
                <a:latin typeface="+mn-lt"/>
                <a:ea typeface="+mn-ea"/>
                <a:cs typeface="+mn-cs"/>
              </a:rPr>
              <a:t>The heuristics approach relies on anchors, often related to spending in the previous period, which managers use to make marketing resource allocation decisions. Then managers may adjust their decisions every period, after observing the prior outcomes.</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59</a:t>
            </a:fld>
            <a:endParaRPr lang="en-US"/>
          </a:p>
        </p:txBody>
      </p:sp>
    </p:spTree>
    <p:extLst>
      <p:ext uri="{BB962C8B-B14F-4D97-AF65-F5344CB8AC3E}">
        <p14:creationId xmlns:p14="http://schemas.microsoft.com/office/powerpoint/2010/main" val="3818785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 attribution approach asks, How does a specific (e.g., 1 percent) increase in a resource option affect a particular outcome, keeping all else constant? The model integrates past decisions and past outcomes, then produces a mathematical assessment of how much impact each resource trade-off truly has for generating outcomes.</a:t>
            </a:r>
          </a:p>
          <a:p>
            <a:pPr lvl="0"/>
            <a:r>
              <a:rPr lang="en-US" sz="1200" kern="1200" dirty="0">
                <a:solidFill>
                  <a:schemeClr val="tx1"/>
                </a:solidFill>
                <a:effectLst/>
                <a:latin typeface="+mn-lt"/>
                <a:ea typeface="+mn-ea"/>
                <a:cs typeface="+mn-cs"/>
              </a:rPr>
              <a:t>A response model-based attribution approach captures the relationship between past marketing resources and past outcomes. A basic assumption is that past outcomes relate to future outcomes, which is usually reasonable. The use of past data then can uncover the relationship between marketing resources and performance.</a:t>
            </a:r>
          </a:p>
          <a:p>
            <a:pPr lvl="0"/>
            <a:r>
              <a:rPr lang="en-US" sz="1200" kern="1200" dirty="0">
                <a:solidFill>
                  <a:schemeClr val="tx1"/>
                </a:solidFill>
                <a:effectLst/>
                <a:latin typeface="+mn-lt"/>
                <a:ea typeface="+mn-ea"/>
                <a:cs typeface="+mn-cs"/>
              </a:rPr>
              <a:t>There are three key inputs and two key outputs of the framework for managing resource trade-offs. The inputs are the outputs of the previous three principles. The outputs are a description of the firm’s resource plans and budgets and the use of key marketing metrics that can effectively validate these resource outlays.</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60</a:t>
            </a:fld>
            <a:endParaRPr lang="en-US"/>
          </a:p>
        </p:txBody>
      </p:sp>
    </p:spTree>
    <p:extLst>
      <p:ext uri="{BB962C8B-B14F-4D97-AF65-F5344CB8AC3E}">
        <p14:creationId xmlns:p14="http://schemas.microsoft.com/office/powerpoint/2010/main" val="257058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Example: Smith’s </a:t>
            </a:r>
            <a:r>
              <a:rPr lang="en-US" sz="1200" b="0" i="0" u="none" strike="noStrike" kern="1200" baseline="0" dirty="0" err="1">
                <a:solidFill>
                  <a:schemeClr val="tx1"/>
                </a:solidFill>
                <a:latin typeface="+mn-lt"/>
                <a:ea typeface="+mn-ea"/>
                <a:cs typeface="+mn-cs"/>
              </a:rPr>
              <a:t>Snackfood</a:t>
            </a:r>
            <a:r>
              <a:rPr lang="en-US" sz="1200" b="0" i="0" u="none" strike="noStrike" kern="1200" baseline="0" dirty="0">
                <a:solidFill>
                  <a:schemeClr val="tx1"/>
                </a:solidFill>
                <a:latin typeface="+mn-lt"/>
                <a:ea typeface="+mn-ea"/>
                <a:cs typeface="+mn-cs"/>
              </a:rPr>
              <a:t> Company (UK / Australia)</a:t>
            </a:r>
          </a:p>
          <a:p>
            <a:r>
              <a:rPr lang="en-US" sz="1200" b="0" i="0" u="none" strike="noStrike" kern="1200" baseline="0" dirty="0">
                <a:solidFill>
                  <a:schemeClr val="tx1"/>
                </a:solidFill>
                <a:latin typeface="+mn-lt"/>
                <a:ea typeface="+mn-ea"/>
                <a:cs typeface="+mn-cs"/>
              </a:rPr>
              <a:t>Smith’s </a:t>
            </a:r>
            <a:r>
              <a:rPr lang="en-US" sz="1200" b="0" i="0" u="none" strike="noStrike" kern="1200" baseline="0" dirty="0" err="1">
                <a:solidFill>
                  <a:schemeClr val="tx1"/>
                </a:solidFill>
                <a:latin typeface="+mn-lt"/>
                <a:ea typeface="+mn-ea"/>
                <a:cs typeface="+mn-cs"/>
              </a:rPr>
              <a:t>Snackfood</a:t>
            </a:r>
            <a:r>
              <a:rPr lang="en-US" sz="1200" b="0" i="0" u="none" strike="noStrike" kern="1200" baseline="0" dirty="0">
                <a:solidFill>
                  <a:schemeClr val="tx1"/>
                </a:solidFill>
                <a:latin typeface="+mn-lt"/>
                <a:ea typeface="+mn-ea"/>
                <a:cs typeface="+mn-cs"/>
              </a:rPr>
              <a:t> Company, a British-Australian company producing snack foods (e.g., corn chips), records all the inputs and outputs throughout a product’s lifecycle from pre-far  preparations, on-farm processes to post-farm transportations. The data show that one of the significant trade-offs during the packaging and processing stage for corn chips is between resource usage and emission of greenhouse gases. This assessment enables Smith’s </a:t>
            </a:r>
            <a:r>
              <a:rPr lang="en-US" sz="1200" b="0" i="0" u="none" strike="noStrike" kern="1200" baseline="0" dirty="0" err="1">
                <a:solidFill>
                  <a:schemeClr val="tx1"/>
                </a:solidFill>
                <a:latin typeface="+mn-lt"/>
                <a:ea typeface="+mn-ea"/>
                <a:cs typeface="+mn-cs"/>
              </a:rPr>
              <a:t>Snackfood</a:t>
            </a:r>
            <a:r>
              <a:rPr lang="en-US" sz="1200" b="0" i="0" u="none" strike="noStrike" kern="1200" baseline="0" dirty="0">
                <a:solidFill>
                  <a:schemeClr val="tx1"/>
                </a:solidFill>
                <a:latin typeface="+mn-lt"/>
                <a:ea typeface="+mn-ea"/>
                <a:cs typeface="+mn-cs"/>
              </a:rPr>
              <a:t> to make more informed decisions on its resource allocations across the product lifecycle stage.</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7</a:t>
            </a:fld>
            <a:endParaRPr lang="en-US"/>
          </a:p>
        </p:txBody>
      </p:sp>
    </p:spTree>
    <p:extLst>
      <p:ext uri="{BB962C8B-B14F-4D97-AF65-F5344CB8AC3E}">
        <p14:creationId xmlns:p14="http://schemas.microsoft.com/office/powerpoint/2010/main" val="240114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All Resources Are Limited: A Fundamental Assumption of Marketing Strategy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summarized previously, firms have limited resources. Combined with the many other underlying factors that are changing, this means that firms must constantly make resource trade-offs to optimize their marketing strategy. That is, the very fact that all resources are limited is a fundamental problem that all firms must address to develop an effective marketing strategy. Therefore, the recognition that all resources are limited and that an effective marketing strategy must manage ever-present resource trade-offs is the fourth and final Marketing Principles (MP#4).</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All resources are limited,</a:t>
            </a:r>
            <a:r>
              <a:rPr lang="en-US" sz="1200" kern="1200" dirty="0">
                <a:solidFill>
                  <a:schemeClr val="tx1"/>
                </a:solidFill>
                <a:effectLst/>
                <a:latin typeface="+mn-lt"/>
                <a:ea typeface="+mn-ea"/>
                <a:cs typeface="+mn-cs"/>
              </a:rPr>
              <a:t> and an </a:t>
            </a:r>
            <a:r>
              <a:rPr lang="en-US" sz="1200" i="1" kern="1200" dirty="0">
                <a:solidFill>
                  <a:schemeClr val="tx1"/>
                </a:solidFill>
                <a:effectLst/>
                <a:latin typeface="+mn-lt"/>
                <a:ea typeface="+mn-ea"/>
                <a:cs typeface="+mn-cs"/>
              </a:rPr>
              <a:t>effective marketing strategy must manage the ever-present resource trade-offs</a:t>
            </a:r>
            <a:r>
              <a:rPr lang="en-US" sz="1200" kern="1200" dirty="0">
                <a:solidFill>
                  <a:schemeClr val="tx1"/>
                </a:solidFill>
                <a:effectLst/>
                <a:latin typeface="+mn-lt"/>
                <a:ea typeface="+mn-ea"/>
                <a:cs typeface="+mn-cs"/>
              </a:rPr>
              <a:t> is Marketing Principle #4.</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approaches for dealing with the three previous Marketing Principles in many ways help create the MP#4. Assuming that, say, all resources are unlimited, the firm can address any new segment or product idea, or existing resource allocations are optimal for developing or implementing any marketing strategy is both unrealistic and beneficial for competitors, who could leverage their resources and resource management skills to launch an attack. Thus, MP#4 is critical to effectively implementing a marketing strategy based on insights gained from the other three Marketing Principles. </a:t>
            </a:r>
          </a:p>
          <a:p>
            <a:r>
              <a:rPr lang="en-US" sz="1200" kern="1200" dirty="0">
                <a:solidFill>
                  <a:schemeClr val="tx1"/>
                </a:solidFill>
                <a:effectLst/>
                <a:latin typeface="+mn-lt"/>
                <a:ea typeface="+mn-ea"/>
                <a:cs typeface="+mn-cs"/>
              </a:rPr>
              <a:t>In particular, MP#1 requires segmenting the market and using a GE matrix to select </a:t>
            </a:r>
            <a:r>
              <a:rPr lang="en-US" sz="1200" i="1" kern="1200" dirty="0">
                <a:solidFill>
                  <a:schemeClr val="tx1"/>
                </a:solidFill>
                <a:effectLst/>
                <a:latin typeface="+mn-lt"/>
                <a:ea typeface="+mn-ea"/>
                <a:cs typeface="+mn-cs"/>
              </a:rPr>
              <a:t>target segment(s) </a:t>
            </a:r>
            <a:r>
              <a:rPr lang="en-US" sz="1200" kern="1200" dirty="0">
                <a:solidFill>
                  <a:schemeClr val="tx1"/>
                </a:solidFill>
                <a:effectLst/>
                <a:latin typeface="+mn-lt"/>
                <a:ea typeface="+mn-ea"/>
                <a:cs typeface="+mn-cs"/>
              </a:rPr>
              <a:t>with varying levels of market attractiveness to match different firm competences. A natural next step in this process is to allocate resources across target segments to achieve the firm’s desired positioning strategy, as captured in its positioning statements. That is, implementing MP#1 requires the firm to allocate fixed resources across segments, which is the essence of MP#4. Resource trade-offs also refer to more than just financial resources; they involve managers’ time, mutually exclusive marketing messages, and so on. For example, it is difficult for a firm to be all things to all people, such as by positioning itself to target both high-end, status-minded consumers and price-conscious discount shoppers. These two brand positioning strategies typically are mutually exclusive, so each firm must trade off its efforts to leverage each of them. Similarly, MP#2 recommends managing customer migration across the acquisition, expansion, and retention stages, using the AER positioning statements and strategies based on the CLV that can be generated across personas and stages. Again, implementing MP#2 requires the firm to allocate fixed resources across personas and AER stages, as in MP#4. The output from MP#3 is a statement that defines how a firm can go about building and maintaining an SCA, now and into the future, using brands, offerings, and relationships (BOR strategies). Implementing BOR strategies often requires vast investments in advertising, R&amp;D, and sales personnel—typically, among the largest expenditures for executing a marketing strategy. For this reason, researchers already have developed powerful models to improve resource allocations across the BOR strategies (e.g., advertising and sales force response models).</a:t>
            </a:r>
          </a:p>
          <a:p>
            <a:r>
              <a:rPr lang="en-US" sz="1200" kern="1200" dirty="0">
                <a:solidFill>
                  <a:schemeClr val="tx1"/>
                </a:solidFill>
                <a:effectLst/>
                <a:latin typeface="+mn-lt"/>
                <a:ea typeface="+mn-ea"/>
                <a:cs typeface="+mn-cs"/>
              </a:rPr>
              <a:t>In some situations, it may seem like marketers could ignore resource trade-offs. The newspaper industry in the 1980s and 1990s enjoyed virtually a monopoly market, with massive profit margins. The speed at which the print newspaper industry has declined thus came as a surprise to just about everyone—especially those marketing managers who had grown accustomed to spending their resources freely. Various newspaper companies have suffered insurmountable losses: Gatehouse’s stock went from $22 per share to approximately $0, leading to its delisting. In 2008 alone, McClatchy stock fell 94 percent, Lee fell 97 percent, and the stock for the New York Times company fell 60 percent. After selling for $1.2 billion in 1999, the </a:t>
            </a:r>
            <a:r>
              <a:rPr lang="en-US" sz="1200" i="1" kern="1200" dirty="0">
                <a:solidFill>
                  <a:schemeClr val="tx1"/>
                </a:solidFill>
                <a:effectLst/>
                <a:latin typeface="+mn-lt"/>
                <a:ea typeface="+mn-ea"/>
                <a:cs typeface="+mn-cs"/>
              </a:rPr>
              <a:t>Minneapolis Star Tribune</a:t>
            </a:r>
            <a:r>
              <a:rPr lang="en-US" sz="1200" kern="1200" dirty="0">
                <a:solidFill>
                  <a:schemeClr val="tx1"/>
                </a:solidFill>
                <a:effectLst/>
                <a:latin typeface="+mn-lt"/>
                <a:ea typeface="+mn-ea"/>
                <a:cs typeface="+mn-cs"/>
              </a:rPr>
              <a:t> declared bankruptcy in 2009. Even </a:t>
            </a:r>
            <a:r>
              <a:rPr lang="en-US" sz="1200" i="1" kern="1200" dirty="0">
                <a:solidFill>
                  <a:schemeClr val="tx1"/>
                </a:solidFill>
                <a:effectLst/>
                <a:latin typeface="+mn-lt"/>
                <a:ea typeface="+mn-ea"/>
                <a:cs typeface="+mn-cs"/>
              </a:rPr>
              <a:t>The Wall Street Journal</a:t>
            </a:r>
            <a:r>
              <a:rPr lang="en-US" sz="1200" kern="1200" dirty="0">
                <a:solidFill>
                  <a:schemeClr val="tx1"/>
                </a:solidFill>
                <a:effectLst/>
                <a:latin typeface="+mn-lt"/>
                <a:ea typeface="+mn-ea"/>
                <a:cs typeface="+mn-cs"/>
              </a:rPr>
              <a:t>, which Rupert Murdoch purchased in 2008 for $5.5 billion, recently had to write down $8.4 billion in assets, about 40 percent of it attributed to the purchase. Can we explain this industry disintegration? Although many factors come in to play, the newspaper industry clearly failed to react with an optimal allocation of its resources when faced with evidence that it was not serving customers’ needs well enough. It did not segment either readers or advertisers into manageable or distinct categories for targeting with specific marketing actions. In the face of economic downturns, increased competition, and technological advances that threatened it, the newspaper industry also sought to cut costs, rather than allocate resources to developing stronger segmentation strategies or differentiating its offerings. Many of these cuts took place in the newsrooms, such that between 1992 and 2002, the number of journalists working for newspapers decreased by around 6,000 people or 5 percent. But newspaper professionals and academics warned that this allocation of resources was far from optimal, because cutting these ongoing investments to increase profits wound up destroying the quality and integrity of the product, in that the personnel reductions led to a loss of quality and diversity in content and thus direct hits to circulation rates. </a:t>
            </a:r>
          </a:p>
          <a:p>
            <a:r>
              <a:rPr lang="en-US" sz="1200" kern="1200" dirty="0">
                <a:solidFill>
                  <a:schemeClr val="tx1"/>
                </a:solidFill>
                <a:effectLst/>
                <a:latin typeface="+mn-lt"/>
                <a:ea typeface="+mn-ea"/>
                <a:cs typeface="+mn-cs"/>
              </a:rPr>
              <a:t>As this example shows, cutting costs represents one form of resource management: It redirects resources to other plausible areas, such as profit to shareholders. However, cutting costs to maintain profit margins earned during a monopoly market cannot create any SCA, in violation of MP#3. At the same time, not allocating resources to encourage emerging segments or protect existing segments represented a poor resource allocation and a failure in relation to MP#4.</a:t>
            </a:r>
          </a:p>
          <a:p>
            <a:r>
              <a:rPr lang="en-US" sz="1200" kern="1200" dirty="0">
                <a:solidFill>
                  <a:schemeClr val="tx1"/>
                </a:solidFill>
                <a:effectLst/>
                <a:latin typeface="+mn-lt"/>
                <a:ea typeface="+mn-ea"/>
                <a:cs typeface="+mn-cs"/>
              </a:rPr>
              <a:t>All resources are constrained; even if a firm’s existing resource allocation policies appear effective, rapid and often unexpected changes in the legal, economic, technological, or innovation landscape demand constant vigilance. As conditions change, resource allocations will become unbalanced. Firms thus need ways to identify misallocations and adjust spending levels quickly, in response to each new situation. A firm’s marketing strategy must account for resource trade-offs, or else its ability to execute the initial three First Principles of marketing strategy, and thus its overall marketing strategy, will suffer. The rest of this chapter focuses on some approaches, processes, and analysis tools for managing resource trade-offs.</a:t>
            </a:r>
          </a:p>
        </p:txBody>
      </p:sp>
      <p:sp>
        <p:nvSpPr>
          <p:cNvPr id="4" name="Slide Number Placeholder 3"/>
          <p:cNvSpPr>
            <a:spLocks noGrp="1"/>
          </p:cNvSpPr>
          <p:nvPr>
            <p:ph type="sldNum" sz="quarter" idx="10"/>
          </p:nvPr>
        </p:nvSpPr>
        <p:spPr/>
        <p:txBody>
          <a:bodyPr/>
          <a:lstStyle/>
          <a:p>
            <a:fld id="{99481517-11CD-1043-936A-823C17956EDF}" type="slidenum">
              <a:rPr lang="en-US" smtClean="0"/>
              <a:t>10</a:t>
            </a:fld>
            <a:endParaRPr lang="en-US"/>
          </a:p>
        </p:txBody>
      </p:sp>
    </p:spTree>
    <p:extLst>
      <p:ext uri="{BB962C8B-B14F-4D97-AF65-F5344CB8AC3E}">
        <p14:creationId xmlns:p14="http://schemas.microsoft.com/office/powerpoint/2010/main" val="1047582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Evolution of Approaches for Managing Resource Trade-Offs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evolution of approaches for managing resource allocation suggests two main and overlapping eras: the heuristics era and the data era. Figure 8.1 depicts the evolution of approaches for dealing with resource allocation over these two eras. </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Heuristics Era</a:t>
            </a:r>
            <a:r>
              <a:rPr lang="en-US" sz="1200" kern="1200" dirty="0">
                <a:solidFill>
                  <a:schemeClr val="tx1"/>
                </a:solidFill>
                <a:effectLst/>
                <a:latin typeface="+mn-lt"/>
                <a:ea typeface="+mn-ea"/>
                <a:cs typeface="+mn-cs"/>
              </a:rPr>
              <a:t>. Firms constantly decide how to allocate resources across different customer segments, different customer stages, different offerings, different regions, and different marketing communication formats. In the absence of hard data about the attractiveness of each resource option, managers solve the resource allocation problem using simple rules of thumb, driven by intuition and judgment. These solutions are also called heuristics. Heuristics are both simple to understand and easy to use, which makes them appealing when managers confront complex resource allocations with stringent time pressures. For example, a manager might simply make advertising investments always 4 percent of total sales, without any further analysis or thought.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more advanced technique would approach the resource allocation problem in a way similar to the method for selecting target segments using the GE matrix. Recall that the GE matrix analysis tool helps managers visualize and select target segments. The y-axis indicates the attractiveness of a certain resource option; the x-axis indicates the competitive benefits a firm could obtain from investing resources in that option. Then, the size of the resulting “bubble” in the matrix indicates the extent of the resource opportunity. Large bubbles in the upper-right corner of the graph are the “best”; smaller bubbles in the lower-left represent the “worst” resource allocation opportunities for a firm.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as performance data and detailed analyses of marketing investments became more widely available, due to the introduction of scanner panels and improved information technology, many managers continued to rely on rule-of-thumb heuristics—they just updated them with data-derived numbers. Thus for example, they might assign a certain portion of the budget to each resource option, according to metrics that reflect how many sales in the previous year were generated by each resource option. Thousands of sales organizations use such past-year-sales heuristics to assign their sales forces across different selling territories. A 2014 survey of 1,000 advertising and promotion managers revealed that an astounding 72 percent of them allocate resources across products, regions, and marketing instruments by relying on some form of heuristics. Thus, the heuristics era persists—largely because firms tend to be risk averse and prefer transparent resource trade-offs, so they adopt simple, even if suboptimal, approaches to managing their resources.</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Data Era</a:t>
            </a:r>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In the data era, firms started using historical data that revealed the link between their past resource trade-off decisions and outcomes, such that they could determine the actual effects of certain resources on specific outcomes. The scientific approaches, based on data and empirical models, reveal whether each firm should continue its level of resource commitments or adjust them. Heineken, the Netherlands-based brewing company, partnered with </a:t>
            </a:r>
            <a:r>
              <a:rPr lang="en-US" sz="1200" b="0" i="0" u="none" strike="noStrike" kern="1200" baseline="0" dirty="0" err="1">
                <a:solidFill>
                  <a:schemeClr val="tx1"/>
                </a:solidFill>
                <a:latin typeface="+mn-lt"/>
                <a:ea typeface="+mn-ea"/>
                <a:cs typeface="+mn-cs"/>
              </a:rPr>
              <a:t>Shopperception</a:t>
            </a:r>
            <a:r>
              <a:rPr lang="en-US" sz="1200" b="0" i="0" u="none" strike="noStrike" kern="1200" baseline="0" dirty="0">
                <a:solidFill>
                  <a:schemeClr val="tx1"/>
                </a:solidFill>
                <a:latin typeface="+mn-lt"/>
                <a:ea typeface="+mn-ea"/>
                <a:cs typeface="+mn-cs"/>
              </a:rPr>
              <a:t>, the Buenos Aires startup, to gather an immense amount of data related to customers’ shopping behaviors. By installing three dimensional sensors at various retail establishments, the brewing company was able to find the optimal location and shelf position for moving its products.</a:t>
            </a:r>
          </a:p>
          <a:p>
            <a:endParaRPr lang="en-US" sz="1200" b="0" i="0" u="none" strike="noStrike"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to discern whether and when to target consumers with mobile advertising, a large Chinese mobile phone provider conducted a large-scale study in which it sent 4,400 mobile users a promotional text between 8:00 a.m. and 8:00 p.m. The consumers responded directly to the offer, paying using their phones. With the resulting information about when and how consumers responded to the advertisements, the firm was able to determine its optimal strategy: Target customers between 10:00 a.m. and 12:00 p.m., and then again between 2:00 p.m. and 4:00 p.m. By doing so, it could prompt average purchase rates that were twice what the firm had been achieving.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data era thus is transforming the very notion of resource allocations, from an inherently heuristic-driven approach to a more scientific modeling approach that links a specific resource commitment to performance outcomes. Three trends over the past several decades have contributed to the emergence of this era.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resource allocation decisions have become considerably more complex, involving new products, segments, and markets that can be communicated about and to through various new marketing channels, such as online display, paid search, mobile and social media, along with traditional marketing channels.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 data-driven resource allocation has become a </a:t>
            </a:r>
            <a:r>
              <a:rPr lang="en-US" sz="1200" i="1" kern="1200" dirty="0">
                <a:solidFill>
                  <a:schemeClr val="tx1"/>
                </a:solidFill>
                <a:effectLst/>
                <a:latin typeface="+mn-lt"/>
                <a:ea typeface="+mn-ea"/>
                <a:cs typeface="+mn-cs"/>
              </a:rPr>
              <a:t>cost of doing business</a:t>
            </a:r>
            <a:r>
              <a:rPr lang="en-US" sz="1200" kern="1200" dirty="0">
                <a:solidFill>
                  <a:schemeClr val="tx1"/>
                </a:solidFill>
                <a:effectLst/>
                <a:latin typeface="+mn-lt"/>
                <a:ea typeface="+mn-ea"/>
                <a:cs typeface="+mn-cs"/>
              </a:rPr>
              <a:t>. In particular, </a:t>
            </a:r>
          </a:p>
          <a:p>
            <a:r>
              <a:rPr lang="en-US" sz="1200" kern="1200" dirty="0">
                <a:solidFill>
                  <a:schemeClr val="tx1"/>
                </a:solidFill>
                <a:effectLst/>
                <a:latin typeface="+mn-lt"/>
                <a:ea typeface="+mn-ea"/>
                <a:cs typeface="+mn-cs"/>
              </a:rPr>
              <a:t>Rapid technological and environmental changes have transformed the structure and content of marketing managers' jobs. These changes include (1) pervasive, networked, high-powered information technology (IT) infrastructures, (2) exploding volumes of data, (3) more sophisticated customers, (4) an increase in management's demands for the demonstration of positive returns on marketing investments, and (5) a global, hypercompetitive business environment.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Third, the function of marketing in the firm has come under more scrutiny, with increasing demands for accountability. To defend their increased marketing spending, marketing managers must constantly justify their budgets to executive suites. Thus, showing that marketing investments pay off and are invested optimally, using clear and incontrovertible evidence, is nearly tantamount to gaining more funding for the marketing department.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Through this natural evolution of marketing, reflecting advances in technology, data-driven approaches are slowly replacing heuristics-driven approaches. But in the next few sections, we provide descriptions of some of the most persistent and popular approaches to resource allocations, both heuristics- and data-based. </a:t>
            </a:r>
          </a:p>
        </p:txBody>
      </p:sp>
      <p:sp>
        <p:nvSpPr>
          <p:cNvPr id="4" name="Slide Number Placeholder 3"/>
          <p:cNvSpPr>
            <a:spLocks noGrp="1"/>
          </p:cNvSpPr>
          <p:nvPr>
            <p:ph type="sldNum" sz="quarter" idx="10"/>
          </p:nvPr>
        </p:nvSpPr>
        <p:spPr/>
        <p:txBody>
          <a:bodyPr/>
          <a:lstStyle/>
          <a:p>
            <a:fld id="{99481517-11CD-1043-936A-823C17956EDF}" type="slidenum">
              <a:rPr lang="en-US" smtClean="0"/>
              <a:t>15</a:t>
            </a:fld>
            <a:endParaRPr lang="en-US"/>
          </a:p>
        </p:txBody>
      </p:sp>
    </p:spTree>
    <p:extLst>
      <p:ext uri="{BB962C8B-B14F-4D97-AF65-F5344CB8AC3E}">
        <p14:creationId xmlns:p14="http://schemas.microsoft.com/office/powerpoint/2010/main" val="1297890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Example: Optimal Strategy for Advertisements (China)</a:t>
            </a:r>
          </a:p>
          <a:p>
            <a:r>
              <a:rPr lang="en-US" sz="1200" b="0" i="0" u="none" strike="noStrike" kern="1200" baseline="0" dirty="0">
                <a:solidFill>
                  <a:schemeClr val="tx1"/>
                </a:solidFill>
                <a:latin typeface="+mn-lt"/>
                <a:ea typeface="+mn-ea"/>
                <a:cs typeface="+mn-cs"/>
              </a:rPr>
              <a:t>To discern whether and when to target consumers with mobile advertising, a large Chinese mobile phone provider conducted a large-scale study in which it sent 4,400 mobile users a promotional text between 8 a.m. and 8 p.m. The consumers responded directly to the offer, paying using their phones. With the resulting information about when and how consumers responded to the advertisements, the firm was able to determine its optimal strategy, which was to target customers between 10 a.m. and 12 p.m., and then again between 2 p.m. and 4 p.m. By doing so, it could prompt average purchase rates that were twice what the firm had been achieving.</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16</a:t>
            </a:fld>
            <a:endParaRPr lang="en-US"/>
          </a:p>
        </p:txBody>
      </p:sp>
    </p:spTree>
    <p:extLst>
      <p:ext uri="{BB962C8B-B14F-4D97-AF65-F5344CB8AC3E}">
        <p14:creationId xmlns:p14="http://schemas.microsoft.com/office/powerpoint/2010/main" val="2728746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r>
              <a:rPr lang="en-US"/>
              <a:t>Not covered since it is done in marketing management</a:t>
            </a:r>
          </a:p>
        </p:txBody>
      </p:sp>
    </p:spTree>
    <p:extLst>
      <p:ext uri="{BB962C8B-B14F-4D97-AF65-F5344CB8AC3E}">
        <p14:creationId xmlns:p14="http://schemas.microsoft.com/office/powerpoint/2010/main" val="40227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Anchoring–Adjusting Heuristics Approach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the heuristic approach for managing resources in Figure 8.1, Panel A, indicates, the marketing outcomes box might include outcomes such as market share, sales, brand loyalty, customer satisfaction, and stock price. Each outcome potentially is influenced by managers’ past decisions about various resource trade-offs (i.e., the marketing resources box). The link between these boxes (black dotted line) is not evident to the manager. For example, imagine four firms: One firm chooses to increase all of its advertising by 25 percent. Another firm decides to invest 50 percent more in marketing in one of it regions but cut marketing by 50 percent in another region. A third firm prefers to reduce its efforts toward one of its customer segments and devote more attention to several other segments. The fourth firm always sets its advertising at 1 percent of its sales, regardless of region, product, or competitive actions. Each of these decisions represents an “anchor,” or the base decision rule that managers use to make their marketing resource allocation decisions. But the effects of these anchors are not immediately, or sometimes even ever, evident. Still, managers can adjust their decisions in each period, such as after they observe the response to their efforts in the previous period. For example, the manager that chooses to spend 1 percent of sales on advertising observes sales every period. If those sales stay relatively constant, the firm could keep its expenditures the same (i.e., “business as usual”), increase the amount of advertising as a percentage of sales upward to see if that increases sales, or lower the amount of advertising to test the potential for damage. The adjustment generally reflects what managers believe represents the best decision; it could be based on some scientific evidence or data. Therefore, the solid line going back from the outcomes box on the right to the resources box on the left represents the adjustments that managers make to their heuristics as they gain information about the results of their existing resource allocations. Such </a:t>
            </a:r>
            <a:r>
              <a:rPr lang="en-US" sz="1200" b="1" i="1" kern="1200" dirty="0">
                <a:solidFill>
                  <a:schemeClr val="tx1"/>
                </a:solidFill>
                <a:effectLst/>
                <a:latin typeface="+mn-lt"/>
                <a:ea typeface="+mn-ea"/>
                <a:cs typeface="+mn-cs"/>
              </a:rPr>
              <a:t>anchoring and adjustment</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heuristics</a:t>
            </a:r>
            <a:r>
              <a:rPr lang="en-US" sz="1200" kern="1200" dirty="0">
                <a:solidFill>
                  <a:schemeClr val="tx1"/>
                </a:solidFill>
                <a:effectLst/>
                <a:latin typeface="+mn-lt"/>
                <a:ea typeface="+mn-ea"/>
                <a:cs typeface="+mn-cs"/>
              </a:rPr>
              <a:t> are widely used, though the exact anchoring rules vary in practice. </a:t>
            </a:r>
          </a:p>
          <a:p>
            <a:pPr lvl="0"/>
            <a:r>
              <a:rPr lang="en-US" sz="1200" kern="1200" dirty="0">
                <a:solidFill>
                  <a:schemeClr val="tx1"/>
                </a:solidFill>
                <a:effectLst/>
                <a:latin typeface="+mn-lt"/>
                <a:ea typeface="+mn-ea"/>
                <a:cs typeface="+mn-cs"/>
              </a:rPr>
              <a:t>In the </a:t>
            </a:r>
            <a:r>
              <a:rPr lang="en-US" sz="1200" i="1" kern="1200" dirty="0">
                <a:solidFill>
                  <a:schemeClr val="tx1"/>
                </a:solidFill>
                <a:effectLst/>
                <a:latin typeface="+mn-lt"/>
                <a:ea typeface="+mn-ea"/>
                <a:cs typeface="+mn-cs"/>
              </a:rPr>
              <a:t>percentage of sales method</a:t>
            </a:r>
            <a:r>
              <a:rPr lang="en-US" sz="1200" kern="1200" dirty="0">
                <a:solidFill>
                  <a:schemeClr val="tx1"/>
                </a:solidFill>
                <a:effectLst/>
                <a:latin typeface="+mn-lt"/>
                <a:ea typeface="+mn-ea"/>
                <a:cs typeface="+mn-cs"/>
              </a:rPr>
              <a:t>, marketing resources reflect the sales revenue earned from the focal product. The firm determines the amount to spend by choosing a fixed percentage of sales revenue that should go toward marketing. This method certainly is simple to implement, and it prevents the firm from ever overspending, because it can only allocate a certain percentage of what it earns through sales. If competitors also allocate their resources using the same method, then strong industry standards develop about how much to spend on marketing. </a:t>
            </a:r>
          </a:p>
          <a:p>
            <a:pPr lvl="0"/>
            <a:r>
              <a:rPr lang="en-US" sz="1200" kern="1200" dirty="0">
                <a:solidFill>
                  <a:schemeClr val="tx1"/>
                </a:solidFill>
                <a:effectLst/>
                <a:latin typeface="+mn-lt"/>
                <a:ea typeface="+mn-ea"/>
                <a:cs typeface="+mn-cs"/>
              </a:rPr>
              <a:t>With the </a:t>
            </a:r>
            <a:r>
              <a:rPr lang="en-US" sz="1200" i="1" kern="1200" dirty="0">
                <a:solidFill>
                  <a:schemeClr val="tx1"/>
                </a:solidFill>
                <a:effectLst/>
                <a:latin typeface="+mn-lt"/>
                <a:ea typeface="+mn-ea"/>
                <a:cs typeface="+mn-cs"/>
              </a:rPr>
              <a:t>percentage of profits method</a:t>
            </a:r>
            <a:r>
              <a:rPr lang="en-US" sz="1200" kern="1200" dirty="0">
                <a:solidFill>
                  <a:schemeClr val="tx1"/>
                </a:solidFill>
                <a:effectLst/>
                <a:latin typeface="+mn-lt"/>
                <a:ea typeface="+mn-ea"/>
                <a:cs typeface="+mn-cs"/>
              </a:rPr>
              <a:t>, the resources dedicated to marketing instead vary with the profits earned by the product in previous periods. This method works better than the percentage of sales method in more volatile industries, where political, social, demographic, or economic factors likely have stronger, more immediate impacts. </a:t>
            </a:r>
          </a:p>
          <a:p>
            <a:pPr lvl="0"/>
            <a:r>
              <a:rPr lang="en-US" sz="1200" kern="1200" dirty="0">
                <a:solidFill>
                  <a:schemeClr val="tx1"/>
                </a:solidFill>
                <a:effectLst/>
                <a:latin typeface="+mn-lt"/>
                <a:ea typeface="+mn-ea"/>
                <a:cs typeface="+mn-cs"/>
              </a:rPr>
              <a:t>Managers who adopt the </a:t>
            </a:r>
            <a:r>
              <a:rPr lang="en-US" sz="1200" i="1" kern="1200" dirty="0">
                <a:solidFill>
                  <a:schemeClr val="tx1"/>
                </a:solidFill>
                <a:effectLst/>
                <a:latin typeface="+mn-lt"/>
                <a:ea typeface="+mn-ea"/>
                <a:cs typeface="+mn-cs"/>
              </a:rPr>
              <a:t>historical method</a:t>
            </a:r>
            <a:r>
              <a:rPr lang="en-US" sz="1200" kern="1200" dirty="0">
                <a:solidFill>
                  <a:schemeClr val="tx1"/>
                </a:solidFill>
                <a:effectLst/>
                <a:latin typeface="+mn-lt"/>
                <a:ea typeface="+mn-ea"/>
                <a:cs typeface="+mn-cs"/>
              </a:rPr>
              <a:t> simply set their present resource allocations to a level very close to the previous year’s spending. This heuristic assumes there are virtually no changes in the market and market growth is slow, so there is little reason to change resource allocation levels. It is thus mostly useful in industries in which political, social, demographic, and economic factors are not volatile or powerful. </a:t>
            </a:r>
          </a:p>
          <a:p>
            <a:pPr lvl="0"/>
            <a:r>
              <a:rPr lang="en-US" sz="1200" kern="1200" dirty="0">
                <a:solidFill>
                  <a:schemeClr val="tx1"/>
                </a:solidFill>
                <a:effectLst/>
                <a:latin typeface="+mn-lt"/>
                <a:ea typeface="+mn-ea"/>
                <a:cs typeface="+mn-cs"/>
              </a:rPr>
              <a:t>Finally, the </a:t>
            </a:r>
            <a:r>
              <a:rPr lang="en-US" sz="1200" i="1" kern="1200" dirty="0">
                <a:solidFill>
                  <a:schemeClr val="tx1"/>
                </a:solidFill>
                <a:effectLst/>
                <a:latin typeface="+mn-lt"/>
                <a:ea typeface="+mn-ea"/>
                <a:cs typeface="+mn-cs"/>
              </a:rPr>
              <a:t>competitive parity method</a:t>
            </a:r>
            <a:r>
              <a:rPr lang="en-US" sz="1200" kern="1200" dirty="0">
                <a:solidFill>
                  <a:schemeClr val="tx1"/>
                </a:solidFill>
                <a:effectLst/>
                <a:latin typeface="+mn-lt"/>
                <a:ea typeface="+mn-ea"/>
                <a:cs typeface="+mn-cs"/>
              </a:rPr>
              <a:t> implies that managers set resource allocation levels to match those of their competitors. This method is most widely used in markets where competition is intense, and marketing allocations might be regarded as the cost of competing. In this case, individual firms might not know what the best resource levels are, but the collective wisdom of the crowd, based on industry knowledge, can offer some insights. However, this method can never reflect precisely what the firm needs to spend on marketing, because it depends solely on benchmarking.</a:t>
            </a:r>
          </a:p>
          <a:p>
            <a:r>
              <a:rPr lang="en-US" sz="1200" kern="1200" dirty="0">
                <a:solidFill>
                  <a:schemeClr val="tx1"/>
                </a:solidFill>
                <a:effectLst/>
                <a:latin typeface="+mn-lt"/>
                <a:ea typeface="+mn-ea"/>
                <a:cs typeface="+mn-cs"/>
              </a:rPr>
              <a:t>Taken at face value, most heuristic approaches violate the First Principles of Marketing Strategy. For example, using the percentage of past sales to set advertising across all segments violates MP#1, because it assumes that advertising will pay off equally across all customer groups, ignoring that all customers differ. If the firm sets its advertising expenditures at historical levels, it violates MP#2 by anticipating that advertising will pay off the same way today that it did in the past, which ignores that all customers change. However, in stable markets, these methods are popular, largely because of their simplicity, and they can provide some benefits. For example, in an experimental simulation study, conducted over a five-year planning horizon, a percentage-of-sales rule (total budget allocated proportional to the previous year’s sales) outperformed a naïve allocation (equal distribution across all products and activities, ignoring heterogeneity in customer or product portfolios), especially in more volatile scenarios in which market demand is not known with certainty. </a:t>
            </a:r>
          </a:p>
          <a:p>
            <a:r>
              <a:rPr lang="en-US" sz="1200" kern="1200" dirty="0">
                <a:solidFill>
                  <a:schemeClr val="tx1"/>
                </a:solidFill>
                <a:effectLst/>
                <a:latin typeface="+mn-lt"/>
                <a:ea typeface="+mn-ea"/>
                <a:cs typeface="+mn-cs"/>
              </a:rPr>
              <a:t>But scientific approaches are available that could direct marketing resource allocation decisions even more effectively. So why do these heuristics continue to hang on? One reason is simply organizational inertia: Even when firms encounter new technologies, they are reluctant to use them, because they already feel comfortable with their existing, simple (inefficient, suboptimal) practices. Scientific analyses by their very nature are more complicated and require more time, patience, and risk taking by the firm. But resource allocation decisions are crucial to organizational functioning, so firms prefer to stay with tried and tested methods. They also recognize that any allocation decision represents a trade-off: One segment/product/marketing vehicle/region gets more resources, so another gets less. In their desire to establish a transparent explanation for why some entities get less than others, they might prefer the straightforward and clear anchoring–adjusting heuristics approach. </a:t>
            </a:r>
          </a:p>
        </p:txBody>
      </p:sp>
      <p:sp>
        <p:nvSpPr>
          <p:cNvPr id="4" name="Slide Number Placeholder 3"/>
          <p:cNvSpPr>
            <a:spLocks noGrp="1"/>
          </p:cNvSpPr>
          <p:nvPr>
            <p:ph type="sldNum" sz="quarter" idx="10"/>
          </p:nvPr>
        </p:nvSpPr>
        <p:spPr/>
        <p:txBody>
          <a:bodyPr/>
          <a:lstStyle/>
          <a:p>
            <a:fld id="{99481517-11CD-1043-936A-823C17956EDF}" type="slidenum">
              <a:rPr lang="en-US" smtClean="0"/>
              <a:t>19</a:t>
            </a:fld>
            <a:endParaRPr lang="en-US"/>
          </a:p>
        </p:txBody>
      </p:sp>
    </p:spTree>
    <p:extLst>
      <p:ext uri="{BB962C8B-B14F-4D97-AF65-F5344CB8AC3E}">
        <p14:creationId xmlns:p14="http://schemas.microsoft.com/office/powerpoint/2010/main" val="3208537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f"/><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5036" y="3827536"/>
            <a:ext cx="7893511" cy="933450"/>
          </a:xfrm>
        </p:spPr>
        <p:txBody>
          <a:bodyPr>
            <a:normAutofit/>
          </a:bodyPr>
          <a:lstStyle>
            <a:lvl1pPr>
              <a:defRPr sz="2800">
                <a:solidFill>
                  <a:schemeClr val="tx1"/>
                </a:solidFill>
              </a:defRPr>
            </a:lvl1pPr>
          </a:lstStyle>
          <a:p>
            <a:r>
              <a:rPr lang="en-US" dirty="0"/>
              <a:t>Click to edit Master title style</a:t>
            </a:r>
            <a:endParaRPr dirty="0"/>
          </a:p>
        </p:txBody>
      </p:sp>
      <p:sp>
        <p:nvSpPr>
          <p:cNvPr id="3" name="Subtitle 2"/>
          <p:cNvSpPr>
            <a:spLocks noGrp="1"/>
          </p:cNvSpPr>
          <p:nvPr>
            <p:ph type="subTitle" idx="1"/>
          </p:nvPr>
        </p:nvSpPr>
        <p:spPr>
          <a:xfrm>
            <a:off x="635036" y="4927581"/>
            <a:ext cx="7893511"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635036" y="5765295"/>
            <a:ext cx="1232647" cy="365125"/>
          </a:xfrm>
        </p:spPr>
        <p:txBody>
          <a:bodyPr/>
          <a:lstStyle>
            <a:lvl1pPr algn="l">
              <a:defRPr/>
            </a:lvl1pPr>
          </a:lstStyle>
          <a:p>
            <a:endParaRPr lang="en-US" dirty="0"/>
          </a:p>
        </p:txBody>
      </p:sp>
      <p:sp>
        <p:nvSpPr>
          <p:cNvPr id="5" name="Footer Placeholder 4"/>
          <p:cNvSpPr>
            <a:spLocks noGrp="1"/>
          </p:cNvSpPr>
          <p:nvPr>
            <p:ph type="ftr" sz="quarter" idx="11"/>
          </p:nvPr>
        </p:nvSpPr>
        <p:spPr>
          <a:xfrm>
            <a:off x="2039184" y="5761061"/>
            <a:ext cx="2617694" cy="365125"/>
          </a:xfrm>
        </p:spPr>
        <p:txBody>
          <a:bodyPr/>
          <a:lstStyle>
            <a:lvl1pPr algn="r">
              <a:defRPr/>
            </a:lvl1pPr>
          </a:lstStyle>
          <a:p>
            <a:r>
              <a:rPr lang="en-US"/>
              <a:t>© Robert Palmatier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282574"/>
            <a:ext cx="7556313" cy="803691"/>
          </a:xfrm>
        </p:spPr>
        <p:txBody>
          <a:bodyPr/>
          <a:lstStyle>
            <a:lvl1pPr>
              <a:defRPr sz="2800">
                <a:solidFill>
                  <a:schemeClr val="tx1"/>
                </a:solidFill>
              </a:defRPr>
            </a:lvl1pPr>
          </a:lstStyle>
          <a:p>
            <a:r>
              <a:rPr lang="en-US" dirty="0"/>
              <a:t>Click to edit Master title style</a:t>
            </a:r>
            <a:endParaRPr dirty="0"/>
          </a:p>
        </p:txBody>
      </p:sp>
      <p:sp>
        <p:nvSpPr>
          <p:cNvPr id="3" name="Content Placeholder 2"/>
          <p:cNvSpPr>
            <a:spLocks noGrp="1"/>
          </p:cNvSpPr>
          <p:nvPr>
            <p:ph idx="1"/>
          </p:nvPr>
        </p:nvSpPr>
        <p:spPr>
          <a:xfrm>
            <a:off x="498474" y="1331056"/>
            <a:ext cx="8354173" cy="4948558"/>
          </a:xfrm>
        </p:spPr>
        <p:txBody>
          <a:bodyPr/>
          <a:lstStyle>
            <a:lvl1pPr>
              <a:buClr>
                <a:schemeClr val="tx2"/>
              </a:buClr>
              <a:defRPr/>
            </a:lvl1pPr>
            <a:lvl2pPr>
              <a:buClr>
                <a:schemeClr val="tx2"/>
              </a:buClr>
              <a:defRPr/>
            </a:lvl2pPr>
            <a:lvl5pPr>
              <a:defRPr/>
            </a:lvl5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1"/>
          </p:nvPr>
        </p:nvSpPr>
        <p:spPr/>
        <p:txBody>
          <a:bodyPr/>
          <a:lstStyle/>
          <a:p>
            <a:r>
              <a:rPr lang="en-US" dirty="0"/>
              <a:t>© Palmatier</a:t>
            </a:r>
          </a:p>
        </p:txBody>
      </p:sp>
      <p:sp>
        <p:nvSpPr>
          <p:cNvPr id="6" name="Slide Number Placeholder 5"/>
          <p:cNvSpPr>
            <a:spLocks noGrp="1"/>
          </p:cNvSpPr>
          <p:nvPr>
            <p:ph type="sldNum" sz="quarter" idx="12"/>
          </p:nvPr>
        </p:nvSpPr>
        <p:spPr>
          <a:xfrm>
            <a:off x="8298609" y="6423585"/>
            <a:ext cx="554038" cy="365125"/>
          </a:xfrm>
        </p:spPr>
        <p:txBody>
          <a:bodyPr/>
          <a:lstStyle>
            <a:lvl1pPr>
              <a:defRPr>
                <a:solidFill>
                  <a:schemeClr val="tx1"/>
                </a:solidFill>
              </a:defRPr>
            </a:lvl1pPr>
          </a:lstStyle>
          <a:p>
            <a:fld id="{606C48AC-5425-9447-80A6-7CD23CC5D020}" type="slidenum">
              <a:rPr lang="en-US" smtClean="0"/>
              <a:pPr/>
              <a:t>‹#›</a:t>
            </a:fld>
            <a:endParaRPr lang="en-US" dirty="0"/>
          </a:p>
        </p:txBody>
      </p:sp>
      <p:cxnSp>
        <p:nvCxnSpPr>
          <p:cNvPr id="9" name="Straight Connector 8"/>
          <p:cNvCxnSpPr/>
          <p:nvPr userDrawn="1"/>
        </p:nvCxnSpPr>
        <p:spPr>
          <a:xfrm>
            <a:off x="498474" y="1201093"/>
            <a:ext cx="7569761"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8186387" y="270328"/>
            <a:ext cx="88059" cy="918519"/>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8098329" y="272949"/>
            <a:ext cx="91440" cy="9185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0416" y="217593"/>
            <a:ext cx="950286" cy="93365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Robert Palmatier</a:t>
            </a:r>
          </a:p>
        </p:txBody>
      </p:sp>
      <p:sp>
        <p:nvSpPr>
          <p:cNvPr id="4" name="Slide Number Placeholder 3"/>
          <p:cNvSpPr>
            <a:spLocks noGrp="1"/>
          </p:cNvSpPr>
          <p:nvPr>
            <p:ph type="sldNum" sz="quarter" idx="12"/>
          </p:nvPr>
        </p:nvSpPr>
        <p:spPr>
          <a:xfrm>
            <a:off x="8298609" y="6423585"/>
            <a:ext cx="554038" cy="365125"/>
          </a:xfrm>
        </p:spPr>
        <p:txBody>
          <a:bodyPr/>
          <a:lstStyle/>
          <a:p>
            <a:fld id="{606C48AC-5425-9447-80A6-7CD23CC5D02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62000"/>
          </a:xfrm>
          <a:prstGeom prst="rect">
            <a:avLst/>
          </a:prstGeom>
        </p:spPr>
        <p:txBody>
          <a:bodyPr lIns="91430" tIns="45715" rIns="91430" bIns="45715" anchor="ctr" anchorCtr="0"/>
          <a:lstStyle>
            <a:lvl1pPr algn="l">
              <a:defRPr sz="3600" b="1">
                <a:solidFill>
                  <a:schemeClr val="tx2"/>
                </a:solidFill>
                <a:latin typeface="+mj-lt"/>
              </a:defRPr>
            </a:lvl1pPr>
          </a:lstStyle>
          <a:p>
            <a:r>
              <a:rPr lang="en-US" dirty="0"/>
              <a:t>Click to edit Master title style</a:t>
            </a:r>
          </a:p>
        </p:txBody>
      </p:sp>
      <p:sp>
        <p:nvSpPr>
          <p:cNvPr id="4" name="Slide Number Placeholder 5"/>
          <p:cNvSpPr>
            <a:spLocks noGrp="1"/>
          </p:cNvSpPr>
          <p:nvPr>
            <p:ph type="sldNum" sz="quarter" idx="4"/>
          </p:nvPr>
        </p:nvSpPr>
        <p:spPr>
          <a:xfrm>
            <a:off x="8153400" y="6582771"/>
            <a:ext cx="643720" cy="274423"/>
          </a:xfrm>
          <a:prstGeom prst="rect">
            <a:avLst/>
          </a:prstGeom>
        </p:spPr>
        <p:txBody>
          <a:bodyPr/>
          <a:lstStyle>
            <a:lvl1pPr algn="ctr">
              <a:defRPr sz="1100">
                <a:solidFill>
                  <a:schemeClr val="tx2"/>
                </a:solidFill>
              </a:defRPr>
            </a:lvl1pPr>
          </a:lstStyle>
          <a:p>
            <a:fld id="{C2FFFFA8-C424-3D40-8C75-649CC0B3824F}" type="slidenum">
              <a:rPr lang="en-US" smtClean="0"/>
              <a:pPr/>
              <a:t>‹#›</a:t>
            </a:fld>
            <a:endParaRPr lang="en-US" dirty="0"/>
          </a:p>
        </p:txBody>
      </p:sp>
    </p:spTree>
    <p:extLst>
      <p:ext uri="{BB962C8B-B14F-4D97-AF65-F5344CB8AC3E}">
        <p14:creationId xmlns:p14="http://schemas.microsoft.com/office/powerpoint/2010/main" val="422959041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200">
                <a:solidFill>
                  <a:schemeClr val="tx1"/>
                </a:solidFill>
              </a:defRPr>
            </a:lvl1pPr>
          </a:lstStyle>
          <a:p>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a:t>© Robert Palmatier</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606C48AC-5425-9447-80A6-7CD23CC5D02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60" r:id="rId3"/>
    <p:sldLayoutId id="2147483962" r:id="rId4"/>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charset="2"/>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Robert Palmatier</a:t>
            </a:r>
          </a:p>
        </p:txBody>
      </p:sp>
      <p:sp>
        <p:nvSpPr>
          <p:cNvPr id="3" name="Slide Number Placeholder 2"/>
          <p:cNvSpPr>
            <a:spLocks noGrp="1"/>
          </p:cNvSpPr>
          <p:nvPr>
            <p:ph type="sldNum" sz="quarter" idx="12"/>
          </p:nvPr>
        </p:nvSpPr>
        <p:spPr>
          <a:xfrm>
            <a:off x="8298609" y="6423585"/>
            <a:ext cx="554038" cy="365125"/>
          </a:xfrm>
        </p:spPr>
        <p:txBody>
          <a:bodyPr/>
          <a:lstStyle/>
          <a:p>
            <a:fld id="{606C48AC-5425-9447-80A6-7CD23CC5D020}" type="slidenum">
              <a:rPr lang="en-US" smtClean="0"/>
              <a:t>1</a:t>
            </a:fld>
            <a:endParaRPr lang="en-US" dirty="0"/>
          </a:p>
        </p:txBody>
      </p:sp>
      <p:sp>
        <p:nvSpPr>
          <p:cNvPr id="8" name="TextBox 7"/>
          <p:cNvSpPr txBox="1"/>
          <p:nvPr/>
        </p:nvSpPr>
        <p:spPr>
          <a:xfrm>
            <a:off x="722333" y="955046"/>
            <a:ext cx="7494229" cy="2031325"/>
          </a:xfrm>
          <a:prstGeom prst="rect">
            <a:avLst/>
          </a:prstGeom>
          <a:noFill/>
        </p:spPr>
        <p:txBody>
          <a:bodyPr wrap="square" rtlCol="0">
            <a:spAutoFit/>
          </a:bodyPr>
          <a:lstStyle/>
          <a:p>
            <a:pPr algn="ctr"/>
            <a:r>
              <a:rPr lang="en-US" sz="5400" dirty="0">
                <a:solidFill>
                  <a:schemeClr val="tx2"/>
                </a:solidFill>
                <a:latin typeface="+mj-lt"/>
                <a:cs typeface="Avenir Light"/>
              </a:rPr>
              <a:t>Marketing Strategy Chapter 8</a:t>
            </a:r>
          </a:p>
          <a:p>
            <a:pPr algn="ctr"/>
            <a:endParaRPr lang="en-US" dirty="0">
              <a:solidFill>
                <a:schemeClr val="tx2"/>
              </a:solidFill>
              <a:latin typeface="Avenir Light"/>
              <a:cs typeface="Avenir Light"/>
            </a:endParaRPr>
          </a:p>
        </p:txBody>
      </p:sp>
      <p:sp>
        <p:nvSpPr>
          <p:cNvPr id="7" name="TextBox 6"/>
          <p:cNvSpPr txBox="1"/>
          <p:nvPr/>
        </p:nvSpPr>
        <p:spPr>
          <a:xfrm>
            <a:off x="0" y="3303026"/>
            <a:ext cx="9143999" cy="3657600"/>
          </a:xfrm>
          <a:prstGeom prst="rect">
            <a:avLst/>
          </a:prstGeom>
          <a:solidFill>
            <a:schemeClr val="accent1"/>
          </a:solidFill>
          <a:ln>
            <a:solidFill>
              <a:schemeClr val="tx2"/>
            </a:solidFill>
          </a:ln>
        </p:spPr>
        <p:txBody>
          <a:bodyPr wrap="square" rtlCol="0">
            <a:spAutoFit/>
          </a:bodyPr>
          <a:lstStyle/>
          <a:p>
            <a:endParaRPr lang="en-US"/>
          </a:p>
        </p:txBody>
      </p:sp>
      <p:sp>
        <p:nvSpPr>
          <p:cNvPr id="12" name="TextBox 11"/>
          <p:cNvSpPr txBox="1"/>
          <p:nvPr/>
        </p:nvSpPr>
        <p:spPr>
          <a:xfrm>
            <a:off x="2371647" y="4291048"/>
            <a:ext cx="6759315" cy="1815882"/>
          </a:xfrm>
          <a:prstGeom prst="rect">
            <a:avLst/>
          </a:prstGeom>
          <a:noFill/>
        </p:spPr>
        <p:txBody>
          <a:bodyPr wrap="square" rtlCol="0">
            <a:spAutoFit/>
          </a:bodyPr>
          <a:lstStyle/>
          <a:p>
            <a:pPr algn="ctr"/>
            <a:r>
              <a:rPr lang="en-US" sz="2800" b="1" dirty="0">
                <a:solidFill>
                  <a:schemeClr val="bg1"/>
                </a:solidFill>
                <a:latin typeface="+mj-lt"/>
                <a:cs typeface="Avenir Light"/>
              </a:rPr>
              <a:t>Marketing Principle #4</a:t>
            </a:r>
          </a:p>
          <a:p>
            <a:pPr algn="ctr"/>
            <a:r>
              <a:rPr lang="en-US" sz="2800" b="1" dirty="0">
                <a:solidFill>
                  <a:schemeClr val="bg1"/>
                </a:solidFill>
                <a:latin typeface="+mj-lt"/>
                <a:cs typeface="Avenir Light"/>
              </a:rPr>
              <a:t>All Resources Are Limited </a:t>
            </a:r>
            <a:r>
              <a:rPr lang="en-US" sz="2800" b="1" dirty="0">
                <a:solidFill>
                  <a:schemeClr val="bg1"/>
                </a:solidFill>
                <a:latin typeface="+mj-lt"/>
                <a:cs typeface="Avenir Light"/>
                <a:sym typeface="Wingdings"/>
              </a:rPr>
              <a:t> Managing Resource Trade-Offs</a:t>
            </a:r>
            <a:endParaRPr lang="en-US" sz="2800" b="1" dirty="0">
              <a:solidFill>
                <a:schemeClr val="bg1"/>
              </a:solidFill>
              <a:latin typeface="+mj-lt"/>
              <a:cs typeface="Avenir Light"/>
            </a:endParaRPr>
          </a:p>
          <a:p>
            <a:pPr algn="ctr"/>
            <a:endParaRPr lang="en-US" sz="2800" dirty="0">
              <a:solidFill>
                <a:schemeClr val="bg1"/>
              </a:solidFill>
              <a:latin typeface="+mj-lt"/>
              <a:cs typeface="Avenir Ligh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83" y="3921826"/>
            <a:ext cx="2004724" cy="1969630"/>
          </a:xfrm>
          <a:prstGeom prst="rect">
            <a:avLst/>
          </a:prstGeom>
        </p:spPr>
      </p:pic>
    </p:spTree>
    <p:extLst>
      <p:ext uri="{BB962C8B-B14F-4D97-AF65-F5344CB8AC3E}">
        <p14:creationId xmlns:p14="http://schemas.microsoft.com/office/powerpoint/2010/main" val="1804271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77987"/>
            <a:ext cx="7556313" cy="803691"/>
          </a:xfrm>
        </p:spPr>
        <p:txBody>
          <a:bodyPr/>
          <a:lstStyle/>
          <a:p>
            <a:r>
              <a:rPr lang="en-US" b="1" dirty="0"/>
              <a:t>All Resources Are Limited: A Fundamental Assumption of Marketing Strategy</a:t>
            </a:r>
          </a:p>
        </p:txBody>
      </p:sp>
      <p:sp>
        <p:nvSpPr>
          <p:cNvPr id="3" name="Content Placeholder 2"/>
          <p:cNvSpPr>
            <a:spLocks noGrp="1"/>
          </p:cNvSpPr>
          <p:nvPr>
            <p:ph idx="1"/>
          </p:nvPr>
        </p:nvSpPr>
        <p:spPr>
          <a:xfrm>
            <a:off x="498474" y="1331055"/>
            <a:ext cx="8354173" cy="5272945"/>
          </a:xfrm>
        </p:spPr>
        <p:txBody>
          <a:bodyPr>
            <a:normAutofit lnSpcReduction="10000"/>
          </a:bodyPr>
          <a:lstStyle/>
          <a:p>
            <a:r>
              <a:rPr lang="en-US" dirty="0"/>
              <a:t>The recognition that all resources are limited and that an effective marketing strategy must manage ever-present resource trade-offs is the fourth and final Marketing Principles (MP#4) </a:t>
            </a:r>
          </a:p>
          <a:p>
            <a:r>
              <a:rPr lang="en-US" dirty="0"/>
              <a:t>The approaches for dealing with the three previous Marketing Principles in many ways help create the MP#4 </a:t>
            </a:r>
          </a:p>
          <a:p>
            <a:r>
              <a:rPr lang="en-US" dirty="0"/>
              <a:t>All resources are constrained; even if a firm’s existing resource allocation policies appear effective, rapid and often unexpected changes in the legal, economic, technological, or innovation landscape demand constant vigilance </a:t>
            </a:r>
          </a:p>
          <a:p>
            <a:r>
              <a:rPr lang="en-US" dirty="0"/>
              <a:t>Firms thus need ways to identify misallocations and adjust spending levels quickly, in response to each new situation </a:t>
            </a:r>
          </a:p>
          <a:p>
            <a:r>
              <a:rPr lang="en-US" dirty="0"/>
              <a:t>A firm’s marketing strategy must account for resource trade-offs, or else its ability to execute the initial three First Principles of marketing strategy, and thus its overall marketing strategy, will suffer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10</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21980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5846"/>
            <a:ext cx="7620000" cy="730870"/>
          </a:xfrm>
        </p:spPr>
        <p:txBody>
          <a:bodyPr/>
          <a:lstStyle/>
          <a:p>
            <a:r>
              <a:rPr lang="en-US" b="1" dirty="0"/>
              <a:t>Need For Resource Tradeoffs Across First Principles </a:t>
            </a:r>
          </a:p>
        </p:txBody>
      </p:sp>
      <p:sp>
        <p:nvSpPr>
          <p:cNvPr id="3" name="Content Placeholder 2"/>
          <p:cNvSpPr>
            <a:spLocks noGrp="1"/>
          </p:cNvSpPr>
          <p:nvPr>
            <p:ph idx="1"/>
          </p:nvPr>
        </p:nvSpPr>
        <p:spPr>
          <a:xfrm>
            <a:off x="381000" y="1424066"/>
            <a:ext cx="8610600" cy="5129134"/>
          </a:xfrm>
        </p:spPr>
        <p:txBody>
          <a:bodyPr>
            <a:normAutofit/>
          </a:bodyPr>
          <a:lstStyle/>
          <a:p>
            <a:pPr marL="457200" indent="-457200">
              <a:buFont typeface="+mj-lt"/>
              <a:buAutoNum type="arabicPeriod"/>
            </a:pPr>
            <a:r>
              <a:rPr lang="en-US" sz="2400" dirty="0"/>
              <a:t>Selecting the </a:t>
            </a:r>
            <a:r>
              <a:rPr lang="en-US" sz="2400" b="1" dirty="0">
                <a:solidFill>
                  <a:srgbClr val="1F497D"/>
                </a:solidFill>
              </a:rPr>
              <a:t>who and what to “sell” </a:t>
            </a:r>
            <a:r>
              <a:rPr lang="en-US" sz="2400" dirty="0"/>
              <a:t>across </a:t>
            </a:r>
            <a:r>
              <a:rPr lang="en-US" sz="2400" u="sng" dirty="0"/>
              <a:t>all</a:t>
            </a:r>
            <a:r>
              <a:rPr lang="en-US" sz="2400" dirty="0"/>
              <a:t> </a:t>
            </a:r>
            <a:r>
              <a:rPr lang="en-US" sz="2400" u="sng" dirty="0"/>
              <a:t>potential customers in the market</a:t>
            </a:r>
          </a:p>
          <a:p>
            <a:pPr marL="966933" lvl="2" indent="-338328"/>
            <a:r>
              <a:rPr lang="en-US" sz="2000" b="1" dirty="0">
                <a:solidFill>
                  <a:srgbClr val="1F497D"/>
                </a:solidFill>
              </a:rPr>
              <a:t>Approach: </a:t>
            </a:r>
            <a:r>
              <a:rPr lang="en-US" sz="2000" dirty="0"/>
              <a:t>segment and target like customers (STP) </a:t>
            </a:r>
          </a:p>
          <a:p>
            <a:pPr marL="966933" lvl="2" indent="-338328"/>
            <a:r>
              <a:rPr lang="en-US" sz="2000" b="1" dirty="0">
                <a:solidFill>
                  <a:srgbClr val="1F497D"/>
                </a:solidFill>
              </a:rPr>
              <a:t>Decision criteria &amp; allocation process</a:t>
            </a:r>
            <a:r>
              <a:rPr lang="en-US" sz="2000" dirty="0">
                <a:solidFill>
                  <a:srgbClr val="1F497D"/>
                </a:solidFill>
              </a:rPr>
              <a:t>:</a:t>
            </a:r>
            <a:r>
              <a:rPr lang="en-US" sz="2000" dirty="0"/>
              <a:t> Attractiveness and competitive strength using GE matrix</a:t>
            </a:r>
          </a:p>
          <a:p>
            <a:pPr marL="966933" lvl="2" indent="-338328"/>
            <a:r>
              <a:rPr lang="en-US" sz="2000" b="1" dirty="0">
                <a:solidFill>
                  <a:srgbClr val="1F497D"/>
                </a:solidFill>
              </a:rPr>
              <a:t>Improvements:</a:t>
            </a:r>
            <a:r>
              <a:rPr lang="en-US" sz="2000" dirty="0">
                <a:solidFill>
                  <a:srgbClr val="1F497D"/>
                </a:solidFill>
              </a:rPr>
              <a:t> </a:t>
            </a:r>
            <a:r>
              <a:rPr lang="en-US" sz="2000" dirty="0"/>
              <a:t>Smaller segments and CLV</a:t>
            </a:r>
          </a:p>
          <a:p>
            <a:pPr marL="457200" indent="-457200">
              <a:buFont typeface="+mj-lt"/>
              <a:buAutoNum type="arabicPeriod"/>
            </a:pPr>
            <a:r>
              <a:rPr lang="en-US" sz="2400" dirty="0"/>
              <a:t>Selecting </a:t>
            </a:r>
            <a:r>
              <a:rPr lang="en-US" sz="2400" b="1" dirty="0">
                <a:solidFill>
                  <a:srgbClr val="1F497D"/>
                </a:solidFill>
              </a:rPr>
              <a:t>who and what to “do” </a:t>
            </a:r>
            <a:r>
              <a:rPr lang="en-US" sz="2400" dirty="0"/>
              <a:t>across </a:t>
            </a:r>
            <a:r>
              <a:rPr lang="en-US" sz="2400" u="sng" dirty="0"/>
              <a:t>portfolio of your existing customers</a:t>
            </a:r>
          </a:p>
          <a:p>
            <a:pPr marL="966933" lvl="2" indent="-338328"/>
            <a:r>
              <a:rPr lang="en-US" sz="2000" b="1" dirty="0">
                <a:solidFill>
                  <a:srgbClr val="1F497D"/>
                </a:solidFill>
              </a:rPr>
              <a:t>Approach:</a:t>
            </a:r>
            <a:r>
              <a:rPr lang="en-US" sz="2000" dirty="0">
                <a:solidFill>
                  <a:srgbClr val="1F497D"/>
                </a:solidFill>
              </a:rPr>
              <a:t> </a:t>
            </a:r>
            <a:r>
              <a:rPr lang="en-US" sz="2000" dirty="0"/>
              <a:t>segment across stages (AER)</a:t>
            </a:r>
          </a:p>
          <a:p>
            <a:pPr marL="966933" lvl="2" indent="-338328"/>
            <a:r>
              <a:rPr lang="en-US" sz="2000" b="1" dirty="0">
                <a:solidFill>
                  <a:srgbClr val="1F497D"/>
                </a:solidFill>
              </a:rPr>
              <a:t>Decision criteria &amp; allocation process</a:t>
            </a:r>
            <a:r>
              <a:rPr lang="en-US" sz="2000" dirty="0">
                <a:solidFill>
                  <a:srgbClr val="1F497D"/>
                </a:solidFill>
              </a:rPr>
              <a:t>: </a:t>
            </a:r>
            <a:r>
              <a:rPr lang="en-US" sz="2000" dirty="0"/>
              <a:t>CLV of customer personas</a:t>
            </a:r>
          </a:p>
          <a:p>
            <a:pPr marL="966933" lvl="2" indent="-338328"/>
            <a:r>
              <a:rPr lang="en-US" sz="2000" b="1" dirty="0">
                <a:solidFill>
                  <a:srgbClr val="1F497D"/>
                </a:solidFill>
              </a:rPr>
              <a:t>Improvements:</a:t>
            </a:r>
            <a:r>
              <a:rPr lang="en-US" sz="2000" dirty="0">
                <a:solidFill>
                  <a:srgbClr val="1F497D"/>
                </a:solidFill>
              </a:rPr>
              <a:t> </a:t>
            </a:r>
            <a:r>
              <a:rPr lang="en-US" sz="2000" dirty="0"/>
              <a:t>Individual customer-level analysis, HMM for dynamic segmentation</a:t>
            </a:r>
          </a:p>
          <a:p>
            <a:pPr marL="738333" lvl="1" indent="-338328"/>
            <a:endParaRPr lang="en-US" sz="2000" dirty="0"/>
          </a:p>
          <a:p>
            <a:pPr marL="338328" indent="-338328"/>
            <a:endParaRPr lang="en-US" sz="2400" dirty="0"/>
          </a:p>
          <a:p>
            <a:pPr marL="338328" indent="-338328"/>
            <a:endParaRPr lang="en-US" sz="2400" dirty="0"/>
          </a:p>
          <a:p>
            <a:pPr marL="338328" indent="-338328"/>
            <a:endParaRPr lang="en-US" sz="2400" dirty="0"/>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11</a:t>
            </a:fld>
            <a:endParaRPr lang="en-US" dirty="0"/>
          </a:p>
        </p:txBody>
      </p:sp>
      <p:sp>
        <p:nvSpPr>
          <p:cNvPr id="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11</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20517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991" y="127417"/>
            <a:ext cx="7488836" cy="730870"/>
          </a:xfrm>
        </p:spPr>
        <p:txBody>
          <a:bodyPr/>
          <a:lstStyle/>
          <a:p>
            <a:r>
              <a:rPr lang="en-US" b="1" dirty="0"/>
              <a:t>Need For Resource Tradeoffs Across First Principles (con’t)</a:t>
            </a:r>
          </a:p>
        </p:txBody>
      </p:sp>
      <p:sp>
        <p:nvSpPr>
          <p:cNvPr id="3" name="Content Placeholder 2"/>
          <p:cNvSpPr>
            <a:spLocks noGrp="1"/>
          </p:cNvSpPr>
          <p:nvPr>
            <p:ph idx="1"/>
          </p:nvPr>
        </p:nvSpPr>
        <p:spPr>
          <a:xfrm>
            <a:off x="228600" y="1259174"/>
            <a:ext cx="8915400" cy="5522626"/>
          </a:xfrm>
        </p:spPr>
        <p:txBody>
          <a:bodyPr/>
          <a:lstStyle/>
          <a:p>
            <a:pPr marL="514350" indent="-514350">
              <a:buFont typeface="+mj-lt"/>
              <a:buAutoNum type="arabicPeriod" startAt="3"/>
            </a:pPr>
            <a:r>
              <a:rPr lang="en-US" sz="2400" dirty="0"/>
              <a:t>Deciding </a:t>
            </a:r>
            <a:r>
              <a:rPr lang="en-US" sz="2400" b="1" dirty="0">
                <a:solidFill>
                  <a:srgbClr val="1F497D"/>
                </a:solidFill>
              </a:rPr>
              <a:t>how to use brand, offering, and relationships </a:t>
            </a:r>
            <a:r>
              <a:rPr lang="en-US" sz="2400" dirty="0"/>
              <a:t>to achieve positioning objectives from STP and AER</a:t>
            </a:r>
            <a:endParaRPr lang="en-US" sz="2400" u="sng" dirty="0"/>
          </a:p>
          <a:p>
            <a:pPr marL="966933" lvl="2" indent="-338328"/>
            <a:r>
              <a:rPr lang="en-US" b="1" dirty="0">
                <a:solidFill>
                  <a:srgbClr val="1F497D"/>
                </a:solidFill>
              </a:rPr>
              <a:t>Approach: </a:t>
            </a:r>
            <a:r>
              <a:rPr lang="en-US" dirty="0"/>
              <a:t>customer equity stack (BOR)</a:t>
            </a:r>
          </a:p>
          <a:p>
            <a:pPr marL="966933" lvl="2" indent="-338328"/>
            <a:r>
              <a:rPr lang="en-US" b="1" dirty="0">
                <a:solidFill>
                  <a:srgbClr val="1F497D"/>
                </a:solidFill>
              </a:rPr>
              <a:t>Decision criteria &amp; allocation process (within domain)</a:t>
            </a:r>
            <a:r>
              <a:rPr lang="en-US" dirty="0">
                <a:solidFill>
                  <a:srgbClr val="1F497D"/>
                </a:solidFill>
              </a:rPr>
              <a:t>: </a:t>
            </a:r>
            <a:r>
              <a:rPr lang="en-US" dirty="0"/>
              <a:t>elasticities, partworth utilities, and CLV from choice models, conjoint analysis, experiments, and regression</a:t>
            </a:r>
          </a:p>
          <a:p>
            <a:pPr marL="966933" lvl="2" indent="-338328"/>
            <a:r>
              <a:rPr lang="en-US" b="1" dirty="0">
                <a:solidFill>
                  <a:srgbClr val="1F497D"/>
                </a:solidFill>
              </a:rPr>
              <a:t>Improvements:</a:t>
            </a:r>
            <a:r>
              <a:rPr lang="en-US" dirty="0">
                <a:solidFill>
                  <a:srgbClr val="1F497D"/>
                </a:solidFill>
              </a:rPr>
              <a:t> </a:t>
            </a:r>
            <a:r>
              <a:rPr lang="en-US" dirty="0"/>
              <a:t>Multivariate (simultaneous) models</a:t>
            </a:r>
          </a:p>
          <a:p>
            <a:pPr marL="514350" indent="-514350">
              <a:buFont typeface="+mj-lt"/>
              <a:buAutoNum type="arabicPeriod" startAt="4"/>
            </a:pPr>
            <a:r>
              <a:rPr lang="en-US" sz="2400" dirty="0"/>
              <a:t>Determining </a:t>
            </a:r>
            <a:r>
              <a:rPr lang="en-US" sz="2400" b="1" dirty="0">
                <a:solidFill>
                  <a:srgbClr val="1F497D"/>
                </a:solidFill>
              </a:rPr>
              <a:t>annual budgets, plans, and metrics to execute </a:t>
            </a:r>
            <a:r>
              <a:rPr lang="en-US" sz="2400" dirty="0"/>
              <a:t>BOR marketing strategies and support positionings</a:t>
            </a:r>
            <a:endParaRPr lang="en-US" sz="2400" u="sng" dirty="0"/>
          </a:p>
          <a:p>
            <a:pPr marL="966933" lvl="2" indent="-338328"/>
            <a:r>
              <a:rPr lang="en-US" b="1" dirty="0">
                <a:solidFill>
                  <a:srgbClr val="1F497D"/>
                </a:solidFill>
              </a:rPr>
              <a:t>Approach: </a:t>
            </a:r>
            <a:r>
              <a:rPr lang="en-US" dirty="0"/>
              <a:t>act, measure metric, evaluate, adjust (iterative)</a:t>
            </a:r>
          </a:p>
          <a:p>
            <a:pPr marL="966933" lvl="2" indent="-338328"/>
            <a:r>
              <a:rPr lang="en-US" b="1" dirty="0">
                <a:solidFill>
                  <a:srgbClr val="1F497D"/>
                </a:solidFill>
              </a:rPr>
              <a:t>Decision criteria &amp; allocation process</a:t>
            </a:r>
            <a:r>
              <a:rPr lang="en-US" dirty="0">
                <a:solidFill>
                  <a:srgbClr val="1F497D"/>
                </a:solidFill>
              </a:rPr>
              <a:t>: </a:t>
            </a:r>
            <a:r>
              <a:rPr lang="en-US" dirty="0"/>
              <a:t>MROI, CLV, elasticities and </a:t>
            </a:r>
            <a:r>
              <a:rPr lang="en-US" dirty="0" err="1"/>
              <a:t>partworth</a:t>
            </a:r>
            <a:r>
              <a:rPr lang="en-US" dirty="0"/>
              <a:t> utilities using choice models, conjoint analysis, response models, and Solver</a:t>
            </a:r>
          </a:p>
          <a:p>
            <a:pPr marL="966933" lvl="2" indent="-338328"/>
            <a:r>
              <a:rPr lang="en-US" b="1" dirty="0">
                <a:solidFill>
                  <a:srgbClr val="1F497D"/>
                </a:solidFill>
              </a:rPr>
              <a:t>Improvements: </a:t>
            </a:r>
            <a:r>
              <a:rPr lang="en-US" dirty="0"/>
              <a:t>More refined metrics and more inclusive response/optimization models (variables and time) </a:t>
            </a:r>
          </a:p>
          <a:p>
            <a:pPr marL="338328" indent="-338328"/>
            <a:endParaRPr lang="en-US" dirty="0"/>
          </a:p>
          <a:p>
            <a:pPr marL="338328" indent="-338328"/>
            <a:endParaRPr lang="en-US" dirty="0"/>
          </a:p>
          <a:p>
            <a:pPr marL="338328" indent="-338328"/>
            <a:endParaRPr lang="en-US" dirty="0"/>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12</a:t>
            </a:fld>
            <a:endParaRPr lang="en-US" dirty="0"/>
          </a:p>
        </p:txBody>
      </p:sp>
      <p:sp>
        <p:nvSpPr>
          <p:cNvPr id="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12</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64208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2220"/>
            <a:ext cx="7556313" cy="803691"/>
          </a:xfrm>
        </p:spPr>
        <p:txBody>
          <a:bodyPr/>
          <a:lstStyle/>
          <a:p>
            <a:r>
              <a:rPr lang="en-US" b="1" dirty="0"/>
              <a:t>Agenda</a:t>
            </a:r>
          </a:p>
        </p:txBody>
      </p:sp>
      <p:sp>
        <p:nvSpPr>
          <p:cNvPr id="3" name="Content Placeholder 2"/>
          <p:cNvSpPr>
            <a:spLocks noGrp="1"/>
          </p:cNvSpPr>
          <p:nvPr>
            <p:ph idx="1"/>
          </p:nvPr>
        </p:nvSpPr>
        <p:spPr>
          <a:xfrm>
            <a:off x="498474" y="1331055"/>
            <a:ext cx="8354173" cy="5092529"/>
          </a:xfrm>
        </p:spPr>
        <p:txBody>
          <a:bodyPr>
            <a:normAutofit fontScale="92500" lnSpcReduction="20000"/>
          </a:bodyPr>
          <a:lstStyle/>
          <a:p>
            <a:r>
              <a:rPr lang="en-US" dirty="0"/>
              <a:t>Introduction</a:t>
            </a:r>
          </a:p>
          <a:p>
            <a:r>
              <a:rPr lang="en-US" b="1" dirty="0">
                <a:solidFill>
                  <a:srgbClr val="1F497D"/>
                </a:solidFill>
              </a:rPr>
              <a:t>Approaches for Managing Resource Trade-Offs</a:t>
            </a:r>
          </a:p>
          <a:p>
            <a:pPr lvl="1"/>
            <a:r>
              <a:rPr lang="en-US" dirty="0"/>
              <a:t>Evolution of Approaches for Managing Resource Trade-Offs</a:t>
            </a:r>
          </a:p>
          <a:p>
            <a:pPr lvl="1"/>
            <a:r>
              <a:rPr lang="en-US" dirty="0"/>
              <a:t>Anchoring – Adjusting Heuristics Attribution</a:t>
            </a:r>
          </a:p>
          <a:p>
            <a:pPr lvl="1"/>
            <a:r>
              <a:rPr lang="en-US" dirty="0"/>
              <a:t>Attribution Approach</a:t>
            </a:r>
          </a:p>
          <a:p>
            <a:pPr lvl="1"/>
            <a:r>
              <a:rPr lang="en-US" dirty="0"/>
              <a:t>Response Models</a:t>
            </a:r>
          </a:p>
          <a:p>
            <a:pPr lvl="1"/>
            <a:r>
              <a:rPr lang="en-US" dirty="0"/>
              <a:t>Metrics</a:t>
            </a:r>
          </a:p>
          <a:p>
            <a:r>
              <a:rPr lang="en-US" dirty="0"/>
              <a:t>Framework for Managing Resource Trade-Offs</a:t>
            </a:r>
          </a:p>
          <a:p>
            <a:pPr lvl="1"/>
            <a:r>
              <a:rPr lang="en-US" dirty="0"/>
              <a:t>Inputs to the Managing the Resource Trade-Offs Framework</a:t>
            </a:r>
          </a:p>
          <a:p>
            <a:pPr lvl="1"/>
            <a:r>
              <a:rPr lang="en-US" dirty="0"/>
              <a:t>Outputs of the Managing the Resource Trade-Offs Framework</a:t>
            </a:r>
          </a:p>
          <a:p>
            <a:pPr lvl="1"/>
            <a:r>
              <a:rPr lang="en-US" dirty="0"/>
              <a:t>Process for Managing Resource Trade-Offs</a:t>
            </a:r>
          </a:p>
          <a:p>
            <a:r>
              <a:rPr lang="en-US" dirty="0"/>
              <a:t>Example</a:t>
            </a:r>
          </a:p>
          <a:p>
            <a:r>
              <a:rPr lang="en-US" dirty="0"/>
              <a:t>Takeaways</a:t>
            </a:r>
          </a:p>
          <a:p>
            <a:r>
              <a:rPr lang="en-US" dirty="0"/>
              <a:t>Case</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13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512825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ounded Rectangle 93"/>
          <p:cNvSpPr/>
          <p:nvPr/>
        </p:nvSpPr>
        <p:spPr>
          <a:xfrm>
            <a:off x="84325" y="1630065"/>
            <a:ext cx="3930365" cy="2560932"/>
          </a:xfrm>
          <a:prstGeom prst="roundRect">
            <a:avLst>
              <a:gd name="adj" fmla="val 2589"/>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200" dirty="0">
              <a:solidFill>
                <a:srgbClr val="000000"/>
              </a:solidFill>
              <a:latin typeface="Cambria"/>
              <a:cs typeface="Cambria"/>
            </a:endParaRPr>
          </a:p>
        </p:txBody>
      </p:sp>
      <p:sp>
        <p:nvSpPr>
          <p:cNvPr id="56" name="TextBox 55"/>
          <p:cNvSpPr txBox="1"/>
          <p:nvPr/>
        </p:nvSpPr>
        <p:spPr>
          <a:xfrm>
            <a:off x="290674" y="751624"/>
            <a:ext cx="264460" cy="282914"/>
          </a:xfrm>
          <a:prstGeom prst="rect">
            <a:avLst/>
          </a:prstGeom>
          <a:noFill/>
        </p:spPr>
        <p:txBody>
          <a:bodyPr wrap="none" lIns="82058" tIns="41029" rIns="82058" bIns="41029" rtlCol="0">
            <a:spAutoFit/>
          </a:bodyPr>
          <a:lstStyle/>
          <a:p>
            <a:r>
              <a:rPr lang="en-US" sz="1300" b="1" dirty="0">
                <a:solidFill>
                  <a:schemeClr val="bg1"/>
                </a:solidFill>
                <a:latin typeface="Cambria"/>
                <a:cs typeface="Cambria"/>
              </a:rPr>
              <a:t>1</a:t>
            </a:r>
          </a:p>
        </p:txBody>
      </p:sp>
      <p:sp>
        <p:nvSpPr>
          <p:cNvPr id="63" name="TextBox 62"/>
          <p:cNvSpPr txBox="1"/>
          <p:nvPr/>
        </p:nvSpPr>
        <p:spPr>
          <a:xfrm>
            <a:off x="138547" y="4594408"/>
            <a:ext cx="4502725" cy="267525"/>
          </a:xfrm>
          <a:prstGeom prst="rect">
            <a:avLst/>
          </a:prstGeom>
          <a:noFill/>
        </p:spPr>
        <p:txBody>
          <a:bodyPr wrap="square" lIns="82058" tIns="41029" rIns="82058" bIns="41029" rtlCol="0">
            <a:spAutoFit/>
          </a:bodyPr>
          <a:lstStyle/>
          <a:p>
            <a:r>
              <a:rPr lang="en-US" sz="1200" b="1" dirty="0">
                <a:latin typeface="Cambria"/>
                <a:cs typeface="Cambria"/>
              </a:rPr>
              <a:t>Trends that Have Changed How Marketers Allocate Resources</a:t>
            </a:r>
          </a:p>
        </p:txBody>
      </p:sp>
      <p:sp>
        <p:nvSpPr>
          <p:cNvPr id="67" name="TextBox 66"/>
          <p:cNvSpPr txBox="1"/>
          <p:nvPr/>
        </p:nvSpPr>
        <p:spPr>
          <a:xfrm>
            <a:off x="2424546" y="955664"/>
            <a:ext cx="4225636" cy="267525"/>
          </a:xfrm>
          <a:prstGeom prst="rect">
            <a:avLst/>
          </a:prstGeom>
          <a:noFill/>
        </p:spPr>
        <p:txBody>
          <a:bodyPr wrap="square" lIns="82058" tIns="41029" rIns="82058" bIns="41029" rtlCol="0">
            <a:spAutoFit/>
          </a:bodyPr>
          <a:lstStyle/>
          <a:p>
            <a:pPr algn="ctr"/>
            <a:r>
              <a:rPr lang="en-US" sz="1200" b="1" dirty="0">
                <a:latin typeface="Cambria"/>
                <a:cs typeface="Cambria"/>
              </a:rPr>
              <a:t>Information Available for Evaluating Resource Trade-Offs</a:t>
            </a:r>
          </a:p>
        </p:txBody>
      </p:sp>
      <p:sp>
        <p:nvSpPr>
          <p:cNvPr id="72" name="TextBox 71"/>
          <p:cNvSpPr txBox="1"/>
          <p:nvPr/>
        </p:nvSpPr>
        <p:spPr>
          <a:xfrm>
            <a:off x="277092" y="963705"/>
            <a:ext cx="1731817" cy="252136"/>
          </a:xfrm>
          <a:prstGeom prst="rect">
            <a:avLst/>
          </a:prstGeom>
          <a:noFill/>
        </p:spPr>
        <p:txBody>
          <a:bodyPr wrap="square" lIns="82058" tIns="41029" rIns="82058" bIns="41029" rtlCol="0">
            <a:spAutoFit/>
          </a:bodyPr>
          <a:lstStyle/>
          <a:p>
            <a:r>
              <a:rPr lang="en-US" sz="1100" b="1" dirty="0">
                <a:latin typeface="Cambria"/>
                <a:cs typeface="Cambria"/>
              </a:rPr>
              <a:t>Heuristic Era</a:t>
            </a:r>
          </a:p>
        </p:txBody>
      </p:sp>
      <p:sp>
        <p:nvSpPr>
          <p:cNvPr id="73" name="TextBox 72"/>
          <p:cNvSpPr txBox="1"/>
          <p:nvPr/>
        </p:nvSpPr>
        <p:spPr>
          <a:xfrm>
            <a:off x="6165273" y="953199"/>
            <a:ext cx="2286002" cy="252136"/>
          </a:xfrm>
          <a:prstGeom prst="rect">
            <a:avLst/>
          </a:prstGeom>
          <a:noFill/>
        </p:spPr>
        <p:txBody>
          <a:bodyPr wrap="square" lIns="82058" tIns="41029" rIns="82058" bIns="41029" rtlCol="0">
            <a:spAutoFit/>
          </a:bodyPr>
          <a:lstStyle/>
          <a:p>
            <a:pPr algn="r"/>
            <a:r>
              <a:rPr lang="en-US" sz="1100" b="1" dirty="0">
                <a:latin typeface="Cambria"/>
                <a:cs typeface="Cambria"/>
              </a:rPr>
              <a:t>Data Era</a:t>
            </a:r>
          </a:p>
        </p:txBody>
      </p:sp>
      <p:cxnSp>
        <p:nvCxnSpPr>
          <p:cNvPr id="74" name="Straight Arrow Connector 73"/>
          <p:cNvCxnSpPr/>
          <p:nvPr/>
        </p:nvCxnSpPr>
        <p:spPr>
          <a:xfrm>
            <a:off x="303289" y="1197610"/>
            <a:ext cx="8355803"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94" idx="3"/>
            <a:endCxn id="97" idx="1"/>
          </p:cNvCxnSpPr>
          <p:nvPr/>
        </p:nvCxnSpPr>
        <p:spPr>
          <a:xfrm>
            <a:off x="4014690" y="2910531"/>
            <a:ext cx="463456"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3048001" y="4907580"/>
            <a:ext cx="2931628" cy="452191"/>
          </a:xfrm>
          <a:prstGeom prst="rect">
            <a:avLst/>
          </a:prstGeom>
          <a:noFill/>
        </p:spPr>
        <p:txBody>
          <a:bodyPr wrap="square" lIns="82058" tIns="41029" rIns="82058" bIns="41029" rtlCol="0">
            <a:spAutoFit/>
          </a:bodyPr>
          <a:lstStyle/>
          <a:p>
            <a:pPr algn="ctr"/>
            <a:r>
              <a:rPr lang="en-US" sz="1200" b="1" dirty="0">
                <a:latin typeface="Cambria"/>
                <a:cs typeface="Cambria"/>
              </a:rPr>
              <a:t>Information Technology Infrastructures</a:t>
            </a:r>
          </a:p>
        </p:txBody>
      </p:sp>
      <p:sp>
        <p:nvSpPr>
          <p:cNvPr id="93" name="TextBox 92"/>
          <p:cNvSpPr txBox="1"/>
          <p:nvPr/>
        </p:nvSpPr>
        <p:spPr>
          <a:xfrm>
            <a:off x="-69272" y="5012787"/>
            <a:ext cx="2424545" cy="236748"/>
          </a:xfrm>
          <a:prstGeom prst="rect">
            <a:avLst/>
          </a:prstGeom>
          <a:noFill/>
        </p:spPr>
        <p:txBody>
          <a:bodyPr wrap="square" lIns="82058" tIns="41029" rIns="82058" bIns="41029" rtlCol="0">
            <a:spAutoFit/>
          </a:bodyPr>
          <a:lstStyle/>
          <a:p>
            <a:pPr algn="r"/>
            <a:r>
              <a:rPr lang="en-US" sz="1000" dirty="0">
                <a:latin typeface="Cambria"/>
                <a:cs typeface="Cambria"/>
              </a:rPr>
              <a:t>Poorly developed</a:t>
            </a:r>
          </a:p>
        </p:txBody>
      </p:sp>
      <p:cxnSp>
        <p:nvCxnSpPr>
          <p:cNvPr id="95" name="Straight Arrow Connector 94"/>
          <p:cNvCxnSpPr/>
          <p:nvPr/>
        </p:nvCxnSpPr>
        <p:spPr>
          <a:xfrm>
            <a:off x="2357948" y="5151990"/>
            <a:ext cx="4225636"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6511638" y="5012787"/>
            <a:ext cx="2424545" cy="236748"/>
          </a:xfrm>
          <a:prstGeom prst="rect">
            <a:avLst/>
          </a:prstGeom>
          <a:noFill/>
        </p:spPr>
        <p:txBody>
          <a:bodyPr wrap="square" lIns="82058" tIns="41029" rIns="82058" bIns="41029" rtlCol="0">
            <a:spAutoFit/>
          </a:bodyPr>
          <a:lstStyle/>
          <a:p>
            <a:r>
              <a:rPr lang="en-US" sz="1000" dirty="0">
                <a:latin typeface="Cambria"/>
                <a:cs typeface="Cambria"/>
              </a:rPr>
              <a:t>Well developed</a:t>
            </a:r>
          </a:p>
        </p:txBody>
      </p:sp>
      <p:sp>
        <p:nvSpPr>
          <p:cNvPr id="6" name="Round Same Side Corner Rectangle 5"/>
          <p:cNvSpPr/>
          <p:nvPr/>
        </p:nvSpPr>
        <p:spPr>
          <a:xfrm>
            <a:off x="80467" y="1636057"/>
            <a:ext cx="3937352" cy="369043"/>
          </a:xfrm>
          <a:prstGeom prst="round2Same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(a) Heuristic Era: Anchoring and Adjusting Approach</a:t>
            </a:r>
          </a:p>
        </p:txBody>
      </p:sp>
      <p:sp>
        <p:nvSpPr>
          <p:cNvPr id="71" name="TextBox 70"/>
          <p:cNvSpPr txBox="1"/>
          <p:nvPr/>
        </p:nvSpPr>
        <p:spPr>
          <a:xfrm>
            <a:off x="277092" y="1211318"/>
            <a:ext cx="1731817" cy="252136"/>
          </a:xfrm>
          <a:prstGeom prst="rect">
            <a:avLst/>
          </a:prstGeom>
          <a:noFill/>
        </p:spPr>
        <p:txBody>
          <a:bodyPr wrap="square" lIns="82058" tIns="41029" rIns="82058" bIns="41029" rtlCol="0">
            <a:spAutoFit/>
          </a:bodyPr>
          <a:lstStyle/>
          <a:p>
            <a:r>
              <a:rPr lang="en-US" sz="1100" dirty="0">
                <a:latin typeface="Cambria"/>
                <a:cs typeface="Cambria"/>
              </a:rPr>
              <a:t>Very little hard data</a:t>
            </a:r>
          </a:p>
        </p:txBody>
      </p:sp>
      <p:sp>
        <p:nvSpPr>
          <p:cNvPr id="75" name="TextBox 74"/>
          <p:cNvSpPr txBox="1"/>
          <p:nvPr/>
        </p:nvSpPr>
        <p:spPr>
          <a:xfrm>
            <a:off x="6165273" y="1222714"/>
            <a:ext cx="2286002" cy="421414"/>
          </a:xfrm>
          <a:prstGeom prst="rect">
            <a:avLst/>
          </a:prstGeom>
          <a:noFill/>
        </p:spPr>
        <p:txBody>
          <a:bodyPr wrap="square" lIns="82058" tIns="41029" rIns="82058" bIns="41029" rtlCol="0">
            <a:spAutoFit/>
          </a:bodyPr>
          <a:lstStyle/>
          <a:p>
            <a:pPr algn="r"/>
            <a:r>
              <a:rPr lang="en-US" sz="1100" dirty="0">
                <a:latin typeface="Cambria"/>
                <a:cs typeface="Cambria"/>
              </a:rPr>
              <a:t>Detailed data on individual consumers over time</a:t>
            </a:r>
          </a:p>
        </p:txBody>
      </p:sp>
      <p:sp>
        <p:nvSpPr>
          <p:cNvPr id="79" name="TextBox 78"/>
          <p:cNvSpPr txBox="1"/>
          <p:nvPr/>
        </p:nvSpPr>
        <p:spPr>
          <a:xfrm>
            <a:off x="225195" y="2277543"/>
            <a:ext cx="1229533" cy="252136"/>
          </a:xfrm>
          <a:prstGeom prst="rect">
            <a:avLst/>
          </a:prstGeom>
          <a:noFill/>
        </p:spPr>
        <p:txBody>
          <a:bodyPr wrap="square" lIns="82058" tIns="41029" rIns="82058" bIns="41029" rtlCol="0">
            <a:spAutoFit/>
          </a:bodyPr>
          <a:lstStyle/>
          <a:p>
            <a:pPr algn="ctr"/>
            <a:r>
              <a:rPr lang="en-US" sz="1100" b="1" dirty="0">
                <a:latin typeface="Cambria"/>
                <a:cs typeface="Cambria"/>
              </a:rPr>
              <a:t>Anchoring</a:t>
            </a:r>
          </a:p>
        </p:txBody>
      </p:sp>
      <p:sp>
        <p:nvSpPr>
          <p:cNvPr id="83" name="Rounded Rectangle 82"/>
          <p:cNvSpPr/>
          <p:nvPr/>
        </p:nvSpPr>
        <p:spPr>
          <a:xfrm>
            <a:off x="199891" y="2510031"/>
            <a:ext cx="1254836" cy="909619"/>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solidFill>
                <a:schemeClr val="tx1"/>
              </a:solidFill>
              <a:latin typeface="Cambria"/>
              <a:cs typeface="Cambria"/>
            </a:endParaRPr>
          </a:p>
        </p:txBody>
      </p:sp>
      <p:cxnSp>
        <p:nvCxnSpPr>
          <p:cNvPr id="84" name="Straight Arrow Connector 83"/>
          <p:cNvCxnSpPr>
            <a:stCxn id="83" idx="3"/>
            <a:endCxn id="88" idx="1"/>
          </p:cNvCxnSpPr>
          <p:nvPr/>
        </p:nvCxnSpPr>
        <p:spPr>
          <a:xfrm>
            <a:off x="1454727" y="2964841"/>
            <a:ext cx="1261844" cy="9898"/>
          </a:xfrm>
          <a:prstGeom prst="straightConnector1">
            <a:avLst/>
          </a:prstGeom>
          <a:ln w="19050" cmpd="sng">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225196" y="2549684"/>
            <a:ext cx="1229532" cy="759968"/>
          </a:xfrm>
          <a:prstGeom prst="rect">
            <a:avLst/>
          </a:prstGeom>
          <a:noFill/>
        </p:spPr>
        <p:txBody>
          <a:bodyPr wrap="square" lIns="82058" tIns="41029" rIns="82058" bIns="41029" rtlCol="0">
            <a:spAutoFit/>
          </a:bodyPr>
          <a:lstStyle/>
          <a:p>
            <a:pPr algn="ctr"/>
            <a:r>
              <a:rPr lang="en-US" sz="1100" b="1" dirty="0">
                <a:latin typeface="Cambria"/>
                <a:cs typeface="Cambria"/>
              </a:rPr>
              <a:t>Marketing Resources</a:t>
            </a:r>
          </a:p>
          <a:p>
            <a:pPr algn="ctr"/>
            <a:r>
              <a:rPr lang="en-US" sz="1100" dirty="0">
                <a:latin typeface="Cambria"/>
                <a:cs typeface="Cambria"/>
              </a:rPr>
              <a:t>Advertising, sales force, etc.</a:t>
            </a:r>
          </a:p>
        </p:txBody>
      </p:sp>
      <p:sp>
        <p:nvSpPr>
          <p:cNvPr id="86" name="Rounded Rectangle 85"/>
          <p:cNvSpPr/>
          <p:nvPr/>
        </p:nvSpPr>
        <p:spPr>
          <a:xfrm>
            <a:off x="2701637" y="2537698"/>
            <a:ext cx="1148910" cy="909619"/>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solidFill>
                <a:schemeClr val="tx1"/>
              </a:solidFill>
              <a:latin typeface="Cambria"/>
              <a:cs typeface="Cambria"/>
            </a:endParaRPr>
          </a:p>
        </p:txBody>
      </p:sp>
      <p:sp>
        <p:nvSpPr>
          <p:cNvPr id="88" name="TextBox 87"/>
          <p:cNvSpPr txBox="1"/>
          <p:nvPr/>
        </p:nvSpPr>
        <p:spPr>
          <a:xfrm>
            <a:off x="2716571" y="2510116"/>
            <a:ext cx="1133977" cy="929245"/>
          </a:xfrm>
          <a:prstGeom prst="rect">
            <a:avLst/>
          </a:prstGeom>
          <a:noFill/>
        </p:spPr>
        <p:txBody>
          <a:bodyPr wrap="square" lIns="82058" tIns="41029" rIns="82058" bIns="41029" rtlCol="0">
            <a:spAutoFit/>
          </a:bodyPr>
          <a:lstStyle/>
          <a:p>
            <a:pPr algn="ctr"/>
            <a:r>
              <a:rPr lang="en-US" sz="1100" b="1" dirty="0">
                <a:latin typeface="Cambria"/>
                <a:cs typeface="Cambria"/>
              </a:rPr>
              <a:t>Marketing Outcomes</a:t>
            </a:r>
          </a:p>
          <a:p>
            <a:pPr algn="ctr"/>
            <a:r>
              <a:rPr lang="en-US" sz="1100" dirty="0">
                <a:latin typeface="Cambria"/>
                <a:cs typeface="Cambria"/>
              </a:rPr>
              <a:t>Market share, sales, customer loyalty, etc.</a:t>
            </a:r>
          </a:p>
        </p:txBody>
      </p:sp>
      <p:cxnSp>
        <p:nvCxnSpPr>
          <p:cNvPr id="89" name="Elbow Connector 88"/>
          <p:cNvCxnSpPr>
            <a:stCxn id="86" idx="2"/>
            <a:endCxn id="83" idx="2"/>
          </p:cNvCxnSpPr>
          <p:nvPr/>
        </p:nvCxnSpPr>
        <p:spPr>
          <a:xfrm rot="5400000" flipH="1">
            <a:off x="2037867" y="2209094"/>
            <a:ext cx="27667" cy="2448783"/>
          </a:xfrm>
          <a:prstGeom prst="bentConnector3">
            <a:avLst>
              <a:gd name="adj1" fmla="val -1379053"/>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1524001" y="2563593"/>
            <a:ext cx="1100797" cy="421414"/>
          </a:xfrm>
          <a:prstGeom prst="rect">
            <a:avLst/>
          </a:prstGeom>
          <a:noFill/>
        </p:spPr>
        <p:txBody>
          <a:bodyPr wrap="square" lIns="82058" tIns="41029" rIns="82058" bIns="41029" rtlCol="0">
            <a:spAutoFit/>
          </a:bodyPr>
          <a:lstStyle/>
          <a:p>
            <a:pPr algn="ctr"/>
            <a:r>
              <a:rPr lang="en-US" sz="1100" dirty="0">
                <a:latin typeface="Cambria"/>
                <a:cs typeface="Cambria"/>
              </a:rPr>
              <a:t>(Not evaluated by managers)</a:t>
            </a:r>
          </a:p>
        </p:txBody>
      </p:sp>
      <p:sp>
        <p:nvSpPr>
          <p:cNvPr id="91" name="TextBox 90"/>
          <p:cNvSpPr txBox="1"/>
          <p:nvPr/>
        </p:nvSpPr>
        <p:spPr>
          <a:xfrm>
            <a:off x="831273" y="3543175"/>
            <a:ext cx="2424545" cy="252136"/>
          </a:xfrm>
          <a:prstGeom prst="rect">
            <a:avLst/>
          </a:prstGeom>
          <a:noFill/>
        </p:spPr>
        <p:txBody>
          <a:bodyPr wrap="square" lIns="82058" tIns="41029" rIns="82058" bIns="41029" rtlCol="0">
            <a:spAutoFit/>
          </a:bodyPr>
          <a:lstStyle/>
          <a:p>
            <a:pPr algn="ctr"/>
            <a:r>
              <a:rPr lang="en-US" sz="1100" dirty="0">
                <a:latin typeface="Cambria"/>
                <a:cs typeface="Cambria"/>
              </a:rPr>
              <a:t>(Feedback from past outcomes)</a:t>
            </a:r>
          </a:p>
        </p:txBody>
      </p:sp>
      <p:sp>
        <p:nvSpPr>
          <p:cNvPr id="92" name="TextBox 91"/>
          <p:cNvSpPr txBox="1"/>
          <p:nvPr/>
        </p:nvSpPr>
        <p:spPr>
          <a:xfrm>
            <a:off x="833082" y="3787586"/>
            <a:ext cx="2448784" cy="252136"/>
          </a:xfrm>
          <a:prstGeom prst="rect">
            <a:avLst/>
          </a:prstGeom>
          <a:noFill/>
        </p:spPr>
        <p:txBody>
          <a:bodyPr wrap="square" lIns="82058" tIns="41029" rIns="82058" bIns="41029" rtlCol="0">
            <a:spAutoFit/>
          </a:bodyPr>
          <a:lstStyle/>
          <a:p>
            <a:pPr algn="ctr"/>
            <a:r>
              <a:rPr lang="en-US" sz="1100" b="1" dirty="0">
                <a:latin typeface="Cambria"/>
                <a:cs typeface="Cambria"/>
              </a:rPr>
              <a:t>Adjusting</a:t>
            </a:r>
          </a:p>
        </p:txBody>
      </p:sp>
      <p:sp>
        <p:nvSpPr>
          <p:cNvPr id="97" name="Rounded Rectangle 96"/>
          <p:cNvSpPr/>
          <p:nvPr/>
        </p:nvSpPr>
        <p:spPr>
          <a:xfrm>
            <a:off x="4478146" y="1630065"/>
            <a:ext cx="4415273" cy="2560932"/>
          </a:xfrm>
          <a:prstGeom prst="roundRect">
            <a:avLst>
              <a:gd name="adj" fmla="val 2589"/>
            </a:avLst>
          </a:prstGeom>
          <a:solidFill>
            <a:schemeClr val="accent1">
              <a:lumMod val="40000"/>
              <a:lumOff val="6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400" b="1" dirty="0">
              <a:solidFill>
                <a:schemeClr val="accent1">
                  <a:lumMod val="75000"/>
                </a:schemeClr>
              </a:solidFill>
              <a:latin typeface="Cambria"/>
              <a:cs typeface="Cambria"/>
            </a:endParaRPr>
          </a:p>
        </p:txBody>
      </p:sp>
      <p:sp>
        <p:nvSpPr>
          <p:cNvPr id="101" name="Round Same Side Corner Rectangle 100"/>
          <p:cNvSpPr/>
          <p:nvPr/>
        </p:nvSpPr>
        <p:spPr>
          <a:xfrm>
            <a:off x="4474288" y="1636057"/>
            <a:ext cx="4423122" cy="369043"/>
          </a:xfrm>
          <a:prstGeom prst="round2SameRect">
            <a:avLst/>
          </a:prstGeom>
          <a:solidFill>
            <a:schemeClr val="tx2">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(b) Data Era: Attribution Approach</a:t>
            </a:r>
          </a:p>
        </p:txBody>
      </p:sp>
      <p:sp>
        <p:nvSpPr>
          <p:cNvPr id="109" name="Rounded Rectangle 108"/>
          <p:cNvSpPr/>
          <p:nvPr/>
        </p:nvSpPr>
        <p:spPr>
          <a:xfrm>
            <a:off x="4572000" y="2523865"/>
            <a:ext cx="1254836" cy="909619"/>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400" b="1" dirty="0">
              <a:solidFill>
                <a:schemeClr val="accent1">
                  <a:lumMod val="75000"/>
                </a:schemeClr>
              </a:solidFill>
              <a:latin typeface="Cambria"/>
              <a:cs typeface="Cambria"/>
            </a:endParaRPr>
          </a:p>
        </p:txBody>
      </p:sp>
      <p:cxnSp>
        <p:nvCxnSpPr>
          <p:cNvPr id="110" name="Straight Arrow Connector 109"/>
          <p:cNvCxnSpPr>
            <a:stCxn id="109" idx="3"/>
          </p:cNvCxnSpPr>
          <p:nvPr/>
        </p:nvCxnSpPr>
        <p:spPr>
          <a:xfrm>
            <a:off x="5826837" y="2978674"/>
            <a:ext cx="291337" cy="0"/>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4597305" y="2563517"/>
            <a:ext cx="1229532" cy="759968"/>
          </a:xfrm>
          <a:prstGeom prst="rect">
            <a:avLst/>
          </a:prstGeom>
          <a:noFill/>
        </p:spPr>
        <p:txBody>
          <a:bodyPr wrap="square" lIns="82058" tIns="41029" rIns="82058" bIns="41029" rtlCol="0">
            <a:spAutoFit/>
          </a:bodyPr>
          <a:lstStyle/>
          <a:p>
            <a:pPr algn="ctr"/>
            <a:r>
              <a:rPr lang="en-US" sz="1100" b="1" dirty="0">
                <a:latin typeface="Cambria"/>
                <a:cs typeface="Cambria"/>
              </a:rPr>
              <a:t>Marketing Resources</a:t>
            </a:r>
          </a:p>
          <a:p>
            <a:pPr algn="ctr"/>
            <a:r>
              <a:rPr lang="en-US" sz="1100" dirty="0">
                <a:latin typeface="Cambria"/>
                <a:cs typeface="Cambria"/>
              </a:rPr>
              <a:t>Advertising, sales force, etc.</a:t>
            </a:r>
          </a:p>
        </p:txBody>
      </p:sp>
      <p:sp>
        <p:nvSpPr>
          <p:cNvPr id="112" name="Rounded Rectangle 111"/>
          <p:cNvSpPr/>
          <p:nvPr/>
        </p:nvSpPr>
        <p:spPr>
          <a:xfrm>
            <a:off x="7648726" y="2537698"/>
            <a:ext cx="1148910" cy="909619"/>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400" b="1" dirty="0">
              <a:solidFill>
                <a:schemeClr val="accent1">
                  <a:lumMod val="75000"/>
                </a:schemeClr>
              </a:solidFill>
              <a:latin typeface="Cambria"/>
              <a:cs typeface="Cambria"/>
            </a:endParaRPr>
          </a:p>
        </p:txBody>
      </p:sp>
      <p:sp>
        <p:nvSpPr>
          <p:cNvPr id="113" name="TextBox 112"/>
          <p:cNvSpPr txBox="1"/>
          <p:nvPr/>
        </p:nvSpPr>
        <p:spPr>
          <a:xfrm>
            <a:off x="7663660" y="2510116"/>
            <a:ext cx="1133977" cy="929245"/>
          </a:xfrm>
          <a:prstGeom prst="rect">
            <a:avLst/>
          </a:prstGeom>
          <a:noFill/>
        </p:spPr>
        <p:txBody>
          <a:bodyPr wrap="square" lIns="82058" tIns="41029" rIns="82058" bIns="41029" rtlCol="0">
            <a:spAutoFit/>
          </a:bodyPr>
          <a:lstStyle/>
          <a:p>
            <a:pPr algn="ctr"/>
            <a:r>
              <a:rPr lang="en-US" sz="1100" b="1" dirty="0">
                <a:latin typeface="Cambria"/>
                <a:cs typeface="Cambria"/>
              </a:rPr>
              <a:t>Marketing Outcomes</a:t>
            </a:r>
          </a:p>
          <a:p>
            <a:pPr algn="ctr"/>
            <a:r>
              <a:rPr lang="en-US" sz="1100" dirty="0">
                <a:latin typeface="Cambria"/>
                <a:cs typeface="Cambria"/>
              </a:rPr>
              <a:t>Market share, sales, customer loyalty, etc.</a:t>
            </a:r>
          </a:p>
        </p:txBody>
      </p:sp>
      <p:cxnSp>
        <p:nvCxnSpPr>
          <p:cNvPr id="138" name="Elbow Connector 137"/>
          <p:cNvCxnSpPr>
            <a:stCxn id="112" idx="2"/>
            <a:endCxn id="109" idx="2"/>
          </p:cNvCxnSpPr>
          <p:nvPr/>
        </p:nvCxnSpPr>
        <p:spPr>
          <a:xfrm rot="5400000" flipH="1">
            <a:off x="6704383" y="1928520"/>
            <a:ext cx="13834" cy="3023763"/>
          </a:xfrm>
          <a:prstGeom prst="bentConnector3">
            <a:avLst>
              <a:gd name="adj1" fmla="val -2658113"/>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2" name="TextBox 141"/>
          <p:cNvSpPr txBox="1"/>
          <p:nvPr/>
        </p:nvSpPr>
        <p:spPr>
          <a:xfrm>
            <a:off x="5513309" y="3543175"/>
            <a:ext cx="2424545" cy="252136"/>
          </a:xfrm>
          <a:prstGeom prst="rect">
            <a:avLst/>
          </a:prstGeom>
          <a:noFill/>
        </p:spPr>
        <p:txBody>
          <a:bodyPr wrap="square" lIns="82058" tIns="41029" rIns="82058" bIns="41029" rtlCol="0">
            <a:spAutoFit/>
          </a:bodyPr>
          <a:lstStyle/>
          <a:p>
            <a:pPr algn="ctr"/>
            <a:r>
              <a:rPr lang="en-US" sz="1100" dirty="0">
                <a:latin typeface="Cambria"/>
                <a:cs typeface="Cambria"/>
              </a:rPr>
              <a:t>(Feedback from past outcomes)</a:t>
            </a:r>
          </a:p>
        </p:txBody>
      </p:sp>
      <p:sp>
        <p:nvSpPr>
          <p:cNvPr id="145" name="Rounded Rectangle 144"/>
          <p:cNvSpPr/>
          <p:nvPr/>
        </p:nvSpPr>
        <p:spPr>
          <a:xfrm>
            <a:off x="6096000" y="2523865"/>
            <a:ext cx="1254836" cy="909619"/>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400" b="1" dirty="0">
              <a:solidFill>
                <a:schemeClr val="accent1">
                  <a:lumMod val="75000"/>
                </a:schemeClr>
              </a:solidFill>
              <a:latin typeface="Cambria"/>
              <a:cs typeface="Cambria"/>
            </a:endParaRPr>
          </a:p>
        </p:txBody>
      </p:sp>
      <p:sp>
        <p:nvSpPr>
          <p:cNvPr id="144" name="TextBox 143"/>
          <p:cNvSpPr txBox="1"/>
          <p:nvPr/>
        </p:nvSpPr>
        <p:spPr>
          <a:xfrm>
            <a:off x="6121305" y="2563517"/>
            <a:ext cx="1229532" cy="929245"/>
          </a:xfrm>
          <a:prstGeom prst="rect">
            <a:avLst/>
          </a:prstGeom>
          <a:noFill/>
        </p:spPr>
        <p:txBody>
          <a:bodyPr wrap="square" lIns="82058" tIns="41029" rIns="82058" bIns="41029" rtlCol="0">
            <a:spAutoFit/>
          </a:bodyPr>
          <a:lstStyle/>
          <a:p>
            <a:pPr algn="ctr"/>
            <a:r>
              <a:rPr lang="en-US" sz="1100" b="1" dirty="0">
                <a:latin typeface="Cambria"/>
                <a:cs typeface="Cambria"/>
              </a:rPr>
              <a:t>Attribution Model</a:t>
            </a:r>
          </a:p>
          <a:p>
            <a:pPr algn="ctr"/>
            <a:r>
              <a:rPr lang="en-US" sz="1100" dirty="0">
                <a:latin typeface="Cambria"/>
                <a:cs typeface="Cambria"/>
              </a:rPr>
              <a:t>Experiments, response models, etc.</a:t>
            </a:r>
          </a:p>
        </p:txBody>
      </p:sp>
      <p:cxnSp>
        <p:nvCxnSpPr>
          <p:cNvPr id="146" name="Straight Arrow Connector 145"/>
          <p:cNvCxnSpPr/>
          <p:nvPr/>
        </p:nvCxnSpPr>
        <p:spPr>
          <a:xfrm>
            <a:off x="7359540" y="2978674"/>
            <a:ext cx="291337" cy="0"/>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7" name="TextBox 146"/>
          <p:cNvSpPr txBox="1"/>
          <p:nvPr/>
        </p:nvSpPr>
        <p:spPr>
          <a:xfrm>
            <a:off x="3186545" y="5266370"/>
            <a:ext cx="2563091" cy="267525"/>
          </a:xfrm>
          <a:prstGeom prst="rect">
            <a:avLst/>
          </a:prstGeom>
          <a:noFill/>
        </p:spPr>
        <p:txBody>
          <a:bodyPr wrap="square" lIns="82058" tIns="41029" rIns="82058" bIns="41029" rtlCol="0">
            <a:spAutoFit/>
          </a:bodyPr>
          <a:lstStyle/>
          <a:p>
            <a:pPr algn="ctr"/>
            <a:r>
              <a:rPr lang="en-US" sz="1200" b="1" dirty="0">
                <a:latin typeface="Cambria"/>
                <a:cs typeface="Cambria"/>
              </a:rPr>
              <a:t>Volume of Data</a:t>
            </a:r>
          </a:p>
        </p:txBody>
      </p:sp>
      <p:sp>
        <p:nvSpPr>
          <p:cNvPr id="148" name="TextBox 147"/>
          <p:cNvSpPr txBox="1"/>
          <p:nvPr/>
        </p:nvSpPr>
        <p:spPr>
          <a:xfrm>
            <a:off x="-69272" y="5371576"/>
            <a:ext cx="2424545" cy="236748"/>
          </a:xfrm>
          <a:prstGeom prst="rect">
            <a:avLst/>
          </a:prstGeom>
          <a:noFill/>
        </p:spPr>
        <p:txBody>
          <a:bodyPr wrap="square" lIns="82058" tIns="41029" rIns="82058" bIns="41029" rtlCol="0">
            <a:spAutoFit/>
          </a:bodyPr>
          <a:lstStyle/>
          <a:p>
            <a:pPr algn="r"/>
            <a:r>
              <a:rPr lang="en-US" sz="1000" dirty="0">
                <a:latin typeface="Cambria"/>
                <a:cs typeface="Cambria"/>
              </a:rPr>
              <a:t>Mostly qualitative and ad hoc data</a:t>
            </a:r>
          </a:p>
        </p:txBody>
      </p:sp>
      <p:cxnSp>
        <p:nvCxnSpPr>
          <p:cNvPr id="149" name="Straight Arrow Connector 148"/>
          <p:cNvCxnSpPr/>
          <p:nvPr/>
        </p:nvCxnSpPr>
        <p:spPr>
          <a:xfrm>
            <a:off x="2357948" y="5510779"/>
            <a:ext cx="4225636"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6511638" y="5371577"/>
            <a:ext cx="2424545" cy="390636"/>
          </a:xfrm>
          <a:prstGeom prst="rect">
            <a:avLst/>
          </a:prstGeom>
          <a:noFill/>
        </p:spPr>
        <p:txBody>
          <a:bodyPr wrap="square" lIns="82058" tIns="41029" rIns="82058" bIns="41029" rtlCol="0">
            <a:spAutoFit/>
          </a:bodyPr>
          <a:lstStyle/>
          <a:p>
            <a:r>
              <a:rPr lang="en-US" sz="1000" dirty="0">
                <a:latin typeface="Cambria"/>
                <a:cs typeface="Cambria"/>
              </a:rPr>
              <a:t>Longitudinal, customer-level data over time</a:t>
            </a:r>
          </a:p>
        </p:txBody>
      </p:sp>
      <p:sp>
        <p:nvSpPr>
          <p:cNvPr id="151" name="TextBox 150"/>
          <p:cNvSpPr txBox="1"/>
          <p:nvPr/>
        </p:nvSpPr>
        <p:spPr>
          <a:xfrm>
            <a:off x="3186545" y="5602408"/>
            <a:ext cx="2563091" cy="267525"/>
          </a:xfrm>
          <a:prstGeom prst="rect">
            <a:avLst/>
          </a:prstGeom>
          <a:noFill/>
        </p:spPr>
        <p:txBody>
          <a:bodyPr wrap="square" lIns="82058" tIns="41029" rIns="82058" bIns="41029" rtlCol="0">
            <a:spAutoFit/>
          </a:bodyPr>
          <a:lstStyle/>
          <a:p>
            <a:pPr algn="ctr"/>
            <a:r>
              <a:rPr lang="en-US" sz="1200" b="1" dirty="0">
                <a:latin typeface="Cambria"/>
                <a:cs typeface="Cambria"/>
              </a:rPr>
              <a:t>Customer Sophistication</a:t>
            </a:r>
          </a:p>
        </p:txBody>
      </p:sp>
      <p:sp>
        <p:nvSpPr>
          <p:cNvPr id="152" name="TextBox 151"/>
          <p:cNvSpPr txBox="1"/>
          <p:nvPr/>
        </p:nvSpPr>
        <p:spPr>
          <a:xfrm>
            <a:off x="-69272" y="5707615"/>
            <a:ext cx="2424545" cy="236748"/>
          </a:xfrm>
          <a:prstGeom prst="rect">
            <a:avLst/>
          </a:prstGeom>
          <a:noFill/>
        </p:spPr>
        <p:txBody>
          <a:bodyPr wrap="square" lIns="82058" tIns="41029" rIns="82058" bIns="41029" rtlCol="0">
            <a:spAutoFit/>
          </a:bodyPr>
          <a:lstStyle/>
          <a:p>
            <a:pPr algn="r"/>
            <a:r>
              <a:rPr lang="en-US" sz="1000" dirty="0">
                <a:latin typeface="Cambria"/>
                <a:cs typeface="Cambria"/>
              </a:rPr>
              <a:t>Uninformed customers</a:t>
            </a:r>
          </a:p>
        </p:txBody>
      </p:sp>
      <p:cxnSp>
        <p:nvCxnSpPr>
          <p:cNvPr id="153" name="Straight Arrow Connector 152"/>
          <p:cNvCxnSpPr/>
          <p:nvPr/>
        </p:nvCxnSpPr>
        <p:spPr>
          <a:xfrm>
            <a:off x="2357948" y="5846818"/>
            <a:ext cx="4225636"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4" name="TextBox 153"/>
          <p:cNvSpPr txBox="1"/>
          <p:nvPr/>
        </p:nvSpPr>
        <p:spPr>
          <a:xfrm>
            <a:off x="6511638" y="5707615"/>
            <a:ext cx="2424545" cy="236748"/>
          </a:xfrm>
          <a:prstGeom prst="rect">
            <a:avLst/>
          </a:prstGeom>
          <a:noFill/>
        </p:spPr>
        <p:txBody>
          <a:bodyPr wrap="square" lIns="82058" tIns="41029" rIns="82058" bIns="41029" rtlCol="0">
            <a:spAutoFit/>
          </a:bodyPr>
          <a:lstStyle/>
          <a:p>
            <a:r>
              <a:rPr lang="en-US" sz="1000" dirty="0">
                <a:latin typeface="Cambria"/>
                <a:cs typeface="Cambria"/>
              </a:rPr>
              <a:t>Highly informed customers</a:t>
            </a:r>
          </a:p>
        </p:txBody>
      </p:sp>
      <p:sp>
        <p:nvSpPr>
          <p:cNvPr id="155" name="TextBox 154"/>
          <p:cNvSpPr txBox="1"/>
          <p:nvPr/>
        </p:nvSpPr>
        <p:spPr>
          <a:xfrm>
            <a:off x="3186545" y="5936426"/>
            <a:ext cx="2563091" cy="267525"/>
          </a:xfrm>
          <a:prstGeom prst="rect">
            <a:avLst/>
          </a:prstGeom>
          <a:noFill/>
        </p:spPr>
        <p:txBody>
          <a:bodyPr wrap="square" lIns="82058" tIns="41029" rIns="82058" bIns="41029" rtlCol="0">
            <a:spAutoFit/>
          </a:bodyPr>
          <a:lstStyle/>
          <a:p>
            <a:pPr algn="ctr"/>
            <a:r>
              <a:rPr lang="en-US" sz="1200" b="1" dirty="0">
                <a:latin typeface="Cambria"/>
                <a:cs typeface="Cambria"/>
              </a:rPr>
              <a:t>Proof of Marketing Effectiveness</a:t>
            </a:r>
          </a:p>
        </p:txBody>
      </p:sp>
      <p:sp>
        <p:nvSpPr>
          <p:cNvPr id="156" name="TextBox 155"/>
          <p:cNvSpPr txBox="1"/>
          <p:nvPr/>
        </p:nvSpPr>
        <p:spPr>
          <a:xfrm>
            <a:off x="-69272" y="6041632"/>
            <a:ext cx="2424545" cy="236748"/>
          </a:xfrm>
          <a:prstGeom prst="rect">
            <a:avLst/>
          </a:prstGeom>
          <a:noFill/>
        </p:spPr>
        <p:txBody>
          <a:bodyPr wrap="square" lIns="82058" tIns="41029" rIns="82058" bIns="41029" rtlCol="0">
            <a:spAutoFit/>
          </a:bodyPr>
          <a:lstStyle/>
          <a:p>
            <a:pPr algn="r"/>
            <a:r>
              <a:rPr lang="en-US" sz="1000" dirty="0">
                <a:latin typeface="Cambria"/>
                <a:cs typeface="Cambria"/>
              </a:rPr>
              <a:t>Trust in marketing effectiveness</a:t>
            </a:r>
          </a:p>
        </p:txBody>
      </p:sp>
      <p:cxnSp>
        <p:nvCxnSpPr>
          <p:cNvPr id="157" name="Straight Arrow Connector 156"/>
          <p:cNvCxnSpPr/>
          <p:nvPr/>
        </p:nvCxnSpPr>
        <p:spPr>
          <a:xfrm>
            <a:off x="2357948" y="6180836"/>
            <a:ext cx="4225636"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8" name="TextBox 157"/>
          <p:cNvSpPr txBox="1"/>
          <p:nvPr/>
        </p:nvSpPr>
        <p:spPr>
          <a:xfrm>
            <a:off x="6511638" y="6041633"/>
            <a:ext cx="2424545" cy="390636"/>
          </a:xfrm>
          <a:prstGeom prst="rect">
            <a:avLst/>
          </a:prstGeom>
          <a:noFill/>
        </p:spPr>
        <p:txBody>
          <a:bodyPr wrap="square" lIns="82058" tIns="41029" rIns="82058" bIns="41029" rtlCol="0">
            <a:spAutoFit/>
          </a:bodyPr>
          <a:lstStyle/>
          <a:p>
            <a:r>
              <a:rPr lang="en-US" sz="1000" dirty="0">
                <a:latin typeface="Cambria"/>
                <a:cs typeface="Cambria"/>
              </a:rPr>
              <a:t>High demands of mathematical proof of effectiveness</a:t>
            </a:r>
          </a:p>
        </p:txBody>
      </p:sp>
      <p:sp>
        <p:nvSpPr>
          <p:cNvPr id="159" name="TextBox 158"/>
          <p:cNvSpPr txBox="1"/>
          <p:nvPr/>
        </p:nvSpPr>
        <p:spPr>
          <a:xfrm>
            <a:off x="3186545" y="6272465"/>
            <a:ext cx="2563091" cy="267525"/>
          </a:xfrm>
          <a:prstGeom prst="rect">
            <a:avLst/>
          </a:prstGeom>
          <a:noFill/>
        </p:spPr>
        <p:txBody>
          <a:bodyPr wrap="square" lIns="82058" tIns="41029" rIns="82058" bIns="41029" rtlCol="0">
            <a:spAutoFit/>
          </a:bodyPr>
          <a:lstStyle/>
          <a:p>
            <a:pPr algn="ctr"/>
            <a:r>
              <a:rPr lang="en-US" sz="1200" b="1" dirty="0">
                <a:latin typeface="Cambria"/>
                <a:cs typeface="Cambria"/>
              </a:rPr>
              <a:t>Globalization</a:t>
            </a:r>
          </a:p>
        </p:txBody>
      </p:sp>
      <p:sp>
        <p:nvSpPr>
          <p:cNvPr id="160" name="TextBox 159"/>
          <p:cNvSpPr txBox="1"/>
          <p:nvPr/>
        </p:nvSpPr>
        <p:spPr>
          <a:xfrm>
            <a:off x="-69272" y="6377671"/>
            <a:ext cx="2424545" cy="236748"/>
          </a:xfrm>
          <a:prstGeom prst="rect">
            <a:avLst/>
          </a:prstGeom>
          <a:noFill/>
        </p:spPr>
        <p:txBody>
          <a:bodyPr wrap="square" lIns="82058" tIns="41029" rIns="82058" bIns="41029" rtlCol="0">
            <a:spAutoFit/>
          </a:bodyPr>
          <a:lstStyle/>
          <a:p>
            <a:pPr algn="r"/>
            <a:r>
              <a:rPr lang="en-US" sz="1000" dirty="0">
                <a:latin typeface="Cambria"/>
                <a:cs typeface="Cambria"/>
              </a:rPr>
              <a:t>Local markets</a:t>
            </a:r>
          </a:p>
        </p:txBody>
      </p:sp>
      <p:cxnSp>
        <p:nvCxnSpPr>
          <p:cNvPr id="161" name="Straight Arrow Connector 160"/>
          <p:cNvCxnSpPr/>
          <p:nvPr/>
        </p:nvCxnSpPr>
        <p:spPr>
          <a:xfrm>
            <a:off x="2357948" y="6516874"/>
            <a:ext cx="4225636"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2" name="TextBox 161"/>
          <p:cNvSpPr txBox="1"/>
          <p:nvPr/>
        </p:nvSpPr>
        <p:spPr>
          <a:xfrm>
            <a:off x="6511638" y="6377671"/>
            <a:ext cx="2424545" cy="236748"/>
          </a:xfrm>
          <a:prstGeom prst="rect">
            <a:avLst/>
          </a:prstGeom>
          <a:noFill/>
        </p:spPr>
        <p:txBody>
          <a:bodyPr wrap="square" lIns="82058" tIns="41029" rIns="82058" bIns="41029" rtlCol="0">
            <a:spAutoFit/>
          </a:bodyPr>
          <a:lstStyle/>
          <a:p>
            <a:r>
              <a:rPr lang="en-US" sz="1000" dirty="0">
                <a:latin typeface="Cambria"/>
                <a:cs typeface="Cambria"/>
              </a:rPr>
              <a:t>Highly competitive, global markets</a:t>
            </a:r>
          </a:p>
        </p:txBody>
      </p:sp>
      <p:sp>
        <p:nvSpPr>
          <p:cNvPr id="58" name="TextBox 57"/>
          <p:cNvSpPr txBox="1"/>
          <p:nvPr/>
        </p:nvSpPr>
        <p:spPr>
          <a:xfrm>
            <a:off x="5511678" y="3787586"/>
            <a:ext cx="2448784" cy="252136"/>
          </a:xfrm>
          <a:prstGeom prst="rect">
            <a:avLst/>
          </a:prstGeom>
          <a:noFill/>
        </p:spPr>
        <p:txBody>
          <a:bodyPr wrap="square" lIns="82058" tIns="41029" rIns="82058" bIns="41029" rtlCol="0">
            <a:spAutoFit/>
          </a:bodyPr>
          <a:lstStyle/>
          <a:p>
            <a:pPr algn="ctr"/>
            <a:r>
              <a:rPr lang="en-US" sz="1100" b="1" dirty="0">
                <a:latin typeface="Cambria"/>
                <a:cs typeface="Cambria"/>
              </a:rPr>
              <a:t>Adjusting</a:t>
            </a:r>
          </a:p>
        </p:txBody>
      </p:sp>
      <p:sp>
        <p:nvSpPr>
          <p:cNvPr id="2" name="Title 1"/>
          <p:cNvSpPr>
            <a:spLocks noGrp="1"/>
          </p:cNvSpPr>
          <p:nvPr>
            <p:ph type="title" idx="4294967295"/>
          </p:nvPr>
        </p:nvSpPr>
        <p:spPr>
          <a:xfrm>
            <a:off x="343643" y="64342"/>
            <a:ext cx="8223182" cy="803275"/>
          </a:xfrm>
        </p:spPr>
        <p:txBody>
          <a:bodyPr/>
          <a:lstStyle/>
          <a:p>
            <a:r>
              <a:rPr lang="en-US" sz="2800" b="1" dirty="0">
                <a:solidFill>
                  <a:schemeClr val="tx1"/>
                </a:solidFill>
              </a:rPr>
              <a:t>Evolution of Approaches for Managing Resource Trade-Offs</a:t>
            </a:r>
            <a:br>
              <a:rPr lang="en-US" sz="2800" b="1" dirty="0">
                <a:solidFill>
                  <a:schemeClr val="tx1"/>
                </a:solidFill>
              </a:rPr>
            </a:br>
            <a:endParaRPr lang="en-US" sz="2800" b="1" dirty="0">
              <a:solidFill>
                <a:schemeClr val="tx1"/>
              </a:solidFill>
            </a:endParaRPr>
          </a:p>
        </p:txBody>
      </p:sp>
      <p:sp>
        <p:nvSpPr>
          <p:cNvPr id="59"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14</a:t>
            </a:fld>
            <a:endParaRPr lang="en-US" sz="1200" dirty="0">
              <a:solidFill>
                <a:schemeClr val="tx1">
                  <a:lumMod val="65000"/>
                  <a:lumOff val="35000"/>
                </a:schemeClr>
              </a:solidFill>
            </a:endParaRPr>
          </a:p>
        </p:txBody>
      </p:sp>
      <p:sp>
        <p:nvSpPr>
          <p:cNvPr id="60"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351319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8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4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5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5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6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4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5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5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6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0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5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5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5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3" grpId="0"/>
      <p:bldP spid="67" grpId="0"/>
      <p:bldP spid="72" grpId="0"/>
      <p:bldP spid="73" grpId="0"/>
      <p:bldP spid="82" grpId="0"/>
      <p:bldP spid="93" grpId="0"/>
      <p:bldP spid="104" grpId="0"/>
      <p:bldP spid="6" grpId="0" animBg="1"/>
      <p:bldP spid="71" grpId="0"/>
      <p:bldP spid="75" grpId="0"/>
      <p:bldP spid="79" grpId="0"/>
      <p:bldP spid="83" grpId="0" animBg="1"/>
      <p:bldP spid="85" grpId="0"/>
      <p:bldP spid="86" grpId="0" animBg="1"/>
      <p:bldP spid="88" grpId="0"/>
      <p:bldP spid="90" grpId="0"/>
      <p:bldP spid="91" grpId="0"/>
      <p:bldP spid="92" grpId="0"/>
      <p:bldP spid="97" grpId="0" animBg="1"/>
      <p:bldP spid="101" grpId="0" animBg="1"/>
      <p:bldP spid="109" grpId="0" animBg="1"/>
      <p:bldP spid="111" grpId="0"/>
      <p:bldP spid="112" grpId="0" animBg="1"/>
      <p:bldP spid="113" grpId="0"/>
      <p:bldP spid="142" grpId="0"/>
      <p:bldP spid="145" grpId="0" animBg="1"/>
      <p:bldP spid="144" grpId="0"/>
      <p:bldP spid="147" grpId="0"/>
      <p:bldP spid="148" grpId="0"/>
      <p:bldP spid="150" grpId="0"/>
      <p:bldP spid="151" grpId="0"/>
      <p:bldP spid="152" grpId="0"/>
      <p:bldP spid="154" grpId="0"/>
      <p:bldP spid="155" grpId="0"/>
      <p:bldP spid="156" grpId="0"/>
      <p:bldP spid="158" grpId="0"/>
      <p:bldP spid="159" grpId="0"/>
      <p:bldP spid="160" grpId="0"/>
      <p:bldP spid="162"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415" y="177987"/>
            <a:ext cx="7556313" cy="803691"/>
          </a:xfrm>
        </p:spPr>
        <p:txBody>
          <a:bodyPr/>
          <a:lstStyle/>
          <a:p>
            <a:r>
              <a:rPr lang="en-US" b="1" dirty="0"/>
              <a:t>Evolution of Approaches for Managing Resource Trade-Offs</a:t>
            </a:r>
          </a:p>
        </p:txBody>
      </p:sp>
      <p:sp>
        <p:nvSpPr>
          <p:cNvPr id="3" name="Content Placeholder 2"/>
          <p:cNvSpPr>
            <a:spLocks noGrp="1"/>
          </p:cNvSpPr>
          <p:nvPr>
            <p:ph idx="1"/>
          </p:nvPr>
        </p:nvSpPr>
        <p:spPr/>
        <p:txBody>
          <a:bodyPr>
            <a:normAutofit lnSpcReduction="10000"/>
          </a:bodyPr>
          <a:lstStyle/>
          <a:p>
            <a:r>
              <a:rPr lang="en-US" dirty="0"/>
              <a:t>The evolution of approaches for managing resource allocation suggests two main and overlapping eras </a:t>
            </a:r>
          </a:p>
          <a:p>
            <a:r>
              <a:rPr lang="en-US" b="1" dirty="0">
                <a:solidFill>
                  <a:schemeClr val="tx2"/>
                </a:solidFill>
              </a:rPr>
              <a:t>Heuristics Era</a:t>
            </a:r>
            <a:r>
              <a:rPr lang="en-US" dirty="0">
                <a:solidFill>
                  <a:schemeClr val="tx2"/>
                </a:solidFill>
              </a:rPr>
              <a:t> </a:t>
            </a:r>
            <a:r>
              <a:rPr lang="en-US" dirty="0"/>
              <a:t>– firms constantly decide how to allocate resources across different customer segments, different customer stages, different offerings, different regions, and different marketing communication formats </a:t>
            </a:r>
          </a:p>
          <a:p>
            <a:pPr lvl="1"/>
            <a:r>
              <a:rPr lang="en-US" dirty="0"/>
              <a:t>No hard data about resource allocation options</a:t>
            </a:r>
          </a:p>
          <a:p>
            <a:pPr lvl="1"/>
            <a:r>
              <a:rPr lang="en-US" dirty="0"/>
              <a:t>Managers used simple rules of thumb for allocating resources</a:t>
            </a:r>
          </a:p>
          <a:p>
            <a:r>
              <a:rPr lang="en-US" b="1" dirty="0">
                <a:solidFill>
                  <a:srgbClr val="1F497D"/>
                </a:solidFill>
              </a:rPr>
              <a:t>Data Era</a:t>
            </a:r>
            <a:r>
              <a:rPr lang="en-US" dirty="0">
                <a:solidFill>
                  <a:srgbClr val="1F497D"/>
                </a:solidFill>
              </a:rPr>
              <a:t> </a:t>
            </a:r>
            <a:r>
              <a:rPr lang="en-US" dirty="0"/>
              <a:t>– firms started using historical data that revealed the link between their past resource trade-off decisions and outcomes, such that they could determine the actual effects of certain resources on specific outcomes </a:t>
            </a:r>
          </a:p>
          <a:p>
            <a:pPr lvl="1"/>
            <a:r>
              <a:rPr lang="en-US" dirty="0"/>
              <a:t>Scientific approaches, based on data and empirical models, reveal whether firm should continue its level of resource commitments or adjust them</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15</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416956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41568"/>
            <a:ext cx="7556313" cy="803691"/>
          </a:xfrm>
        </p:spPr>
        <p:txBody>
          <a:bodyPr/>
          <a:lstStyle/>
          <a:p>
            <a:r>
              <a:rPr lang="en-US" b="1" dirty="0"/>
              <a:t>Example: Optimal Strategy for Advertisements (China)</a:t>
            </a:r>
            <a:br>
              <a:rPr lang="en-US" b="1" dirty="0"/>
            </a:br>
            <a:endParaRPr lang="en-US" b="1" dirty="0"/>
          </a:p>
        </p:txBody>
      </p:sp>
      <p:sp>
        <p:nvSpPr>
          <p:cNvPr id="3" name="Content Placeholder 2"/>
          <p:cNvSpPr>
            <a:spLocks noGrp="1"/>
          </p:cNvSpPr>
          <p:nvPr>
            <p:ph idx="1"/>
          </p:nvPr>
        </p:nvSpPr>
        <p:spPr/>
        <p:txBody>
          <a:bodyPr/>
          <a:lstStyle/>
          <a:p>
            <a:r>
              <a:rPr lang="en-US" dirty="0">
                <a:solidFill>
                  <a:srgbClr val="595959"/>
                </a:solidFill>
              </a:rPr>
              <a:t>To discern whether and when to target consumers with mobile advertising, a large Chinese mobile phone provider conducted a large-scale study in which it sent 4,400 mobile users a promotional text between 8 am and 8 pm</a:t>
            </a:r>
          </a:p>
          <a:p>
            <a:r>
              <a:rPr lang="en-US" dirty="0">
                <a:solidFill>
                  <a:srgbClr val="595959"/>
                </a:solidFill>
              </a:rPr>
              <a:t>The consumers responded directly to the offer, paying using their phones</a:t>
            </a:r>
          </a:p>
          <a:p>
            <a:r>
              <a:rPr lang="en-US" dirty="0">
                <a:solidFill>
                  <a:srgbClr val="595959"/>
                </a:solidFill>
              </a:rPr>
              <a:t>With the resulting information about when and how consumers responded to the advertisements, the firm was able to determine its optimal strategy, which was to target customers between 10 am and 12 pm, and then again between 2 pm and 4 pm</a:t>
            </a:r>
          </a:p>
          <a:p>
            <a:r>
              <a:rPr lang="en-US" dirty="0">
                <a:solidFill>
                  <a:srgbClr val="595959"/>
                </a:solidFill>
              </a:rPr>
              <a:t>By doing so, it could prompt average purchase rates that were twice what the firm had been achieving</a:t>
            </a:r>
          </a:p>
          <a:p>
            <a:endParaRPr lang="en-US" dirty="0">
              <a:solidFill>
                <a:srgbClr val="595959"/>
              </a:solidFill>
            </a:endParaRPr>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16</a:t>
            </a:fld>
            <a:endParaRPr lang="en-US" dirty="0"/>
          </a:p>
        </p:txBody>
      </p:sp>
      <p:pic>
        <p:nvPicPr>
          <p:cNvPr id="6" name="Picture 5" descr="Chine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625" y="5298572"/>
            <a:ext cx="2165162" cy="1458388"/>
          </a:xfrm>
          <a:prstGeom prst="rect">
            <a:avLst/>
          </a:prstGeom>
        </p:spPr>
      </p:pic>
    </p:spTree>
    <p:extLst>
      <p:ext uri="{BB962C8B-B14F-4D97-AF65-F5344CB8AC3E}">
        <p14:creationId xmlns:p14="http://schemas.microsoft.com/office/powerpoint/2010/main" val="268292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636" y="364317"/>
            <a:ext cx="7620000" cy="730870"/>
          </a:xfrm>
        </p:spPr>
        <p:txBody>
          <a:bodyPr/>
          <a:lstStyle/>
          <a:p>
            <a:r>
              <a:rPr lang="en-US" b="1" dirty="0"/>
              <a:t>No “Perfect System” for Allocating Resources</a:t>
            </a:r>
          </a:p>
        </p:txBody>
      </p:sp>
      <p:sp>
        <p:nvSpPr>
          <p:cNvPr id="3" name="Content Placeholder 2"/>
          <p:cNvSpPr>
            <a:spLocks noGrp="1"/>
          </p:cNvSpPr>
          <p:nvPr>
            <p:ph idx="1"/>
          </p:nvPr>
        </p:nvSpPr>
        <p:spPr>
          <a:xfrm>
            <a:off x="304800" y="1219200"/>
            <a:ext cx="8839200" cy="5257800"/>
          </a:xfrm>
        </p:spPr>
        <p:txBody>
          <a:bodyPr>
            <a:normAutofit/>
          </a:bodyPr>
          <a:lstStyle/>
          <a:p>
            <a:pPr marL="338328" indent="-338328"/>
            <a:r>
              <a:rPr lang="en-US" b="1" dirty="0">
                <a:solidFill>
                  <a:schemeClr val="tx2"/>
                </a:solidFill>
              </a:rPr>
              <a:t>Problem: </a:t>
            </a:r>
            <a:r>
              <a:rPr lang="en-US" dirty="0"/>
              <a:t>Needs to be </a:t>
            </a:r>
            <a:r>
              <a:rPr lang="en-US" i="1" u="sng" dirty="0"/>
              <a:t>simple</a:t>
            </a:r>
            <a:r>
              <a:rPr lang="en-US" dirty="0"/>
              <a:t> enough so it is transparent to managers (believed and understood) while being </a:t>
            </a:r>
            <a:r>
              <a:rPr lang="en-US" i="1" u="sng" dirty="0"/>
              <a:t>sophisticated</a:t>
            </a:r>
            <a:r>
              <a:rPr lang="en-US" dirty="0"/>
              <a:t> enough to account for the interdependencies across multiple time-varying inputs each with different elasticities</a:t>
            </a:r>
          </a:p>
          <a:p>
            <a:pPr marL="338328" indent="-338328"/>
            <a:r>
              <a:rPr lang="en-US" b="1" dirty="0">
                <a:solidFill>
                  <a:srgbClr val="1F497D"/>
                </a:solidFill>
              </a:rPr>
              <a:t>“Best” method</a:t>
            </a:r>
          </a:p>
          <a:p>
            <a:pPr marL="738333" lvl="1" indent="-338328"/>
            <a:r>
              <a:rPr lang="en-US" sz="2000" dirty="0"/>
              <a:t>Iterative approach which attempts to make optimal allocations across nested levels of decisions</a:t>
            </a:r>
          </a:p>
          <a:p>
            <a:pPr marL="738333" lvl="1" indent="-338328"/>
            <a:r>
              <a:rPr lang="en-US" sz="2000" dirty="0"/>
              <a:t>Each level can be understood (bounded rationality of managers) while allocation decision criteria and approach can be selected based on characteristics of that level</a:t>
            </a:r>
          </a:p>
          <a:p>
            <a:pPr marL="738333" lvl="1" indent="-338328"/>
            <a:r>
              <a:rPr lang="en-US" sz="2000" dirty="0"/>
              <a:t>Can learn and improve at each level overtime (short feedback loop with targeted metrics at each level; build specific expertise)</a:t>
            </a:r>
          </a:p>
          <a:p>
            <a:pPr marL="738333" lvl="1" indent="-338328"/>
            <a:r>
              <a:rPr lang="en-US" sz="2000" dirty="0"/>
              <a:t>Attempt to account for cross-level effects on a case-by-case basis</a:t>
            </a:r>
          </a:p>
          <a:p>
            <a:pPr marL="738333" lvl="1" indent="-338328"/>
            <a:endParaRPr lang="en-US" dirty="0"/>
          </a:p>
          <a:p>
            <a:pPr marL="738333" lvl="1" indent="-338328"/>
            <a:endParaRPr lang="en-US" dirty="0"/>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17</a:t>
            </a:fld>
            <a:endParaRPr lang="en-US" dirty="0"/>
          </a:p>
        </p:txBody>
      </p:sp>
      <p:sp>
        <p:nvSpPr>
          <p:cNvPr id="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17</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70612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98474" y="177987"/>
            <a:ext cx="7556313" cy="803691"/>
          </a:xfrm>
        </p:spPr>
        <p:txBody>
          <a:bodyPr/>
          <a:lstStyle/>
          <a:p>
            <a:r>
              <a:rPr lang="en-US" b="1" dirty="0">
                <a:solidFill>
                  <a:srgbClr val="000000"/>
                </a:solidFill>
              </a:rPr>
              <a:t>GE Portfolio Analysis is Classic Approach for Making Resource Tradeoff Decisions</a:t>
            </a:r>
          </a:p>
        </p:txBody>
      </p:sp>
      <p:sp>
        <p:nvSpPr>
          <p:cNvPr id="2" name="Content Placeholder 1"/>
          <p:cNvSpPr>
            <a:spLocks noGrp="1"/>
          </p:cNvSpPr>
          <p:nvPr>
            <p:ph idx="1"/>
          </p:nvPr>
        </p:nvSpPr>
        <p:spPr>
          <a:xfrm>
            <a:off x="498474" y="5559610"/>
            <a:ext cx="7677057" cy="993233"/>
          </a:xfrm>
        </p:spPr>
        <p:txBody>
          <a:bodyPr/>
          <a:lstStyle/>
          <a:p>
            <a:r>
              <a:rPr lang="en-US" dirty="0"/>
              <a:t>What are the pros and cons of this approach?</a:t>
            </a:r>
          </a:p>
          <a:p>
            <a:r>
              <a:rPr lang="en-US" dirty="0"/>
              <a:t>How does it account for AER, BOR, and SCA tradeoffs?</a:t>
            </a:r>
          </a:p>
        </p:txBody>
      </p:sp>
      <p:pic>
        <p:nvPicPr>
          <p:cNvPr id="27651" name="Picture 7"/>
          <p:cNvPicPr>
            <a:picLocks noChangeAspect="1" noChangeArrowheads="1"/>
          </p:cNvPicPr>
          <p:nvPr/>
        </p:nvPicPr>
        <p:blipFill>
          <a:blip r:embed="rId3" cstate="print"/>
          <a:srcRect/>
          <a:stretch>
            <a:fillRect/>
          </a:stretch>
        </p:blipFill>
        <p:spPr bwMode="auto">
          <a:xfrm>
            <a:off x="1101167" y="1323787"/>
            <a:ext cx="6149550" cy="4191000"/>
          </a:xfrm>
          <a:prstGeom prst="rect">
            <a:avLst/>
          </a:prstGeom>
          <a:noFill/>
          <a:ln w="9525">
            <a:noFill/>
            <a:miter lim="800000"/>
            <a:headEnd/>
            <a:tailEnd/>
          </a:ln>
        </p:spPr>
      </p:pic>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18</a:t>
            </a:fld>
            <a:endParaRPr lang="en-US" sz="1200" dirty="0">
              <a:solidFill>
                <a:schemeClr val="tx1">
                  <a:lumMod val="65000"/>
                  <a:lumOff val="35000"/>
                </a:schemeClr>
              </a:solidFill>
            </a:endParaRPr>
          </a:p>
        </p:txBody>
      </p:sp>
      <p:sp>
        <p:nvSpPr>
          <p:cNvPr id="8"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75997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7161"/>
            <a:ext cx="7556313" cy="803691"/>
          </a:xfrm>
        </p:spPr>
        <p:txBody>
          <a:bodyPr/>
          <a:lstStyle/>
          <a:p>
            <a:r>
              <a:rPr lang="en-US" b="1" dirty="0"/>
              <a:t>Anchoring – Adjusting Heuristics Approach</a:t>
            </a:r>
          </a:p>
        </p:txBody>
      </p:sp>
      <p:sp>
        <p:nvSpPr>
          <p:cNvPr id="3" name="Content Placeholder 2"/>
          <p:cNvSpPr>
            <a:spLocks noGrp="1"/>
          </p:cNvSpPr>
          <p:nvPr>
            <p:ph idx="1"/>
          </p:nvPr>
        </p:nvSpPr>
        <p:spPr/>
        <p:txBody>
          <a:bodyPr>
            <a:normAutofit/>
          </a:bodyPr>
          <a:lstStyle/>
          <a:p>
            <a:r>
              <a:rPr lang="en-US" sz="2400" b="1" dirty="0">
                <a:solidFill>
                  <a:srgbClr val="1F497D"/>
                </a:solidFill>
              </a:rPr>
              <a:t>Anchoring and adjustment heuristics</a:t>
            </a:r>
            <a:r>
              <a:rPr lang="en-US" sz="2400" dirty="0">
                <a:solidFill>
                  <a:srgbClr val="1F497D"/>
                </a:solidFill>
              </a:rPr>
              <a:t> </a:t>
            </a:r>
            <a:r>
              <a:rPr lang="en-US" sz="2400" dirty="0"/>
              <a:t>are widely used, though the exact anchoring rules vary in practice:</a:t>
            </a:r>
          </a:p>
          <a:p>
            <a:pPr lvl="1"/>
            <a:r>
              <a:rPr lang="en-US" sz="2000" dirty="0"/>
              <a:t>In the percentage of sales method, marketing resources reflect the sales revenue earned from the focal product </a:t>
            </a:r>
          </a:p>
          <a:p>
            <a:pPr lvl="1"/>
            <a:r>
              <a:rPr lang="en-US" sz="2000" dirty="0"/>
              <a:t>With the percentage of profits method, the resources dedicated to marketing instead vary with the profits earned by the product in previous periods</a:t>
            </a:r>
          </a:p>
          <a:p>
            <a:pPr lvl="1"/>
            <a:r>
              <a:rPr lang="en-US" sz="2000" dirty="0"/>
              <a:t>Managers who adopt the historical method simply set their present resource allocations to a level very close to the previous year’s spending</a:t>
            </a:r>
          </a:p>
          <a:p>
            <a:pPr lvl="1"/>
            <a:r>
              <a:rPr lang="en-US" sz="2000" dirty="0"/>
              <a:t>Finally, the competitive parity method implies that managers set resource allocation levels to match those of their competitors </a:t>
            </a:r>
          </a:p>
          <a:p>
            <a:pPr marL="0" indent="0">
              <a:buNone/>
            </a:pPr>
            <a:endParaRPr lang="en-US" sz="2400"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19</a:t>
            </a:fld>
            <a:endParaRPr lang="en-US" sz="1200" dirty="0">
              <a:solidFill>
                <a:schemeClr val="tx1">
                  <a:lumMod val="65000"/>
                  <a:lumOff val="35000"/>
                </a:schemeClr>
              </a:solidFill>
            </a:endParaRPr>
          </a:p>
        </p:txBody>
      </p:sp>
      <p:pic>
        <p:nvPicPr>
          <p:cNvPr id="7" name="Picture 6" descr="AAEAAQAAAAAAAADLAAAAJDFkYjdmY2IzLTkyMjctNGViMy05NGNlLTNjZmY1YTM1NGMwN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342" y="5476875"/>
            <a:ext cx="2354657" cy="1349374"/>
          </a:xfrm>
          <a:prstGeom prst="rect">
            <a:avLst/>
          </a:prstGeom>
        </p:spPr>
      </p:pic>
    </p:spTree>
    <p:extLst>
      <p:ext uri="{BB962C8B-B14F-4D97-AF65-F5344CB8AC3E}">
        <p14:creationId xmlns:p14="http://schemas.microsoft.com/office/powerpoint/2010/main" val="202736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56" y="372220"/>
            <a:ext cx="7556313" cy="803691"/>
          </a:xfrm>
        </p:spPr>
        <p:txBody>
          <a:bodyPr/>
          <a:lstStyle/>
          <a:p>
            <a:r>
              <a:rPr lang="en-US" b="1" dirty="0"/>
              <a:t>Agenda</a:t>
            </a:r>
          </a:p>
        </p:txBody>
      </p:sp>
      <p:sp>
        <p:nvSpPr>
          <p:cNvPr id="3" name="Content Placeholder 2"/>
          <p:cNvSpPr>
            <a:spLocks noGrp="1"/>
          </p:cNvSpPr>
          <p:nvPr>
            <p:ph idx="1"/>
          </p:nvPr>
        </p:nvSpPr>
        <p:spPr/>
        <p:txBody>
          <a:bodyPr>
            <a:normAutofit fontScale="85000" lnSpcReduction="20000"/>
          </a:bodyPr>
          <a:lstStyle/>
          <a:p>
            <a:r>
              <a:rPr lang="en-US" b="1" dirty="0">
                <a:solidFill>
                  <a:srgbClr val="1F497D"/>
                </a:solidFill>
              </a:rPr>
              <a:t>Introduction</a:t>
            </a:r>
          </a:p>
          <a:p>
            <a:r>
              <a:rPr lang="en-US" dirty="0"/>
              <a:t>Approaches for Managing Resource Trade-Offs</a:t>
            </a:r>
          </a:p>
          <a:p>
            <a:pPr lvl="1"/>
            <a:r>
              <a:rPr lang="en-US" dirty="0"/>
              <a:t>Evolution of Approaches for Managing Resource Trade-Offs</a:t>
            </a:r>
          </a:p>
          <a:p>
            <a:pPr lvl="1"/>
            <a:r>
              <a:rPr lang="en-US" dirty="0"/>
              <a:t>Anchoring – Adjusting Heuristics Attribution</a:t>
            </a:r>
          </a:p>
          <a:p>
            <a:pPr lvl="1"/>
            <a:r>
              <a:rPr lang="en-US" dirty="0"/>
              <a:t>Attribution Approach</a:t>
            </a:r>
          </a:p>
          <a:p>
            <a:pPr lvl="1"/>
            <a:r>
              <a:rPr lang="en-US" dirty="0"/>
              <a:t>Response Models</a:t>
            </a:r>
          </a:p>
          <a:p>
            <a:pPr lvl="1"/>
            <a:r>
              <a:rPr lang="en-US" dirty="0"/>
              <a:t>Marketing Metrics</a:t>
            </a:r>
          </a:p>
          <a:p>
            <a:r>
              <a:rPr lang="en-US" dirty="0"/>
              <a:t>Framework for Managing Resource Trade-Offs</a:t>
            </a:r>
          </a:p>
          <a:p>
            <a:pPr lvl="1"/>
            <a:r>
              <a:rPr lang="en-US" dirty="0"/>
              <a:t>Inputs to the Managing the Resource Trade-Offs Framework</a:t>
            </a:r>
          </a:p>
          <a:p>
            <a:pPr lvl="1"/>
            <a:r>
              <a:rPr lang="en-US" dirty="0"/>
              <a:t>Outputs of the Managing the Resource Trade-Offs Framework</a:t>
            </a:r>
          </a:p>
          <a:p>
            <a:pPr lvl="1"/>
            <a:r>
              <a:rPr lang="en-US" dirty="0"/>
              <a:t>Process for Managing Resource Trade-Offs</a:t>
            </a:r>
          </a:p>
          <a:p>
            <a:r>
              <a:rPr lang="en-US" dirty="0"/>
              <a:t>Example</a:t>
            </a:r>
          </a:p>
          <a:p>
            <a:r>
              <a:rPr lang="en-US" dirty="0"/>
              <a:t>Takeaways</a:t>
            </a:r>
          </a:p>
          <a:p>
            <a:r>
              <a:rPr lang="en-US" dirty="0"/>
              <a:t>Case</a:t>
            </a:r>
          </a:p>
        </p:txBody>
      </p:sp>
      <p:sp>
        <p:nvSpPr>
          <p:cNvPr id="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2</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4228292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7161"/>
            <a:ext cx="7556313" cy="803691"/>
          </a:xfrm>
        </p:spPr>
        <p:txBody>
          <a:bodyPr/>
          <a:lstStyle/>
          <a:p>
            <a:r>
              <a:rPr lang="en-US" b="1" dirty="0"/>
              <a:t>Attribution Approach</a:t>
            </a:r>
          </a:p>
        </p:txBody>
      </p:sp>
      <p:sp>
        <p:nvSpPr>
          <p:cNvPr id="3" name="Content Placeholder 2"/>
          <p:cNvSpPr>
            <a:spLocks noGrp="1"/>
          </p:cNvSpPr>
          <p:nvPr>
            <p:ph idx="1"/>
          </p:nvPr>
        </p:nvSpPr>
        <p:spPr/>
        <p:txBody>
          <a:bodyPr>
            <a:normAutofit/>
          </a:bodyPr>
          <a:lstStyle/>
          <a:p>
            <a:r>
              <a:rPr lang="en-US" dirty="0"/>
              <a:t>Specifying an attribution model, such that the firm learns the exact dollar impact that a small resource increase will exert, also can provide answers to two more questions: </a:t>
            </a:r>
          </a:p>
          <a:p>
            <a:pPr marL="571500" lvl="1" indent="-342900">
              <a:buFont typeface="+mj-lt"/>
              <a:buAutoNum type="arabicPeriod"/>
            </a:pPr>
            <a:r>
              <a:rPr lang="en-US" dirty="0"/>
              <a:t>What is the relative dollar value impact of a marketing investment?</a:t>
            </a:r>
          </a:p>
          <a:p>
            <a:pPr marL="571500" lvl="1" indent="-342900">
              <a:buFont typeface="+mj-lt"/>
              <a:buAutoNum type="arabicPeriod"/>
            </a:pPr>
            <a:r>
              <a:rPr lang="en-US" dirty="0"/>
              <a:t>What is the profit-maximizing level of investment?</a:t>
            </a:r>
          </a:p>
          <a:p>
            <a:r>
              <a:rPr lang="en-US" dirty="0"/>
              <a:t>By using an attribution model, managers thus can allocate resources to optimize their desired outcome, as well as avoid waste or reliance on arbitrary heuristics </a:t>
            </a:r>
          </a:p>
          <a:p>
            <a:r>
              <a:rPr lang="en-US" dirty="0"/>
              <a:t>In turn, rather than reactive resource allocation strategies, managers can implement proactive ones</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20</a:t>
            </a:fld>
            <a:endParaRPr lang="en-US" sz="1200" dirty="0">
              <a:solidFill>
                <a:schemeClr val="tx1">
                  <a:lumMod val="65000"/>
                  <a:lumOff val="35000"/>
                </a:schemeClr>
              </a:solidFill>
            </a:endParaRPr>
          </a:p>
        </p:txBody>
      </p:sp>
      <p:pic>
        <p:nvPicPr>
          <p:cNvPr id="7" name="Picture 6" descr="17mppqpfijoaxjp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3500" y="4756710"/>
            <a:ext cx="3460750" cy="1946671"/>
          </a:xfrm>
          <a:prstGeom prst="rect">
            <a:avLst/>
          </a:prstGeom>
        </p:spPr>
      </p:pic>
    </p:spTree>
    <p:extLst>
      <p:ext uri="{BB962C8B-B14F-4D97-AF65-F5344CB8AC3E}">
        <p14:creationId xmlns:p14="http://schemas.microsoft.com/office/powerpoint/2010/main" val="71943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7161"/>
            <a:ext cx="7556313" cy="803691"/>
          </a:xfrm>
        </p:spPr>
        <p:txBody>
          <a:bodyPr/>
          <a:lstStyle/>
          <a:p>
            <a:r>
              <a:rPr lang="en-US" b="1" dirty="0"/>
              <a:t>Experimental-Based Attribution</a:t>
            </a:r>
          </a:p>
        </p:txBody>
      </p:sp>
      <p:sp>
        <p:nvSpPr>
          <p:cNvPr id="3" name="Content Placeholder 2"/>
          <p:cNvSpPr>
            <a:spLocks noGrp="1"/>
          </p:cNvSpPr>
          <p:nvPr>
            <p:ph idx="1"/>
          </p:nvPr>
        </p:nvSpPr>
        <p:spPr>
          <a:xfrm>
            <a:off x="466724" y="1251681"/>
            <a:ext cx="8354173" cy="4948558"/>
          </a:xfrm>
        </p:spPr>
        <p:txBody>
          <a:bodyPr>
            <a:noAutofit/>
          </a:bodyPr>
          <a:lstStyle/>
          <a:p>
            <a:r>
              <a:rPr lang="en-US" sz="2200" dirty="0"/>
              <a:t>Firms operate in environments in which various factors operate simultaneously </a:t>
            </a:r>
          </a:p>
          <a:p>
            <a:r>
              <a:rPr lang="en-US" sz="2200" dirty="0"/>
              <a:t>Managers still must make constant, rapid decisions about whether to commit resources and how much to commit </a:t>
            </a:r>
          </a:p>
          <a:p>
            <a:r>
              <a:rPr lang="en-US" sz="2200" dirty="0"/>
              <a:t>The experimental attribution approach involves an intervention, outcome, design of the experimental condition, and a control condition </a:t>
            </a:r>
          </a:p>
          <a:p>
            <a:r>
              <a:rPr lang="en-US" sz="2200" dirty="0"/>
              <a:t>With this approach, all other factors (at least those under the firm’s control) that can influence sales are purposefully kept constant </a:t>
            </a:r>
          </a:p>
          <a:p>
            <a:r>
              <a:rPr lang="en-US" sz="2200" dirty="0"/>
              <a:t>This method offers many advantages over an anchoring–adjustment approach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21</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63725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2220"/>
            <a:ext cx="7556313" cy="803691"/>
          </a:xfrm>
        </p:spPr>
        <p:txBody>
          <a:bodyPr/>
          <a:lstStyle/>
          <a:p>
            <a:r>
              <a:rPr lang="en-US" b="1" dirty="0"/>
              <a:t>Experimental-Based Attribution (con’t)</a:t>
            </a:r>
          </a:p>
        </p:txBody>
      </p:sp>
      <p:sp>
        <p:nvSpPr>
          <p:cNvPr id="3" name="Content Placeholder 2"/>
          <p:cNvSpPr>
            <a:spLocks noGrp="1"/>
          </p:cNvSpPr>
          <p:nvPr>
            <p:ph idx="1"/>
          </p:nvPr>
        </p:nvSpPr>
        <p:spPr/>
        <p:txBody>
          <a:bodyPr>
            <a:noAutofit/>
          </a:bodyPr>
          <a:lstStyle/>
          <a:p>
            <a:r>
              <a:rPr lang="en-US" dirty="0"/>
              <a:t>Deciding which factors to test is critical, and experiments can quickly grow very complex </a:t>
            </a:r>
          </a:p>
          <a:p>
            <a:r>
              <a:rPr lang="en-US" dirty="0"/>
              <a:t>Another element that defines the success of an experimental approach is its reliability, that is, its internal and external validity </a:t>
            </a:r>
          </a:p>
          <a:p>
            <a:r>
              <a:rPr lang="en-US" dirty="0"/>
              <a:t>Internal validity means that the experiment is well designed, and it reflects three key criteria: </a:t>
            </a:r>
          </a:p>
          <a:p>
            <a:pPr marL="571500" lvl="1" indent="-342900">
              <a:buFont typeface="+mj-lt"/>
              <a:buAutoNum type="arabicPeriod"/>
            </a:pPr>
            <a:r>
              <a:rPr lang="en-US" dirty="0"/>
              <a:t>The cause should precede the effect in time, known as </a:t>
            </a:r>
            <a:r>
              <a:rPr lang="en-US" b="1" dirty="0">
                <a:solidFill>
                  <a:srgbClr val="1F497D"/>
                </a:solidFill>
              </a:rPr>
              <a:t>temporal precedence check</a:t>
            </a:r>
          </a:p>
          <a:p>
            <a:pPr marL="571500" lvl="1" indent="-342900">
              <a:buFont typeface="+mj-lt"/>
              <a:buAutoNum type="arabicPeriod"/>
            </a:pPr>
            <a:r>
              <a:rPr lang="en-US" dirty="0"/>
              <a:t>The cause and the effect must be related, according to a </a:t>
            </a:r>
            <a:r>
              <a:rPr lang="en-US" b="1" dirty="0">
                <a:solidFill>
                  <a:srgbClr val="1F497D"/>
                </a:solidFill>
              </a:rPr>
              <a:t>covariation check</a:t>
            </a:r>
          </a:p>
          <a:p>
            <a:pPr marL="571500" lvl="1" indent="-342900">
              <a:buFont typeface="+mj-lt"/>
              <a:buAutoNum type="arabicPeriod"/>
            </a:pPr>
            <a:r>
              <a:rPr lang="en-US" dirty="0">
                <a:solidFill>
                  <a:srgbClr val="595959"/>
                </a:solidFill>
              </a:rPr>
              <a:t>No plausible alternative explanations exist for the observed outcome, which can be determined with a </a:t>
            </a:r>
            <a:r>
              <a:rPr lang="en-US" b="1" dirty="0">
                <a:solidFill>
                  <a:srgbClr val="1F497D"/>
                </a:solidFill>
              </a:rPr>
              <a:t>non-spuriousness check</a:t>
            </a:r>
            <a:endParaRPr lang="en-US" b="1" dirty="0"/>
          </a:p>
          <a:p>
            <a:pPr lvl="1"/>
            <a:endParaRPr lang="en-US"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22</a:t>
            </a:fld>
            <a:endParaRPr lang="en-US" sz="1200" dirty="0">
              <a:solidFill>
                <a:schemeClr val="tx1">
                  <a:lumMod val="65000"/>
                  <a:lumOff val="35000"/>
                </a:schemeClr>
              </a:solidFill>
            </a:endParaRPr>
          </a:p>
        </p:txBody>
      </p:sp>
      <p:pic>
        <p:nvPicPr>
          <p:cNvPr id="7" name="Picture 6" descr="Blog-01-Pic-0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5252851"/>
            <a:ext cx="1440609" cy="1440609"/>
          </a:xfrm>
          <a:prstGeom prst="rect">
            <a:avLst/>
          </a:prstGeom>
        </p:spPr>
      </p:pic>
    </p:spTree>
    <p:extLst>
      <p:ext uri="{BB962C8B-B14F-4D97-AF65-F5344CB8AC3E}">
        <p14:creationId xmlns:p14="http://schemas.microsoft.com/office/powerpoint/2010/main" val="32618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4522"/>
            <a:ext cx="7556313" cy="803691"/>
          </a:xfrm>
        </p:spPr>
        <p:txBody>
          <a:bodyPr/>
          <a:lstStyle/>
          <a:p>
            <a:r>
              <a:rPr lang="en-US" b="1" dirty="0"/>
              <a:t>Components of Experimental Attribution</a:t>
            </a:r>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23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027344822"/>
              </p:ext>
            </p:extLst>
          </p:nvPr>
        </p:nvGraphicFramePr>
        <p:xfrm>
          <a:off x="498472" y="1525600"/>
          <a:ext cx="7800136" cy="4422154"/>
        </p:xfrm>
        <a:graphic>
          <a:graphicData uri="http://schemas.openxmlformats.org/drawingml/2006/table">
            <a:tbl>
              <a:tblPr firstRow="1" bandRow="1">
                <a:tableStyleId>{5C22544A-7EE6-4342-B048-85BDC9FD1C3A}</a:tableStyleId>
              </a:tblPr>
              <a:tblGrid>
                <a:gridCol w="3900068">
                  <a:extLst>
                    <a:ext uri="{9D8B030D-6E8A-4147-A177-3AD203B41FA5}">
                      <a16:colId xmlns="" xmlns:a16="http://schemas.microsoft.com/office/drawing/2014/main" val="20000"/>
                    </a:ext>
                  </a:extLst>
                </a:gridCol>
                <a:gridCol w="3900068">
                  <a:extLst>
                    <a:ext uri="{9D8B030D-6E8A-4147-A177-3AD203B41FA5}">
                      <a16:colId xmlns="" xmlns:a16="http://schemas.microsoft.com/office/drawing/2014/main" val="20001"/>
                    </a:ext>
                  </a:extLst>
                </a:gridCol>
              </a:tblGrid>
              <a:tr h="407084">
                <a:tc>
                  <a:txBody>
                    <a:bodyPr/>
                    <a:lstStyle/>
                    <a:p>
                      <a:r>
                        <a:rPr lang="en-US" dirty="0"/>
                        <a:t>Component</a:t>
                      </a:r>
                    </a:p>
                  </a:txBody>
                  <a:tcPr/>
                </a:tc>
                <a:tc>
                  <a:txBody>
                    <a:bodyPr/>
                    <a:lstStyle/>
                    <a:p>
                      <a:r>
                        <a:rPr lang="en-US" dirty="0"/>
                        <a:t>Definition</a:t>
                      </a:r>
                    </a:p>
                  </a:txBody>
                  <a:tcPr/>
                </a:tc>
                <a:extLst>
                  <a:ext uri="{0D108BD9-81ED-4DB2-BD59-A6C34878D82A}">
                    <a16:rowId xmlns="" xmlns:a16="http://schemas.microsoft.com/office/drawing/2014/main" val="10000"/>
                  </a:ext>
                </a:extLst>
              </a:tr>
              <a:tr h="1003768">
                <a:tc>
                  <a:txBody>
                    <a:bodyPr/>
                    <a:lstStyle/>
                    <a:p>
                      <a:r>
                        <a:rPr lang="en-US" dirty="0"/>
                        <a:t>Intervention</a:t>
                      </a:r>
                    </a:p>
                  </a:txBody>
                  <a:tcPr/>
                </a:tc>
                <a:tc>
                  <a:txBody>
                    <a:bodyPr/>
                    <a:lstStyle/>
                    <a:p>
                      <a:r>
                        <a:rPr lang="en-US" dirty="0"/>
                        <a:t>A key</a:t>
                      </a:r>
                      <a:r>
                        <a:rPr lang="en-US" baseline="0" dirty="0"/>
                        <a:t> marketing action whose effectiveness the firm seeks to document</a:t>
                      </a:r>
                      <a:endParaRPr lang="en-US" dirty="0"/>
                    </a:p>
                  </a:txBody>
                  <a:tcPr/>
                </a:tc>
                <a:extLst>
                  <a:ext uri="{0D108BD9-81ED-4DB2-BD59-A6C34878D82A}">
                    <a16:rowId xmlns="" xmlns:a16="http://schemas.microsoft.com/office/drawing/2014/main" val="10001"/>
                  </a:ext>
                </a:extLst>
              </a:tr>
              <a:tr h="702637">
                <a:tc>
                  <a:txBody>
                    <a:bodyPr/>
                    <a:lstStyle/>
                    <a:p>
                      <a:r>
                        <a:rPr lang="en-US" dirty="0"/>
                        <a:t>Outcome</a:t>
                      </a:r>
                    </a:p>
                  </a:txBody>
                  <a:tcPr/>
                </a:tc>
                <a:tc>
                  <a:txBody>
                    <a:bodyPr/>
                    <a:lstStyle/>
                    <a:p>
                      <a:r>
                        <a:rPr lang="en-US" dirty="0"/>
                        <a:t>The key</a:t>
                      </a:r>
                      <a:r>
                        <a:rPr lang="en-US" baseline="0" dirty="0"/>
                        <a:t> marketing gain for the firm implementing the experiment</a:t>
                      </a:r>
                    </a:p>
                  </a:txBody>
                  <a:tcPr/>
                </a:tc>
                <a:extLst>
                  <a:ext uri="{0D108BD9-81ED-4DB2-BD59-A6C34878D82A}">
                    <a16:rowId xmlns="" xmlns:a16="http://schemas.microsoft.com/office/drawing/2014/main" val="10002"/>
                  </a:ext>
                </a:extLst>
              </a:tr>
              <a:tr h="702637">
                <a:tc>
                  <a:txBody>
                    <a:bodyPr/>
                    <a:lstStyle/>
                    <a:p>
                      <a:r>
                        <a:rPr lang="en-US" dirty="0"/>
                        <a:t>Design</a:t>
                      </a:r>
                    </a:p>
                  </a:txBody>
                  <a:tcPr/>
                </a:tc>
                <a:tc>
                  <a:txBody>
                    <a:bodyPr/>
                    <a:lstStyle/>
                    <a:p>
                      <a:r>
                        <a:rPr lang="en-US" dirty="0"/>
                        <a:t>When, where, and to whom</a:t>
                      </a:r>
                      <a:r>
                        <a:rPr lang="en-US" baseline="0" dirty="0"/>
                        <a:t> the firm administers the intervention</a:t>
                      </a:r>
                      <a:endParaRPr lang="en-US" dirty="0"/>
                    </a:p>
                  </a:txBody>
                  <a:tcPr/>
                </a:tc>
                <a:extLst>
                  <a:ext uri="{0D108BD9-81ED-4DB2-BD59-A6C34878D82A}">
                    <a16:rowId xmlns="" xmlns:a16="http://schemas.microsoft.com/office/drawing/2014/main" val="10003"/>
                  </a:ext>
                </a:extLst>
              </a:tr>
              <a:tr h="1606028">
                <a:tc>
                  <a:txBody>
                    <a:bodyPr/>
                    <a:lstStyle/>
                    <a:p>
                      <a:r>
                        <a:rPr lang="en-US" dirty="0"/>
                        <a:t>Control Group</a:t>
                      </a:r>
                    </a:p>
                  </a:txBody>
                  <a:tcPr/>
                </a:tc>
                <a:tc>
                  <a:txBody>
                    <a:bodyPr/>
                    <a:lstStyle/>
                    <a:p>
                      <a:r>
                        <a:rPr lang="en-US" dirty="0"/>
                        <a:t>A region</a:t>
                      </a:r>
                      <a:r>
                        <a:rPr lang="en-US" baseline="0" dirty="0"/>
                        <a:t>, customer, or situation similar to the experimental intervention that remains unchanged during the experimental process</a:t>
                      </a:r>
                      <a:endParaRPr lang="en-US"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793210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7161"/>
            <a:ext cx="7556313" cy="803691"/>
          </a:xfrm>
        </p:spPr>
        <p:txBody>
          <a:bodyPr/>
          <a:lstStyle/>
          <a:p>
            <a:r>
              <a:rPr lang="en-US" b="1" dirty="0"/>
              <a:t>Response Model Attribution</a:t>
            </a:r>
          </a:p>
        </p:txBody>
      </p:sp>
      <p:sp>
        <p:nvSpPr>
          <p:cNvPr id="3" name="Content Placeholder 2"/>
          <p:cNvSpPr>
            <a:spLocks noGrp="1"/>
          </p:cNvSpPr>
          <p:nvPr>
            <p:ph idx="1"/>
          </p:nvPr>
        </p:nvSpPr>
        <p:spPr/>
        <p:txBody>
          <a:bodyPr/>
          <a:lstStyle/>
          <a:p>
            <a:r>
              <a:rPr lang="en-US" dirty="0"/>
              <a:t>A response model is a statistical model that captures the relationship between past marketing resources and past outcomes </a:t>
            </a:r>
          </a:p>
          <a:p>
            <a:r>
              <a:rPr lang="en-US" dirty="0"/>
              <a:t>The underlying philosophy is that historical data contain insightful information about whether and how much marketing resources truly increase outcomes, which is useful to know when deciding on future marketing actions </a:t>
            </a:r>
          </a:p>
          <a:p>
            <a:r>
              <a:rPr lang="en-US" dirty="0"/>
              <a:t>With the basic—and often reasonable—assumption that past outcomes relate to future outcomes, this approach leverages the past data to isolate the relationship between marketing resources and performance </a:t>
            </a:r>
          </a:p>
          <a:p>
            <a:r>
              <a:rPr lang="en-US" dirty="0"/>
              <a:t>Response models also offer many advantages, in terms of their flexibility and usefulness </a:t>
            </a:r>
          </a:p>
          <a:p>
            <a:endParaRPr lang="en-US"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24</a:t>
            </a:fld>
            <a:endParaRPr lang="en-US" sz="1200" dirty="0">
              <a:solidFill>
                <a:schemeClr val="tx1">
                  <a:lumMod val="65000"/>
                  <a:lumOff val="35000"/>
                </a:schemeClr>
              </a:solidFill>
            </a:endParaRPr>
          </a:p>
        </p:txBody>
      </p:sp>
      <p:pic>
        <p:nvPicPr>
          <p:cNvPr id="7" name="Picture 6" descr="Challenges-of-handling-marketing-dat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3499" y="5245078"/>
            <a:ext cx="2270125" cy="1464257"/>
          </a:xfrm>
          <a:prstGeom prst="rect">
            <a:avLst/>
          </a:prstGeom>
        </p:spPr>
      </p:pic>
    </p:spTree>
    <p:extLst>
      <p:ext uri="{BB962C8B-B14F-4D97-AF65-F5344CB8AC3E}">
        <p14:creationId xmlns:p14="http://schemas.microsoft.com/office/powerpoint/2010/main" val="28416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00690"/>
            <a:ext cx="7556313" cy="803691"/>
          </a:xfrm>
        </p:spPr>
        <p:txBody>
          <a:bodyPr/>
          <a:lstStyle/>
          <a:p>
            <a:r>
              <a:rPr lang="en-US" b="1" dirty="0"/>
              <a:t>Example: Samsung Electronics (South Korea)</a:t>
            </a:r>
          </a:p>
        </p:txBody>
      </p:sp>
      <p:sp>
        <p:nvSpPr>
          <p:cNvPr id="3" name="Content Placeholder 2"/>
          <p:cNvSpPr>
            <a:spLocks noGrp="1"/>
          </p:cNvSpPr>
          <p:nvPr>
            <p:ph idx="1"/>
          </p:nvPr>
        </p:nvSpPr>
        <p:spPr/>
        <p:txBody>
          <a:bodyPr>
            <a:normAutofit/>
          </a:bodyPr>
          <a:lstStyle/>
          <a:p>
            <a:r>
              <a:rPr lang="en-US" dirty="0"/>
              <a:t>In 1999, Samsung Electronics needed to allocate its corporate budget of $1 billion across 14 products, sold in more than 200 countries, with the goal of improving the returns on its marketing spending</a:t>
            </a:r>
          </a:p>
          <a:p>
            <a:r>
              <a:rPr lang="en-US" dirty="0"/>
              <a:t>Before the reallocation, Samsung used an anchoring and adjustment method, allocating resources to products and countries in proportion to the sizes of their markets</a:t>
            </a:r>
          </a:p>
          <a:p>
            <a:r>
              <a:rPr lang="en-US" dirty="0"/>
              <a:t>When it adopted a response model approach, Samsung learned that it had overinvested in North America and Russia. It reduced spending in those regions and invested more in Europe and China</a:t>
            </a:r>
          </a:p>
          <a:p>
            <a:r>
              <a:rPr lang="en-US" dirty="0"/>
              <a:t>By 2002, Samsung already had achieved significant market share gains in these countries, increased its brand value by 30 percent (to $8.3 billion), and grew its net income to $5.9 billion</a:t>
            </a:r>
          </a:p>
          <a:p>
            <a:endParaRPr lang="en-US" dirty="0"/>
          </a:p>
          <a:p>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25</a:t>
            </a:fld>
            <a:endParaRPr lang="en-US" dirty="0"/>
          </a:p>
        </p:txBody>
      </p:sp>
      <p:pic>
        <p:nvPicPr>
          <p:cNvPr id="6" name="Picture 5" descr="samsung-logo-19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249" y="5763582"/>
            <a:ext cx="1952625" cy="1025128"/>
          </a:xfrm>
          <a:prstGeom prst="rect">
            <a:avLst/>
          </a:prstGeom>
        </p:spPr>
      </p:pic>
    </p:spTree>
    <p:extLst>
      <p:ext uri="{BB962C8B-B14F-4D97-AF65-F5344CB8AC3E}">
        <p14:creationId xmlns:p14="http://schemas.microsoft.com/office/powerpoint/2010/main" val="82702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8992" y="355148"/>
            <a:ext cx="265644" cy="338505"/>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dirty="0">
              <a:latin typeface="Cambria"/>
              <a:cs typeface="Cambria"/>
            </a:endParaRPr>
          </a:p>
        </p:txBody>
      </p:sp>
      <p:sp>
        <p:nvSpPr>
          <p:cNvPr id="15" name="Rectangle 14"/>
          <p:cNvSpPr/>
          <p:nvPr/>
        </p:nvSpPr>
        <p:spPr>
          <a:xfrm>
            <a:off x="4" y="105255"/>
            <a:ext cx="9144000" cy="268259"/>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dirty="0">
              <a:latin typeface="Cambria"/>
              <a:cs typeface="Cambria"/>
            </a:endParaRPr>
          </a:p>
        </p:txBody>
      </p:sp>
      <p:sp>
        <p:nvSpPr>
          <p:cNvPr id="4" name="Title 1"/>
          <p:cNvSpPr txBox="1">
            <a:spLocks/>
          </p:cNvSpPr>
          <p:nvPr/>
        </p:nvSpPr>
        <p:spPr>
          <a:xfrm>
            <a:off x="2440606" y="105255"/>
            <a:ext cx="6703394" cy="268259"/>
          </a:xfrm>
          <a:prstGeom prst="rect">
            <a:avLst/>
          </a:prstGeom>
          <a:solidFill>
            <a:schemeClr val="tx2">
              <a:lumMod val="20000"/>
              <a:lumOff val="80000"/>
            </a:schemeClr>
          </a:solidFill>
          <a:effectLst/>
        </p:spPr>
        <p:txBody>
          <a:bodyPr lIns="84498" tIns="42251" rIns="84498" bIns="42251">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300" b="1" dirty="0">
                <a:latin typeface="Cambria"/>
                <a:cs typeface="Cambria"/>
              </a:rPr>
              <a:t>Response Models</a:t>
            </a:r>
          </a:p>
        </p:txBody>
      </p:sp>
      <p:sp>
        <p:nvSpPr>
          <p:cNvPr id="8" name="Rectangle 7"/>
          <p:cNvSpPr/>
          <p:nvPr/>
        </p:nvSpPr>
        <p:spPr>
          <a:xfrm>
            <a:off x="255384" y="745825"/>
            <a:ext cx="3325885" cy="538243"/>
          </a:xfrm>
          <a:prstGeom prst="rect">
            <a:avLst/>
          </a:prstGeom>
        </p:spPr>
        <p:txBody>
          <a:bodyPr wrap="square" lIns="75840" tIns="37919" rIns="75840" bIns="37919">
            <a:spAutoFit/>
          </a:bodyPr>
          <a:lstStyle/>
          <a:p>
            <a:r>
              <a:rPr lang="en-US" sz="1000" dirty="0">
                <a:latin typeface="Cambria"/>
                <a:cs typeface="Cambria"/>
              </a:rPr>
              <a:t>A response model is a statistical and mathematical model that captures the relationship between investments in marketing resources and outcomes.</a:t>
            </a:r>
          </a:p>
        </p:txBody>
      </p:sp>
      <p:sp>
        <p:nvSpPr>
          <p:cNvPr id="10" name="Rectangle 9"/>
          <p:cNvSpPr/>
          <p:nvPr/>
        </p:nvSpPr>
        <p:spPr>
          <a:xfrm>
            <a:off x="232434" y="105258"/>
            <a:ext cx="2108557" cy="27003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r>
              <a:rPr lang="en-US" b="1" dirty="0">
                <a:latin typeface="Cambria"/>
                <a:cs typeface="Cambria"/>
              </a:rPr>
              <a:t>DAT 8.1</a:t>
            </a:r>
          </a:p>
        </p:txBody>
      </p:sp>
      <p:sp>
        <p:nvSpPr>
          <p:cNvPr id="19" name="Rounded Rectangle 18"/>
          <p:cNvSpPr/>
          <p:nvPr/>
        </p:nvSpPr>
        <p:spPr>
          <a:xfrm>
            <a:off x="181595" y="601222"/>
            <a:ext cx="3416046" cy="781643"/>
          </a:xfrm>
          <a:prstGeom prst="roundRect">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dirty="0">
              <a:latin typeface="Cambria"/>
              <a:cs typeface="Cambria"/>
            </a:endParaRPr>
          </a:p>
        </p:txBody>
      </p:sp>
      <p:sp>
        <p:nvSpPr>
          <p:cNvPr id="18" name="Rounded Rectangle 17"/>
          <p:cNvSpPr/>
          <p:nvPr/>
        </p:nvSpPr>
        <p:spPr>
          <a:xfrm>
            <a:off x="46810" y="522098"/>
            <a:ext cx="3550828" cy="232903"/>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dirty="0">
              <a:latin typeface="Cambria"/>
              <a:cs typeface="Cambria"/>
            </a:endParaRPr>
          </a:p>
        </p:txBody>
      </p:sp>
      <p:sp>
        <p:nvSpPr>
          <p:cNvPr id="5" name="TextBox 4"/>
          <p:cNvSpPr txBox="1"/>
          <p:nvPr/>
        </p:nvSpPr>
        <p:spPr>
          <a:xfrm>
            <a:off x="46811" y="522097"/>
            <a:ext cx="982415" cy="261245"/>
          </a:xfrm>
          <a:prstGeom prst="rect">
            <a:avLst/>
          </a:prstGeom>
          <a:noFill/>
        </p:spPr>
        <p:txBody>
          <a:bodyPr wrap="none" lIns="75840" tIns="37919" rIns="75840" bIns="37919" rtlCol="0">
            <a:spAutoFit/>
          </a:bodyPr>
          <a:lstStyle/>
          <a:p>
            <a:r>
              <a:rPr lang="en-US" sz="1200" b="1" dirty="0">
                <a:solidFill>
                  <a:schemeClr val="bg1"/>
                </a:solidFill>
                <a:latin typeface="Cambria"/>
                <a:cs typeface="Cambria"/>
              </a:rPr>
              <a:t>Description</a:t>
            </a:r>
          </a:p>
        </p:txBody>
      </p:sp>
      <p:sp>
        <p:nvSpPr>
          <p:cNvPr id="23" name="Rectangle 22"/>
          <p:cNvSpPr/>
          <p:nvPr/>
        </p:nvSpPr>
        <p:spPr>
          <a:xfrm>
            <a:off x="4030143" y="735532"/>
            <a:ext cx="4755939" cy="692132"/>
          </a:xfrm>
          <a:prstGeom prst="rect">
            <a:avLst/>
          </a:prstGeom>
        </p:spPr>
        <p:txBody>
          <a:bodyPr wrap="square" lIns="75840" tIns="37919" rIns="75840" bIns="37919">
            <a:spAutoFit/>
          </a:bodyPr>
          <a:lstStyle/>
          <a:p>
            <a:pPr marL="142198" indent="-142198">
              <a:buFont typeface="Arial"/>
              <a:buChar char="•"/>
            </a:pPr>
            <a:r>
              <a:rPr lang="en-US" sz="1000" dirty="0">
                <a:latin typeface="Cambria"/>
                <a:cs typeface="Cambria"/>
              </a:rPr>
              <a:t>To discover the shape of the relationships between marketing efforts and performance.</a:t>
            </a:r>
          </a:p>
          <a:p>
            <a:pPr marL="142198" indent="-142198">
              <a:buFont typeface="Arial"/>
              <a:buChar char="•"/>
            </a:pPr>
            <a:r>
              <a:rPr lang="en-US" sz="1000" dirty="0">
                <a:latin typeface="Cambria"/>
                <a:cs typeface="Cambria"/>
              </a:rPr>
              <a:t>To compare the effects of various marketing mix efforts on marketing outcomes. </a:t>
            </a:r>
          </a:p>
          <a:p>
            <a:pPr marL="142198" indent="-142198">
              <a:buFont typeface="Arial"/>
              <a:buChar char="•"/>
            </a:pPr>
            <a:r>
              <a:rPr lang="en-US" sz="1000" dirty="0">
                <a:latin typeface="Cambria"/>
                <a:cs typeface="Cambria"/>
              </a:rPr>
              <a:t>To capture the effects of competitive marketing efforts on a focal firm’s outcomes.</a:t>
            </a:r>
          </a:p>
        </p:txBody>
      </p:sp>
      <p:sp>
        <p:nvSpPr>
          <p:cNvPr id="27" name="Rounded Rectangle 26"/>
          <p:cNvSpPr/>
          <p:nvPr/>
        </p:nvSpPr>
        <p:spPr>
          <a:xfrm>
            <a:off x="4030146" y="601220"/>
            <a:ext cx="4966494" cy="1033075"/>
          </a:xfrm>
          <a:prstGeom prst="roundRect">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dirty="0">
              <a:latin typeface="Cambria"/>
              <a:cs typeface="Cambria"/>
            </a:endParaRPr>
          </a:p>
        </p:txBody>
      </p:sp>
      <p:sp>
        <p:nvSpPr>
          <p:cNvPr id="29" name="Rounded Rectangle 28"/>
          <p:cNvSpPr/>
          <p:nvPr/>
        </p:nvSpPr>
        <p:spPr>
          <a:xfrm>
            <a:off x="3880370" y="522098"/>
            <a:ext cx="4984348" cy="209848"/>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dirty="0">
              <a:latin typeface="Cambria"/>
              <a:cs typeface="Cambria"/>
            </a:endParaRPr>
          </a:p>
        </p:txBody>
      </p:sp>
      <p:sp>
        <p:nvSpPr>
          <p:cNvPr id="35" name="TextBox 34"/>
          <p:cNvSpPr txBox="1"/>
          <p:nvPr/>
        </p:nvSpPr>
        <p:spPr>
          <a:xfrm>
            <a:off x="3880372" y="522096"/>
            <a:ext cx="1191907" cy="261245"/>
          </a:xfrm>
          <a:prstGeom prst="rect">
            <a:avLst/>
          </a:prstGeom>
          <a:noFill/>
        </p:spPr>
        <p:txBody>
          <a:bodyPr wrap="none" lIns="75840" tIns="37919" rIns="75840" bIns="37919" rtlCol="0">
            <a:spAutoFit/>
          </a:bodyPr>
          <a:lstStyle/>
          <a:p>
            <a:r>
              <a:rPr lang="en-US" sz="1200" b="1" dirty="0">
                <a:solidFill>
                  <a:schemeClr val="bg1"/>
                </a:solidFill>
                <a:latin typeface="Cambria"/>
                <a:cs typeface="Cambria"/>
              </a:rPr>
              <a:t>When to Use It</a:t>
            </a:r>
          </a:p>
        </p:txBody>
      </p:sp>
      <p:sp>
        <p:nvSpPr>
          <p:cNvPr id="33" name="Rounded Rectangle 32"/>
          <p:cNvSpPr/>
          <p:nvPr/>
        </p:nvSpPr>
        <p:spPr>
          <a:xfrm>
            <a:off x="232434" y="1952470"/>
            <a:ext cx="8815044" cy="4323331"/>
          </a:xfrm>
          <a:prstGeom prst="roundRect">
            <a:avLst>
              <a:gd name="adj" fmla="val 6097"/>
            </a:avLst>
          </a:prstGeom>
          <a:noFill/>
        </p:spPr>
        <p:style>
          <a:lnRef idx="1">
            <a:schemeClr val="accent1"/>
          </a:lnRef>
          <a:fillRef idx="3">
            <a:schemeClr val="accent1"/>
          </a:fillRef>
          <a:effectRef idx="2">
            <a:schemeClr val="accent1"/>
          </a:effectRef>
          <a:fontRef idx="minor">
            <a:schemeClr val="lt1"/>
          </a:fontRef>
        </p:style>
        <p:txBody>
          <a:bodyPr lIns="75850" tIns="37924" rIns="75850" bIns="37924" rtlCol="0" anchor="ctr"/>
          <a:lstStyle/>
          <a:p>
            <a:pPr algn="ctr"/>
            <a:endParaRPr lang="en-US" dirty="0">
              <a:latin typeface="Cambria"/>
              <a:cs typeface="Cambria"/>
            </a:endParaRPr>
          </a:p>
        </p:txBody>
      </p:sp>
      <p:sp>
        <p:nvSpPr>
          <p:cNvPr id="34" name="Rounded Rectangle 33"/>
          <p:cNvSpPr/>
          <p:nvPr/>
        </p:nvSpPr>
        <p:spPr>
          <a:xfrm>
            <a:off x="339773" y="1823923"/>
            <a:ext cx="4610830" cy="182597"/>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50" tIns="37924" rIns="75850" bIns="37924" rtlCol="0" anchor="ctr"/>
          <a:lstStyle/>
          <a:p>
            <a:r>
              <a:rPr lang="en-US" sz="1200" b="1" dirty="0">
                <a:latin typeface="Cambria"/>
                <a:cs typeface="Cambria"/>
              </a:rPr>
              <a:t>How it Works</a:t>
            </a:r>
          </a:p>
        </p:txBody>
      </p:sp>
      <mc:AlternateContent xmlns:mc="http://schemas.openxmlformats.org/markup-compatibility/2006" xmlns:a14="http://schemas.microsoft.com/office/drawing/2010/main">
        <mc:Choice Requires="a14">
          <p:sp>
            <p:nvSpPr>
              <p:cNvPr id="25" name="TextBox 24"/>
              <p:cNvSpPr txBox="1"/>
              <p:nvPr/>
            </p:nvSpPr>
            <p:spPr>
              <a:xfrm>
                <a:off x="306222" y="2044229"/>
                <a:ext cx="8558496" cy="4231572"/>
              </a:xfrm>
              <a:prstGeom prst="rect">
                <a:avLst/>
              </a:prstGeom>
              <a:noFill/>
            </p:spPr>
            <p:txBody>
              <a:bodyPr wrap="square" lIns="75850" tIns="37924" rIns="75850" bIns="37924" rtlCol="0">
                <a:spAutoFit/>
              </a:bodyPr>
              <a:lstStyle/>
              <a:p>
                <a:r>
                  <a:rPr lang="en-US" sz="1100" dirty="0">
                    <a:latin typeface="Cambria" panose="02040503050406030204" pitchFamily="18" charset="0"/>
                  </a:rPr>
                  <a:t>Historical data contain insightful information about whether and how much marketing resources truly increase economic outcomes, which is useful to know when deciding on marketing actions in the future. A basic assumption is that past outcomes relate to future outcomes, which is reasonable most of the time, barring exceptions like recessionary periods. Using past data to uncover the relationship between marketing resources and performance, response models provide four main insights. First, they capture the shape of the relationship between marketing resources and outcomes, which is usually concave: Financial outcomes increase with increases in marketing resources but at a diminishing rate.  Second, response models reveal exactly how much financial outcomes would change if marketing efforts increased by 1 percent, also known as marketing elasticity.  Third, with a response model, marketing managers can figure out the relative impact of several resources and thereby allocate them optimally and in proportion to the effectiveness of the different activities. Fourth, response models help managers capture the effect of focal marketing efforts on outcomes while also controlling for competitive marketing efforts, which may increase the clutter in the market. </a:t>
                </a:r>
              </a:p>
              <a:p>
                <a:endParaRPr lang="en-US" sz="1100" dirty="0">
                  <a:latin typeface="Cambria" panose="02040503050406030204" pitchFamily="18" charset="0"/>
                </a:endParaRPr>
              </a:p>
              <a:p>
                <a:r>
                  <a:rPr lang="en-US" sz="1100" dirty="0">
                    <a:latin typeface="Cambria" panose="02040503050406030204" pitchFamily="18" charset="0"/>
                  </a:rPr>
                  <a:t>If the marketing outcome is given by Y, and we have two marketing efforts (X1 and X2) by the focal firm, as well as competitor spending (Z1), the formula for a response model is given by</a:t>
                </a:r>
              </a:p>
              <a:p>
                <a:endParaRPr lang="en-US" sz="1100" dirty="0">
                  <a:latin typeface="Cambria" panose="02040503050406030204" pitchFamily="18" charset="0"/>
                  <a:cs typeface="Cambria"/>
                </a:endParaRPr>
              </a:p>
              <a:p>
                <a:pPr/>
                <a14:m>
                  <m:oMathPara xmlns:m="http://schemas.openxmlformats.org/officeDocument/2006/math">
                    <m:oMathParaPr>
                      <m:jc m:val="left"/>
                    </m:oMathParaPr>
                    <m:oMath xmlns:m="http://schemas.openxmlformats.org/officeDocument/2006/math">
                      <m:r>
                        <m:rPr>
                          <m:sty m:val="p"/>
                        </m:rPr>
                        <a:rPr lang="en-US" sz="1100">
                          <a:latin typeface="Cambria Math" panose="02040503050406030204" pitchFamily="18" charset="0"/>
                          <a:cs typeface="Cambria"/>
                        </a:rPr>
                        <m:t>ln</m:t>
                      </m:r>
                      <m:r>
                        <a:rPr lang="en-US" sz="1100">
                          <a:latin typeface="Cambria Math" panose="02040503050406030204" pitchFamily="18" charset="0"/>
                          <a:cs typeface="Cambria"/>
                        </a:rPr>
                        <m:t>(</m:t>
                      </m:r>
                      <m:r>
                        <m:rPr>
                          <m:sty m:val="p"/>
                        </m:rPr>
                        <a:rPr lang="en-US" sz="1100">
                          <a:latin typeface="Cambria Math" panose="02040503050406030204" pitchFamily="18" charset="0"/>
                          <a:cs typeface="Cambria"/>
                        </a:rPr>
                        <m:t>Y</m:t>
                      </m:r>
                      <m:r>
                        <a:rPr lang="en-US" sz="1100">
                          <a:latin typeface="Cambria Math" panose="02040503050406030204" pitchFamily="18" charset="0"/>
                          <a:cs typeface="Cambria"/>
                        </a:rPr>
                        <m:t>)</m:t>
                      </m:r>
                      <m:r>
                        <a:rPr lang="en-US" sz="1100" i="1">
                          <a:latin typeface="Cambria Math" panose="02040503050406030204" pitchFamily="18" charset="0"/>
                          <a:cs typeface="Cambria"/>
                        </a:rPr>
                        <m:t>=</m:t>
                      </m:r>
                      <m:sSub>
                        <m:sSubPr>
                          <m:ctrlPr>
                            <a:rPr lang="en-US" sz="1100" i="1">
                              <a:latin typeface="Cambria Math" charset="0"/>
                            </a:rPr>
                          </m:ctrlPr>
                        </m:sSubPr>
                        <m:e>
                          <m:sSub>
                            <m:sSubPr>
                              <m:ctrlPr>
                                <a:rPr lang="en-US" sz="1100" i="1">
                                  <a:latin typeface="Cambria Math" charset="0"/>
                                </a:rPr>
                              </m:ctrlPr>
                            </m:sSubPr>
                            <m:e>
                              <m:r>
                                <a:rPr lang="en-US" sz="1100" i="1">
                                  <a:latin typeface="Cambria Math" panose="02040503050406030204" pitchFamily="18" charset="0"/>
                                  <a:ea typeface="Cambria Math" panose="02040503050406030204" pitchFamily="18" charset="0"/>
                                </a:rPr>
                                <m:t>𝛽</m:t>
                              </m:r>
                            </m:e>
                            <m:sub>
                              <m:r>
                                <a:rPr lang="en-US" sz="1100" i="1">
                                  <a:latin typeface="Cambria Math" panose="02040503050406030204" pitchFamily="18" charset="0"/>
                                </a:rPr>
                                <m:t>1</m:t>
                              </m:r>
                            </m:sub>
                          </m:sSub>
                          <m:sSub>
                            <m:sSubPr>
                              <m:ctrlPr>
                                <a:rPr lang="en-US" sz="1100" i="1">
                                  <a:latin typeface="Cambria Math" charset="0"/>
                                </a:rPr>
                              </m:ctrlPr>
                            </m:sSubPr>
                            <m:e>
                              <m:r>
                                <m:rPr>
                                  <m:sty m:val="p"/>
                                </m:rPr>
                                <a:rPr lang="en-US" sz="1100">
                                  <a:latin typeface="Cambria Math" panose="02040503050406030204" pitchFamily="18" charset="0"/>
                                </a:rPr>
                                <m:t>ln</m:t>
                              </m:r>
                              <m:r>
                                <a:rPr lang="en-US" sz="1100" i="1">
                                  <a:latin typeface="Cambria Math" panose="02040503050406030204" pitchFamily="18" charset="0"/>
                                </a:rPr>
                                <m:t>⁡(</m:t>
                              </m:r>
                              <m:r>
                                <a:rPr lang="en-US" sz="1100" i="1">
                                  <a:latin typeface="Cambria Math" panose="02040503050406030204" pitchFamily="18" charset="0"/>
                                </a:rPr>
                                <m:t>𝑥</m:t>
                              </m:r>
                            </m:e>
                            <m:sub>
                              <m:r>
                                <a:rPr lang="en-US" sz="1100" i="1">
                                  <a:latin typeface="Cambria Math" panose="02040503050406030204" pitchFamily="18" charset="0"/>
                                </a:rPr>
                                <m:t>1</m:t>
                              </m:r>
                            </m:sub>
                          </m:sSub>
                          <m:r>
                            <a:rPr lang="en-US" sz="1100" i="1">
                              <a:latin typeface="Cambria Math" panose="02040503050406030204" pitchFamily="18" charset="0"/>
                            </a:rPr>
                            <m:t>)+</m:t>
                          </m:r>
                          <m:sSub>
                            <m:sSubPr>
                              <m:ctrlPr>
                                <a:rPr lang="en-US" sz="1100" i="1">
                                  <a:latin typeface="Cambria Math" charset="0"/>
                                </a:rPr>
                              </m:ctrlPr>
                            </m:sSubPr>
                            <m:e>
                              <m:r>
                                <a:rPr lang="en-US" sz="1100" i="1">
                                  <a:latin typeface="Cambria Math" panose="02040503050406030204" pitchFamily="18" charset="0"/>
                                  <a:ea typeface="Cambria Math" panose="02040503050406030204" pitchFamily="18" charset="0"/>
                                </a:rPr>
                                <m:t>𝛽</m:t>
                              </m:r>
                            </m:e>
                            <m:sub>
                              <m:r>
                                <a:rPr lang="en-US" sz="1100" i="1">
                                  <a:latin typeface="Cambria Math" panose="02040503050406030204" pitchFamily="18" charset="0"/>
                                </a:rPr>
                                <m:t>2</m:t>
                              </m:r>
                            </m:sub>
                          </m:sSub>
                          <m:r>
                            <m:rPr>
                              <m:sty m:val="p"/>
                            </m:rPr>
                            <a:rPr lang="en-US" sz="1100">
                              <a:latin typeface="Cambria Math" panose="02040503050406030204" pitchFamily="18" charset="0"/>
                            </a:rPr>
                            <m:t>ln</m:t>
                          </m:r>
                          <m:r>
                            <a:rPr lang="en-US" sz="1100" i="1">
                              <a:latin typeface="Cambria Math" panose="02040503050406030204" pitchFamily="18" charset="0"/>
                            </a:rPr>
                            <m:t>⁡(</m:t>
                          </m:r>
                          <m:sSub>
                            <m:sSubPr>
                              <m:ctrlPr>
                                <a:rPr lang="en-US" sz="1100" i="1">
                                  <a:latin typeface="Cambria Math" charset="0"/>
                                </a:rPr>
                              </m:ctrlPr>
                            </m:sSubPr>
                            <m:e>
                              <m:r>
                                <a:rPr lang="en-US" sz="1100" i="1">
                                  <a:latin typeface="Cambria Math" panose="02040503050406030204" pitchFamily="18" charset="0"/>
                                </a:rPr>
                                <m:t>𝑥</m:t>
                              </m:r>
                            </m:e>
                            <m:sub>
                              <m:r>
                                <a:rPr lang="en-US" sz="1100" i="1">
                                  <a:latin typeface="Cambria Math" panose="02040503050406030204" pitchFamily="18" charset="0"/>
                                </a:rPr>
                                <m:t>2</m:t>
                              </m:r>
                            </m:sub>
                          </m:sSub>
                          <m:r>
                            <a:rPr lang="en-US" sz="1100" i="1">
                              <a:latin typeface="Cambria Math" panose="02040503050406030204" pitchFamily="18" charset="0"/>
                            </a:rPr>
                            <m:t>)+</m:t>
                          </m:r>
                          <m:sSub>
                            <m:sSubPr>
                              <m:ctrlPr>
                                <a:rPr lang="en-US" sz="1100" i="1">
                                  <a:latin typeface="Cambria Math" charset="0"/>
                                </a:rPr>
                              </m:ctrlPr>
                            </m:sSubPr>
                            <m:e>
                              <m:r>
                                <a:rPr lang="en-US" sz="1100" i="1">
                                  <a:latin typeface="Cambria Math" panose="02040503050406030204" pitchFamily="18" charset="0"/>
                                  <a:ea typeface="Cambria Math" panose="02040503050406030204" pitchFamily="18" charset="0"/>
                                </a:rPr>
                                <m:t>𝛽</m:t>
                              </m:r>
                            </m:e>
                            <m:sub>
                              <m:r>
                                <a:rPr lang="en-US" sz="1100" i="1">
                                  <a:latin typeface="Cambria Math" panose="02040503050406030204" pitchFamily="18" charset="0"/>
                                </a:rPr>
                                <m:t>3</m:t>
                              </m:r>
                            </m:sub>
                          </m:sSub>
                          <m:r>
                            <m:rPr>
                              <m:sty m:val="p"/>
                            </m:rPr>
                            <a:rPr lang="en-US" sz="1100">
                              <a:latin typeface="Cambria Math" panose="02040503050406030204" pitchFamily="18" charset="0"/>
                            </a:rPr>
                            <m:t>ln</m:t>
                          </m:r>
                          <m:r>
                            <a:rPr lang="en-US" sz="1100" i="1">
                              <a:latin typeface="Cambria Math" panose="02040503050406030204" pitchFamily="18" charset="0"/>
                            </a:rPr>
                            <m:t>⁡(</m:t>
                          </m:r>
                          <m:sSub>
                            <m:sSubPr>
                              <m:ctrlPr>
                                <a:rPr lang="en-US" sz="1100" i="1">
                                  <a:latin typeface="Cambria Math" charset="0"/>
                                </a:rPr>
                              </m:ctrlPr>
                            </m:sSubPr>
                            <m:e>
                              <m:r>
                                <a:rPr lang="en-US" sz="1100" i="1">
                                  <a:latin typeface="Cambria Math" panose="02040503050406030204" pitchFamily="18" charset="0"/>
                                </a:rPr>
                                <m:t>𝑍</m:t>
                              </m:r>
                            </m:e>
                            <m:sub>
                              <m:r>
                                <a:rPr lang="en-US" sz="1100" i="1">
                                  <a:latin typeface="Cambria Math" panose="02040503050406030204" pitchFamily="18" charset="0"/>
                                </a:rPr>
                                <m:t>1</m:t>
                              </m:r>
                            </m:sub>
                          </m:sSub>
                          <m:r>
                            <a:rPr lang="en-US" sz="1100" i="1">
                              <a:latin typeface="Cambria Math" panose="02040503050406030204" pitchFamily="18" charset="0"/>
                            </a:rPr>
                            <m:t>)+</m:t>
                          </m:r>
                          <m:r>
                            <a:rPr lang="en-US" sz="1100" i="1">
                              <a:latin typeface="Cambria Math" panose="02040503050406030204" pitchFamily="18" charset="0"/>
                              <a:ea typeface="Cambria Math" panose="02040503050406030204" pitchFamily="18" charset="0"/>
                            </a:rPr>
                            <m:t>𝜀</m:t>
                          </m:r>
                        </m:e>
                        <m:sub/>
                      </m:sSub>
                    </m:oMath>
                  </m:oMathPara>
                </a14:m>
                <a:endParaRPr lang="en-US" sz="1100" dirty="0">
                  <a:latin typeface="Cambria" panose="02040503050406030204" pitchFamily="18" charset="0"/>
                  <a:cs typeface="Cambria"/>
                </a:endParaRPr>
              </a:p>
              <a:p>
                <a:endParaRPr lang="en-US" sz="1100" dirty="0">
                  <a:latin typeface="Cambria" panose="02040503050406030204" pitchFamily="18" charset="0"/>
                  <a:cs typeface="Cambria"/>
                </a:endParaRPr>
              </a:p>
              <a:p>
                <a:r>
                  <a:rPr lang="en-US" sz="1100" dirty="0">
                    <a:latin typeface="Cambria" panose="02040503050406030204" pitchFamily="18" charset="0"/>
                  </a:rPr>
                  <a:t>Where the ln() term is the natural logarithm of all variables in the model, which captures the diminishing returns relationship between the outcome and the covariates,  </a:t>
                </a:r>
                <a14:m>
                  <m:oMath xmlns:m="http://schemas.openxmlformats.org/officeDocument/2006/math">
                    <m:sSub>
                      <m:sSubPr>
                        <m:ctrlPr>
                          <a:rPr lang="en-US" sz="1100" i="1">
                            <a:latin typeface="Cambria Math" charset="0"/>
                          </a:rPr>
                        </m:ctrlPr>
                      </m:sSubPr>
                      <m:e>
                        <m:r>
                          <a:rPr lang="en-US" sz="1100" i="1">
                            <a:latin typeface="Cambria Math" panose="02040503050406030204" pitchFamily="18" charset="0"/>
                            <a:ea typeface="Cambria Math" panose="02040503050406030204" pitchFamily="18" charset="0"/>
                          </a:rPr>
                          <m:t>𝛽</m:t>
                        </m:r>
                      </m:e>
                      <m:sub>
                        <m:r>
                          <a:rPr lang="en-US" sz="1100" i="1">
                            <a:latin typeface="Cambria Math" panose="02040503050406030204" pitchFamily="18" charset="0"/>
                          </a:rPr>
                          <m:t>1</m:t>
                        </m:r>
                      </m:sub>
                    </m:sSub>
                  </m:oMath>
                </a14:m>
                <a:r>
                  <a:rPr lang="en-US" sz="1100" dirty="0">
                    <a:latin typeface="Cambria" panose="02040503050406030204" pitchFamily="18" charset="0"/>
                  </a:rPr>
                  <a:t> and </a:t>
                </a:r>
                <a14:m>
                  <m:oMath xmlns:m="http://schemas.openxmlformats.org/officeDocument/2006/math">
                    <m:sSub>
                      <m:sSubPr>
                        <m:ctrlPr>
                          <a:rPr lang="en-US" sz="1100" i="1">
                            <a:latin typeface="Cambria Math" charset="0"/>
                          </a:rPr>
                        </m:ctrlPr>
                      </m:sSubPr>
                      <m:e>
                        <m:r>
                          <a:rPr lang="en-US" sz="1100" i="1">
                            <a:latin typeface="Cambria Math" panose="02040503050406030204" pitchFamily="18" charset="0"/>
                            <a:ea typeface="Cambria Math" panose="02040503050406030204" pitchFamily="18" charset="0"/>
                          </a:rPr>
                          <m:t>𝛽</m:t>
                        </m:r>
                      </m:e>
                      <m:sub>
                        <m:r>
                          <a:rPr lang="en-US" sz="1100" i="1">
                            <a:latin typeface="Cambria Math" panose="02040503050406030204" pitchFamily="18" charset="0"/>
                          </a:rPr>
                          <m:t>2</m:t>
                        </m:r>
                      </m:sub>
                    </m:sSub>
                  </m:oMath>
                </a14:m>
                <a:r>
                  <a:rPr lang="en-US" sz="1100" dirty="0">
                    <a:latin typeface="Cambria" panose="02040503050406030204" pitchFamily="18" charset="0"/>
                  </a:rPr>
                  <a:t>are called the elasticities of marketing efforts, </a:t>
                </a:r>
                <a14:m>
                  <m:oMath xmlns:m="http://schemas.openxmlformats.org/officeDocument/2006/math">
                    <m:sSub>
                      <m:sSubPr>
                        <m:ctrlPr>
                          <a:rPr lang="en-US" sz="1100" i="1">
                            <a:latin typeface="Cambria Math" charset="0"/>
                          </a:rPr>
                        </m:ctrlPr>
                      </m:sSubPr>
                      <m:e>
                        <m:r>
                          <a:rPr lang="en-US" sz="1100" i="1">
                            <a:latin typeface="Cambria Math" panose="02040503050406030204" pitchFamily="18" charset="0"/>
                            <a:ea typeface="Cambria Math" panose="02040503050406030204" pitchFamily="18" charset="0"/>
                          </a:rPr>
                          <m:t>𝛽</m:t>
                        </m:r>
                      </m:e>
                      <m:sub>
                        <m:r>
                          <a:rPr lang="en-US" sz="1100" i="1">
                            <a:latin typeface="Cambria Math" panose="02040503050406030204" pitchFamily="18" charset="0"/>
                          </a:rPr>
                          <m:t>1</m:t>
                        </m:r>
                      </m:sub>
                    </m:sSub>
                  </m:oMath>
                </a14:m>
                <a:r>
                  <a:rPr lang="en-US" sz="1100" dirty="0">
                    <a:latin typeface="Cambria" panose="02040503050406030204" pitchFamily="18" charset="0"/>
                  </a:rPr>
                  <a:t> captures the % change expected in Y for a 1% change in X1, </a:t>
                </a:r>
                <a14:m>
                  <m:oMath xmlns:m="http://schemas.openxmlformats.org/officeDocument/2006/math">
                    <m:sSub>
                      <m:sSubPr>
                        <m:ctrlPr>
                          <a:rPr lang="en-US" sz="1100" i="1">
                            <a:latin typeface="Cambria Math" charset="0"/>
                          </a:rPr>
                        </m:ctrlPr>
                      </m:sSubPr>
                      <m:e>
                        <m:r>
                          <a:rPr lang="en-US" sz="1100" i="1">
                            <a:latin typeface="Cambria Math" panose="02040503050406030204" pitchFamily="18" charset="0"/>
                            <a:ea typeface="Cambria Math" panose="02040503050406030204" pitchFamily="18" charset="0"/>
                          </a:rPr>
                          <m:t>𝛽</m:t>
                        </m:r>
                      </m:e>
                      <m:sub>
                        <m:r>
                          <a:rPr lang="en-US" sz="1100" i="1">
                            <a:latin typeface="Cambria Math" panose="02040503050406030204" pitchFamily="18" charset="0"/>
                          </a:rPr>
                          <m:t>1</m:t>
                        </m:r>
                      </m:sub>
                    </m:sSub>
                  </m:oMath>
                </a14:m>
                <a:r>
                  <a:rPr lang="en-US" sz="1100" dirty="0">
                    <a:latin typeface="Cambria" panose="02040503050406030204" pitchFamily="18" charset="0"/>
                  </a:rPr>
                  <a:t> captures the % change expected in Y for a 1% change in X1, and </a:t>
                </a:r>
                <a14:m>
                  <m:oMath xmlns:m="http://schemas.openxmlformats.org/officeDocument/2006/math">
                    <m:sSub>
                      <m:sSubPr>
                        <m:ctrlPr>
                          <a:rPr lang="en-US" sz="1100" i="1">
                            <a:latin typeface="Cambria Math" charset="0"/>
                          </a:rPr>
                        </m:ctrlPr>
                      </m:sSubPr>
                      <m:e>
                        <m:r>
                          <a:rPr lang="en-US" sz="1100" i="1">
                            <a:latin typeface="Cambria Math" panose="02040503050406030204" pitchFamily="18" charset="0"/>
                            <a:ea typeface="Cambria Math" panose="02040503050406030204" pitchFamily="18" charset="0"/>
                          </a:rPr>
                          <m:t>𝛽</m:t>
                        </m:r>
                      </m:e>
                      <m:sub>
                        <m:r>
                          <a:rPr lang="en-US" sz="1100" i="1">
                            <a:latin typeface="Cambria Math" panose="02040503050406030204" pitchFamily="18" charset="0"/>
                          </a:rPr>
                          <m:t>3</m:t>
                        </m:r>
                      </m:sub>
                    </m:sSub>
                  </m:oMath>
                </a14:m>
                <a:r>
                  <a:rPr lang="en-US" sz="1100" dirty="0">
                    <a:latin typeface="Cambria" panose="02040503050406030204" pitchFamily="18" charset="0"/>
                  </a:rPr>
                  <a:t> captures the % change expected in Y for a 1% change in competitive efforts Z1, and </a:t>
                </a:r>
                <a14:m>
                  <m:oMath xmlns:m="http://schemas.openxmlformats.org/officeDocument/2006/math">
                    <m:r>
                      <a:rPr lang="en-US" sz="1100" i="1">
                        <a:latin typeface="Cambria Math" panose="02040503050406030204" pitchFamily="18" charset="0"/>
                        <a:ea typeface="Cambria Math" panose="02040503050406030204" pitchFamily="18" charset="0"/>
                      </a:rPr>
                      <m:t>𝜀</m:t>
                    </m:r>
                    <m:r>
                      <a:rPr lang="en-US" sz="1100" i="1">
                        <a:latin typeface="Cambria Math" panose="02040503050406030204" pitchFamily="18" charset="0"/>
                        <a:ea typeface="Cambria Math" panose="02040503050406030204" pitchFamily="18" charset="0"/>
                      </a:rPr>
                      <m:t> </m:t>
                    </m:r>
                  </m:oMath>
                </a14:m>
                <a:r>
                  <a:rPr lang="en-US" sz="1100" dirty="0">
                    <a:latin typeface="Cambria" panose="02040503050406030204" pitchFamily="18" charset="0"/>
                  </a:rPr>
                  <a:t> is a random error term. With data about past outcomes and past marketing inventions, as well as confounds, software available from SAS or SPSS can determine the sign, strength, and statistical significance of the coefficients. </a:t>
                </a:r>
                <a:endParaRPr lang="en-US" sz="1100" dirty="0">
                  <a:latin typeface="Cambria"/>
                  <a:cs typeface="Cambria"/>
                </a:endParaRPr>
              </a:p>
              <a:p>
                <a:r>
                  <a:rPr lang="en-US" sz="1100" dirty="0">
                    <a:latin typeface="Cambria"/>
                    <a:cs typeface="Cambria"/>
                  </a:rPr>
                  <a:t> </a:t>
                </a:r>
                <a:endParaRPr lang="en-US" sz="1100" dirty="0">
                  <a:latin typeface="Cambria" panose="020405030504060302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13452" y="2510331"/>
                <a:ext cx="5965688" cy="4985625"/>
              </a:xfrm>
              <a:prstGeom prst="rect">
                <a:avLst/>
              </a:prstGeom>
              <a:blipFill rotWithShape="0">
                <a:blip r:embed="rId2"/>
                <a:stretch>
                  <a:fillRect l="-204" t="-244" r="-613"/>
                </a:stretch>
              </a:blipFill>
            </p:spPr>
            <p:txBody>
              <a:bodyPr/>
              <a:lstStyle/>
              <a:p>
                <a:r>
                  <a:rPr lang="en-US">
                    <a:noFill/>
                  </a:rPr>
                  <a:t> </a:t>
                </a:r>
              </a:p>
            </p:txBody>
          </p:sp>
        </mc:Fallback>
      </mc:AlternateContent>
      <p:sp>
        <p:nvSpPr>
          <p:cNvPr id="17" name="Slide Number Placeholder 4"/>
          <p:cNvSpPr txBox="1">
            <a:spLocks/>
          </p:cNvSpPr>
          <p:nvPr/>
        </p:nvSpPr>
        <p:spPr>
          <a:xfrm>
            <a:off x="8298609" y="6423585"/>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pPr algn="r"/>
            <a:fld id="{606C48AC-5425-9447-80A6-7CD23CC5D020}" type="slidenum">
              <a:rPr lang="en-US" sz="1200" smtClean="0">
                <a:solidFill>
                  <a:schemeClr val="tx1">
                    <a:lumMod val="65000"/>
                    <a:lumOff val="35000"/>
                  </a:schemeClr>
                </a:solidFill>
              </a:rPr>
              <a:pPr algn="r"/>
              <a:t>26</a:t>
            </a:fld>
            <a:endParaRPr lang="en-US" sz="1200" dirty="0">
              <a:solidFill>
                <a:schemeClr val="tx1">
                  <a:lumMod val="65000"/>
                  <a:lumOff val="35000"/>
                </a:schemeClr>
              </a:solidFill>
            </a:endParaRPr>
          </a:p>
        </p:txBody>
      </p:sp>
      <p:sp>
        <p:nvSpPr>
          <p:cNvPr id="20" name="Footer Placeholder 5"/>
          <p:cNvSpPr>
            <a:spLocks noGrp="1"/>
          </p:cNvSpPr>
          <p:nvPr>
            <p:ph type="ftr" sz="quarter" idx="11"/>
          </p:nvPr>
        </p:nvSpPr>
        <p:spPr>
          <a:xfrm>
            <a:off x="201706" y="6423585"/>
            <a:ext cx="6122894" cy="365125"/>
          </a:xfrm>
        </p:spPr>
        <p:txBody>
          <a:bodyPr/>
          <a:lstStyle/>
          <a:p>
            <a:pPr algn="l"/>
            <a:r>
              <a:rPr lang="en-US" dirty="0"/>
              <a:t>© </a:t>
            </a:r>
            <a:r>
              <a:rPr lang="en-US" dirty="0" err="1"/>
              <a:t>Palmatier</a:t>
            </a:r>
            <a:endParaRPr lang="en-US" dirty="0"/>
          </a:p>
        </p:txBody>
      </p:sp>
    </p:spTree>
    <p:extLst>
      <p:ext uri="{BB962C8B-B14F-4D97-AF65-F5344CB8AC3E}">
        <p14:creationId xmlns:p14="http://schemas.microsoft.com/office/powerpoint/2010/main" val="1000544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821" y="849511"/>
            <a:ext cx="8252242" cy="5509202"/>
          </a:xfrm>
          <a:prstGeom prst="rect">
            <a:avLst/>
          </a:prstGeom>
          <a:noFill/>
        </p:spPr>
        <p:txBody>
          <a:bodyPr wrap="square" rtlCol="0">
            <a:spAutoFit/>
          </a:bodyPr>
          <a:lstStyle/>
          <a:p>
            <a:r>
              <a:rPr lang="en-US" sz="1100" dirty="0">
                <a:latin typeface="Cambria" panose="02040503050406030204" pitchFamily="18" charset="0"/>
              </a:rPr>
              <a:t>Facing tough economic times, newspaper executives at XYZ company evaluated how much to spend on marketing investments in the newsroom (enhancing news quality by hiring more reporters, section editors, copy editors, and photographers) versus investing in the sales force to generate more advertising revenues. They decided to build an econometric model to study the revenue effects of these different marketing investments. </a:t>
            </a:r>
          </a:p>
          <a:p>
            <a:endParaRPr lang="en-US" sz="1100" dirty="0">
              <a:latin typeface="Cambria" panose="02040503050406030204" pitchFamily="18" charset="0"/>
            </a:endParaRPr>
          </a:p>
          <a:p>
            <a:r>
              <a:rPr lang="en-US" sz="1100" dirty="0">
                <a:latin typeface="Cambria" panose="02040503050406030204" pitchFamily="18" charset="0"/>
              </a:rPr>
              <a:t>They collected monthly data for the previous 10 years, related to their investments in the newsroom and advertising sales force, their total revenues (outcomes), and the newsroom and sales force investments of other newspapers operating in the same city (competitive investments). The resulting  response model captured the relationships among outcomes, marketing efforts, and competitive efforts, as estimated in the following table.</a:t>
            </a:r>
          </a:p>
          <a:p>
            <a:r>
              <a:rPr lang="en-US" sz="1100" dirty="0">
                <a:latin typeface="Cambria" panose="02040503050406030204" pitchFamily="18" charset="0"/>
              </a:rPr>
              <a:t> </a:t>
            </a:r>
            <a:r>
              <a:rPr lang="en-US" sz="1100" dirty="0"/>
              <a:t> </a:t>
            </a:r>
          </a:p>
          <a:p>
            <a:endParaRPr lang="en-US" sz="1100" dirty="0">
              <a:latin typeface="Cambria" panose="02040503050406030204" pitchFamily="18" charset="0"/>
            </a:endParaRPr>
          </a:p>
          <a:p>
            <a:endParaRPr lang="en-US" sz="1100" dirty="0">
              <a:latin typeface="Cambria" panose="02040503050406030204" pitchFamily="18" charset="0"/>
            </a:endParaRPr>
          </a:p>
          <a:p>
            <a:r>
              <a:rPr lang="en-US" sz="1100" dirty="0">
                <a:latin typeface="Cambria" panose="02040503050406030204" pitchFamily="18" charset="0"/>
              </a:rPr>
              <a:t> </a:t>
            </a:r>
          </a:p>
          <a:p>
            <a:endParaRPr lang="en-US" sz="1100" dirty="0">
              <a:latin typeface="Cambria" panose="02040503050406030204" pitchFamily="18" charset="0"/>
            </a:endParaRPr>
          </a:p>
          <a:p>
            <a:endParaRPr lang="en-US" sz="1100" dirty="0">
              <a:latin typeface="Cambria" panose="02040503050406030204" pitchFamily="18" charset="0"/>
            </a:endParaRPr>
          </a:p>
          <a:p>
            <a:endParaRPr lang="en-US" sz="1100" dirty="0">
              <a:latin typeface="Cambria" panose="02040503050406030204" pitchFamily="18" charset="0"/>
            </a:endParaRPr>
          </a:p>
          <a:p>
            <a:endParaRPr lang="en-US" sz="1100" dirty="0">
              <a:latin typeface="Cambria" panose="02040503050406030204" pitchFamily="18" charset="0"/>
            </a:endParaRPr>
          </a:p>
          <a:p>
            <a:endParaRPr lang="en-US" sz="1100" dirty="0">
              <a:latin typeface="Cambria" panose="02040503050406030204" pitchFamily="18" charset="0"/>
            </a:endParaRPr>
          </a:p>
          <a:p>
            <a:endParaRPr lang="en-US" sz="1100" dirty="0">
              <a:latin typeface="Cambria" panose="02040503050406030204" pitchFamily="18" charset="0"/>
            </a:endParaRPr>
          </a:p>
          <a:p>
            <a:endParaRPr lang="en-US" sz="1100" dirty="0">
              <a:latin typeface="Cambria" panose="02040503050406030204" pitchFamily="18" charset="0"/>
            </a:endParaRPr>
          </a:p>
          <a:p>
            <a:endParaRPr lang="en-US" sz="1100" dirty="0">
              <a:latin typeface="Cambria" panose="02040503050406030204" pitchFamily="18" charset="0"/>
            </a:endParaRPr>
          </a:p>
          <a:p>
            <a:endParaRPr lang="en-US" sz="1100" dirty="0">
              <a:latin typeface="Cambria" panose="02040503050406030204" pitchFamily="18" charset="0"/>
            </a:endParaRPr>
          </a:p>
          <a:p>
            <a:r>
              <a:rPr lang="en-US" sz="1100" dirty="0">
                <a:latin typeface="Cambria" panose="02040503050406030204" pitchFamily="18" charset="0"/>
              </a:rPr>
              <a:t>With this model, XYZ determined that the elasticities of newsroom investments (.36) and sales force investments were both positive and significant (.24).  Thus, $1 invested in the newsroom led to a 36 percent increase in sales, and $1 invested in the sales force led to a 24 percent increase. The magnitude of the elasticities thus revealed that newsroom investments were 1.5 times more effective than sales force investments. In XYZ’s current plan, the company split its investments equally between the newsroom and sales force, so the response model estimates led the executives to make changes and invest more in the newsroom than in the sales force. </a:t>
            </a:r>
          </a:p>
          <a:p>
            <a:endParaRPr lang="en-US" sz="1100" dirty="0">
              <a:latin typeface="Cambria" panose="02040503050406030204" pitchFamily="18" charset="0"/>
            </a:endParaRPr>
          </a:p>
          <a:p>
            <a:r>
              <a:rPr lang="en-US" sz="1100" dirty="0">
                <a:latin typeface="Cambria" panose="02040503050406030204" pitchFamily="18" charset="0"/>
              </a:rPr>
              <a:t>Adding in the effects of competitive efforts revealed that competitive newsroom investments hurt (-.12) their revenues more than did competitive sales force investments (-.08). Thus the overwhelming evidence pointed to XYZ’s urgent need to commit strongly to investing in the newsroom: The high quality of the newsroom would not only help it attract subscribers but also enable it to combat attacks on its revenue by competitors.</a:t>
            </a:r>
          </a:p>
        </p:txBody>
      </p:sp>
      <p:sp>
        <p:nvSpPr>
          <p:cNvPr id="7" name="Rectangle 6"/>
          <p:cNvSpPr/>
          <p:nvPr/>
        </p:nvSpPr>
        <p:spPr>
          <a:xfrm>
            <a:off x="4" y="97690"/>
            <a:ext cx="9144000" cy="268259"/>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dirty="0">
              <a:latin typeface="Cambria"/>
              <a:cs typeface="Cambria"/>
            </a:endParaRPr>
          </a:p>
        </p:txBody>
      </p:sp>
      <p:sp>
        <p:nvSpPr>
          <p:cNvPr id="8" name="Title 1"/>
          <p:cNvSpPr txBox="1">
            <a:spLocks/>
          </p:cNvSpPr>
          <p:nvPr/>
        </p:nvSpPr>
        <p:spPr>
          <a:xfrm>
            <a:off x="2440606" y="97690"/>
            <a:ext cx="6703394" cy="268259"/>
          </a:xfrm>
          <a:prstGeom prst="rect">
            <a:avLst/>
          </a:prstGeom>
          <a:solidFill>
            <a:schemeClr val="tx2">
              <a:lumMod val="20000"/>
              <a:lumOff val="80000"/>
            </a:schemeClr>
          </a:solidFill>
          <a:effectLst/>
        </p:spPr>
        <p:txBody>
          <a:bodyPr lIns="84498" tIns="42251" rIns="84498" bIns="42251">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300" b="1" dirty="0">
                <a:latin typeface="Cambria"/>
                <a:cs typeface="Cambria"/>
              </a:rPr>
              <a:t>Response Models</a:t>
            </a:r>
          </a:p>
        </p:txBody>
      </p:sp>
      <p:sp>
        <p:nvSpPr>
          <p:cNvPr id="9" name="Rectangle 8"/>
          <p:cNvSpPr/>
          <p:nvPr/>
        </p:nvSpPr>
        <p:spPr>
          <a:xfrm>
            <a:off x="232434" y="97692"/>
            <a:ext cx="2108557" cy="27003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r>
              <a:rPr lang="en-US" b="1" dirty="0">
                <a:latin typeface="Cambria"/>
                <a:cs typeface="Cambria"/>
              </a:rPr>
              <a:t>DAT 8.1</a:t>
            </a:r>
          </a:p>
        </p:txBody>
      </p:sp>
      <p:sp>
        <p:nvSpPr>
          <p:cNvPr id="11" name="Rounded Rectangle 10"/>
          <p:cNvSpPr/>
          <p:nvPr/>
        </p:nvSpPr>
        <p:spPr>
          <a:xfrm>
            <a:off x="118833" y="639306"/>
            <a:ext cx="8742220" cy="5719407"/>
          </a:xfrm>
          <a:prstGeom prst="roundRect">
            <a:avLst>
              <a:gd name="adj" fmla="val 6097"/>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dirty="0">
              <a:latin typeface="Cambria"/>
              <a:cs typeface="Cambria"/>
            </a:endParaRPr>
          </a:p>
        </p:txBody>
      </p:sp>
      <p:sp>
        <p:nvSpPr>
          <p:cNvPr id="12" name="Rounded Rectangle 11"/>
          <p:cNvSpPr/>
          <p:nvPr/>
        </p:nvSpPr>
        <p:spPr>
          <a:xfrm>
            <a:off x="277950" y="536491"/>
            <a:ext cx="4748168" cy="210205"/>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r>
              <a:rPr lang="en-US" sz="1200" b="1" dirty="0">
                <a:latin typeface="Cambria"/>
                <a:cs typeface="Cambria"/>
              </a:rPr>
              <a:t>Example</a:t>
            </a:r>
          </a:p>
        </p:txBody>
      </p:sp>
      <p:graphicFrame>
        <p:nvGraphicFramePr>
          <p:cNvPr id="4" name="Table 3"/>
          <p:cNvGraphicFramePr>
            <a:graphicFrameLocks noGrp="1"/>
          </p:cNvGraphicFramePr>
          <p:nvPr>
            <p:extLst>
              <p:ext uri="{D42A27DB-BD31-4B8C-83A1-F6EECF244321}">
                <p14:modId xmlns:p14="http://schemas.microsoft.com/office/powerpoint/2010/main" val="2132578802"/>
              </p:ext>
            </p:extLst>
          </p:nvPr>
        </p:nvGraphicFramePr>
        <p:xfrm>
          <a:off x="500612" y="2753206"/>
          <a:ext cx="7551557" cy="1242667"/>
        </p:xfrm>
        <a:graphic>
          <a:graphicData uri="http://schemas.openxmlformats.org/drawingml/2006/table">
            <a:tbl>
              <a:tblPr firstRow="1" bandRow="1">
                <a:tableStyleId>{5C22544A-7EE6-4342-B048-85BDC9FD1C3A}</a:tableStyleId>
              </a:tblPr>
              <a:tblGrid>
                <a:gridCol w="3602443">
                  <a:extLst>
                    <a:ext uri="{9D8B030D-6E8A-4147-A177-3AD203B41FA5}">
                      <a16:colId xmlns="" xmlns:a16="http://schemas.microsoft.com/office/drawing/2014/main" val="20000"/>
                    </a:ext>
                  </a:extLst>
                </a:gridCol>
                <a:gridCol w="2459656">
                  <a:extLst>
                    <a:ext uri="{9D8B030D-6E8A-4147-A177-3AD203B41FA5}">
                      <a16:colId xmlns="" xmlns:a16="http://schemas.microsoft.com/office/drawing/2014/main" val="20001"/>
                    </a:ext>
                  </a:extLst>
                </a:gridCol>
                <a:gridCol w="1489458">
                  <a:extLst>
                    <a:ext uri="{9D8B030D-6E8A-4147-A177-3AD203B41FA5}">
                      <a16:colId xmlns="" xmlns:a16="http://schemas.microsoft.com/office/drawing/2014/main" val="20002"/>
                    </a:ext>
                  </a:extLst>
                </a:gridCol>
              </a:tblGrid>
              <a:tr h="446772">
                <a:tc>
                  <a:txBody>
                    <a:bodyPr/>
                    <a:lstStyle/>
                    <a:p>
                      <a:r>
                        <a:rPr lang="en-US" sz="800" dirty="0">
                          <a:latin typeface="Cambria" panose="02040503050406030204" pitchFamily="18" charset="0"/>
                        </a:rPr>
                        <a:t>Variable</a:t>
                      </a:r>
                    </a:p>
                  </a:txBody>
                  <a:tcPr marL="131182" marR="131182" marT="37231" marB="37231"/>
                </a:tc>
                <a:tc>
                  <a:txBody>
                    <a:bodyPr/>
                    <a:lstStyle/>
                    <a:p>
                      <a:pPr algn="ctr"/>
                      <a:r>
                        <a:rPr lang="en-US" sz="800" dirty="0">
                          <a:latin typeface="Cambria" panose="02040503050406030204" pitchFamily="18" charset="0"/>
                        </a:rPr>
                        <a:t>Coefficient Capturing Elasticity</a:t>
                      </a:r>
                    </a:p>
                  </a:txBody>
                  <a:tcPr marL="131182" marR="131182" marT="37231" marB="37231"/>
                </a:tc>
                <a:tc>
                  <a:txBody>
                    <a:bodyPr/>
                    <a:lstStyle/>
                    <a:p>
                      <a:pPr algn="ctr"/>
                      <a:r>
                        <a:rPr lang="en-US" sz="800" i="1" dirty="0">
                          <a:latin typeface="Cambria" panose="02040503050406030204" pitchFamily="18" charset="0"/>
                        </a:rPr>
                        <a:t>p</a:t>
                      </a:r>
                      <a:r>
                        <a:rPr lang="en-US" sz="800" dirty="0">
                          <a:latin typeface="Cambria" panose="02040503050406030204" pitchFamily="18" charset="0"/>
                        </a:rPr>
                        <a:t>-Value for Statistical Significance</a:t>
                      </a:r>
                    </a:p>
                  </a:txBody>
                  <a:tcPr marL="131182" marR="131182" marT="37231" marB="37231"/>
                </a:tc>
                <a:extLst>
                  <a:ext uri="{0D108BD9-81ED-4DB2-BD59-A6C34878D82A}">
                    <a16:rowId xmlns="" xmlns:a16="http://schemas.microsoft.com/office/drawing/2014/main" val="10000"/>
                  </a:ext>
                </a:extLst>
              </a:tr>
              <a:tr h="198565">
                <a:tc>
                  <a:txBody>
                    <a:bodyPr/>
                    <a:lstStyle/>
                    <a:p>
                      <a:r>
                        <a:rPr lang="en-US" sz="800" dirty="0">
                          <a:latin typeface="Cambria" panose="02040503050406030204" pitchFamily="18" charset="0"/>
                        </a:rPr>
                        <a:t>Ln(Newsroom</a:t>
                      </a:r>
                      <a:r>
                        <a:rPr lang="en-US" sz="800" baseline="0" dirty="0">
                          <a:latin typeface="Cambria" panose="02040503050406030204" pitchFamily="18" charset="0"/>
                        </a:rPr>
                        <a:t> investments)</a:t>
                      </a:r>
                      <a:endParaRPr lang="en-US" sz="800" dirty="0">
                        <a:latin typeface="Cambria" panose="02040503050406030204" pitchFamily="18" charset="0"/>
                      </a:endParaRPr>
                    </a:p>
                  </a:txBody>
                  <a:tcPr marL="131182" marR="131182" marT="37231" marB="37231"/>
                </a:tc>
                <a:tc>
                  <a:txBody>
                    <a:bodyPr/>
                    <a:lstStyle/>
                    <a:p>
                      <a:r>
                        <a:rPr lang="en-US" sz="800" dirty="0">
                          <a:latin typeface="Cambria" panose="02040503050406030204" pitchFamily="18" charset="0"/>
                        </a:rPr>
                        <a:t>0.36</a:t>
                      </a:r>
                    </a:p>
                  </a:txBody>
                  <a:tcPr marL="131182" marR="131182" marT="37231" marB="37231"/>
                </a:tc>
                <a:tc>
                  <a:txBody>
                    <a:bodyPr/>
                    <a:lstStyle/>
                    <a:p>
                      <a:r>
                        <a:rPr lang="en-US" sz="800" dirty="0">
                          <a:latin typeface="Cambria" panose="02040503050406030204" pitchFamily="18" charset="0"/>
                        </a:rPr>
                        <a:t>0.03</a:t>
                      </a:r>
                    </a:p>
                  </a:txBody>
                  <a:tcPr marL="131182" marR="131182" marT="37231" marB="37231"/>
                </a:tc>
                <a:extLst>
                  <a:ext uri="{0D108BD9-81ED-4DB2-BD59-A6C34878D82A}">
                    <a16:rowId xmlns="" xmlns:a16="http://schemas.microsoft.com/office/drawing/2014/main" val="10001"/>
                  </a:ext>
                </a:extLst>
              </a:tr>
              <a:tr h="198565">
                <a:tc>
                  <a:txBody>
                    <a:bodyPr/>
                    <a:lstStyle/>
                    <a:p>
                      <a:r>
                        <a:rPr lang="en-US" sz="800" dirty="0">
                          <a:latin typeface="Cambria" panose="02040503050406030204" pitchFamily="18" charset="0"/>
                        </a:rPr>
                        <a:t>Ln(Sales force investments)</a:t>
                      </a:r>
                    </a:p>
                  </a:txBody>
                  <a:tcPr marL="131182" marR="131182" marT="37231" marB="37231"/>
                </a:tc>
                <a:tc>
                  <a:txBody>
                    <a:bodyPr/>
                    <a:lstStyle/>
                    <a:p>
                      <a:r>
                        <a:rPr lang="en-US" sz="800" dirty="0">
                          <a:latin typeface="Cambria" panose="02040503050406030204" pitchFamily="18" charset="0"/>
                        </a:rPr>
                        <a:t>0.24</a:t>
                      </a:r>
                    </a:p>
                  </a:txBody>
                  <a:tcPr marL="131182" marR="131182" marT="37231" marB="37231"/>
                </a:tc>
                <a:tc>
                  <a:txBody>
                    <a:bodyPr/>
                    <a:lstStyle/>
                    <a:p>
                      <a:r>
                        <a:rPr lang="en-US" sz="800" dirty="0">
                          <a:latin typeface="Cambria" panose="02040503050406030204" pitchFamily="18" charset="0"/>
                        </a:rPr>
                        <a:t>0.02</a:t>
                      </a:r>
                    </a:p>
                  </a:txBody>
                  <a:tcPr marL="131182" marR="131182" marT="37231" marB="37231"/>
                </a:tc>
                <a:extLst>
                  <a:ext uri="{0D108BD9-81ED-4DB2-BD59-A6C34878D82A}">
                    <a16:rowId xmlns="" xmlns:a16="http://schemas.microsoft.com/office/drawing/2014/main" val="10002"/>
                  </a:ext>
                </a:extLst>
              </a:tr>
              <a:tr h="198565">
                <a:tc>
                  <a:txBody>
                    <a:bodyPr/>
                    <a:lstStyle/>
                    <a:p>
                      <a:r>
                        <a:rPr lang="en-US" sz="800" dirty="0">
                          <a:latin typeface="Cambria" panose="02040503050406030204" pitchFamily="18" charset="0"/>
                        </a:rPr>
                        <a:t>Ln(Competitive newsroom</a:t>
                      </a:r>
                      <a:r>
                        <a:rPr lang="en-US" sz="800" baseline="0" dirty="0">
                          <a:latin typeface="Cambria" panose="02040503050406030204" pitchFamily="18" charset="0"/>
                        </a:rPr>
                        <a:t> investments)</a:t>
                      </a:r>
                      <a:endParaRPr lang="en-US" sz="800" dirty="0">
                        <a:latin typeface="Cambria" panose="02040503050406030204" pitchFamily="18" charset="0"/>
                      </a:endParaRPr>
                    </a:p>
                  </a:txBody>
                  <a:tcPr marL="131182" marR="131182" marT="37231" marB="37231"/>
                </a:tc>
                <a:tc>
                  <a:txBody>
                    <a:bodyPr/>
                    <a:lstStyle/>
                    <a:p>
                      <a:r>
                        <a:rPr lang="en-US" sz="800" dirty="0">
                          <a:latin typeface="Cambria" panose="02040503050406030204" pitchFamily="18" charset="0"/>
                        </a:rPr>
                        <a:t>-0.12</a:t>
                      </a:r>
                    </a:p>
                  </a:txBody>
                  <a:tcPr marL="131182" marR="131182" marT="37231" marB="37231"/>
                </a:tc>
                <a:tc>
                  <a:txBody>
                    <a:bodyPr/>
                    <a:lstStyle/>
                    <a:p>
                      <a:r>
                        <a:rPr lang="en-US" sz="800" dirty="0">
                          <a:latin typeface="Cambria" panose="02040503050406030204" pitchFamily="18" charset="0"/>
                        </a:rPr>
                        <a:t>0.01</a:t>
                      </a:r>
                    </a:p>
                  </a:txBody>
                  <a:tcPr marL="131182" marR="131182" marT="37231" marB="37231"/>
                </a:tc>
                <a:extLst>
                  <a:ext uri="{0D108BD9-81ED-4DB2-BD59-A6C34878D82A}">
                    <a16:rowId xmlns="" xmlns:a16="http://schemas.microsoft.com/office/drawing/2014/main" val="10003"/>
                  </a:ext>
                </a:extLst>
              </a:tr>
              <a:tr h="200200">
                <a:tc>
                  <a:txBody>
                    <a:bodyPr/>
                    <a:lstStyle/>
                    <a:p>
                      <a:pPr marL="0" marR="0" indent="0" algn="l" defTabSz="379192" rtl="0" eaLnBrk="1" fontAlgn="auto" latinLnBrk="0" hangingPunct="1">
                        <a:lnSpc>
                          <a:spcPct val="100000"/>
                        </a:lnSpc>
                        <a:spcBef>
                          <a:spcPts val="0"/>
                        </a:spcBef>
                        <a:spcAft>
                          <a:spcPts val="0"/>
                        </a:spcAft>
                        <a:buClrTx/>
                        <a:buSzTx/>
                        <a:buFontTx/>
                        <a:buNone/>
                        <a:tabLst/>
                        <a:defRPr/>
                      </a:pPr>
                      <a:r>
                        <a:rPr lang="en-US" sz="800" dirty="0">
                          <a:latin typeface="Cambria" panose="02040503050406030204" pitchFamily="18" charset="0"/>
                        </a:rPr>
                        <a:t>Ln(Competitive sales force</a:t>
                      </a:r>
                      <a:r>
                        <a:rPr lang="en-US" sz="800" baseline="0" dirty="0">
                          <a:latin typeface="Cambria" panose="02040503050406030204" pitchFamily="18" charset="0"/>
                        </a:rPr>
                        <a:t> investments)</a:t>
                      </a:r>
                      <a:endParaRPr lang="en-US" sz="800" dirty="0">
                        <a:latin typeface="Cambria" panose="02040503050406030204" pitchFamily="18" charset="0"/>
                      </a:endParaRPr>
                    </a:p>
                  </a:txBody>
                  <a:tcPr marL="131182" marR="131182" marT="37231" marB="37231"/>
                </a:tc>
                <a:tc>
                  <a:txBody>
                    <a:bodyPr/>
                    <a:lstStyle/>
                    <a:p>
                      <a:r>
                        <a:rPr lang="en-US" sz="800" dirty="0">
                          <a:latin typeface="Cambria" panose="02040503050406030204" pitchFamily="18" charset="0"/>
                        </a:rPr>
                        <a:t>-0.08</a:t>
                      </a:r>
                    </a:p>
                  </a:txBody>
                  <a:tcPr marL="131182" marR="131182" marT="37231" marB="37231"/>
                </a:tc>
                <a:tc>
                  <a:txBody>
                    <a:bodyPr/>
                    <a:lstStyle/>
                    <a:p>
                      <a:r>
                        <a:rPr lang="en-US" sz="800" dirty="0">
                          <a:latin typeface="Cambria" panose="02040503050406030204" pitchFamily="18" charset="0"/>
                        </a:rPr>
                        <a:t>0.02</a:t>
                      </a:r>
                    </a:p>
                  </a:txBody>
                  <a:tcPr marL="131182" marR="131182" marT="37231" marB="37231"/>
                </a:tc>
                <a:extLst>
                  <a:ext uri="{0D108BD9-81ED-4DB2-BD59-A6C34878D82A}">
                    <a16:rowId xmlns="" xmlns:a16="http://schemas.microsoft.com/office/drawing/2014/main" val="10004"/>
                  </a:ext>
                </a:extLst>
              </a:tr>
            </a:tbl>
          </a:graphicData>
        </a:graphic>
      </p:graphicFrame>
      <p:sp>
        <p:nvSpPr>
          <p:cNvPr id="13"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10"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t>27</a:t>
            </a:fld>
            <a:endParaRPr lang="en-US" sz="1200" dirty="0">
              <a:solidFill>
                <a:schemeClr val="tx1">
                  <a:lumMod val="65000"/>
                  <a:lumOff val="35000"/>
                </a:schemeClr>
              </a:solidFill>
            </a:endParaRPr>
          </a:p>
        </p:txBody>
      </p:sp>
      <p:sp>
        <p:nvSpPr>
          <p:cNvPr id="14" name="Rectangle 13"/>
          <p:cNvSpPr/>
          <p:nvPr/>
        </p:nvSpPr>
        <p:spPr>
          <a:xfrm>
            <a:off x="1135811" y="359433"/>
            <a:ext cx="265644" cy="338505"/>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dirty="0">
              <a:latin typeface="Cambria"/>
              <a:cs typeface="Cambria"/>
            </a:endParaRPr>
          </a:p>
        </p:txBody>
      </p:sp>
    </p:spTree>
    <p:extLst>
      <p:ext uri="{BB962C8B-B14F-4D97-AF65-F5344CB8AC3E}">
        <p14:creationId xmlns:p14="http://schemas.microsoft.com/office/powerpoint/2010/main" val="1109806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18" y="137212"/>
            <a:ext cx="7415306" cy="959470"/>
          </a:xfrm>
        </p:spPr>
        <p:txBody>
          <a:bodyPr/>
          <a:lstStyle/>
          <a:p>
            <a:r>
              <a:rPr lang="en-US" b="1" dirty="0"/>
              <a:t>Resource Allocation Using Market Reponses Models: Pros and Cons</a:t>
            </a:r>
          </a:p>
        </p:txBody>
      </p:sp>
      <p:sp>
        <p:nvSpPr>
          <p:cNvPr id="3" name="Content Placeholder 2"/>
          <p:cNvSpPr>
            <a:spLocks noGrp="1"/>
          </p:cNvSpPr>
          <p:nvPr>
            <p:ph idx="1"/>
          </p:nvPr>
        </p:nvSpPr>
        <p:spPr>
          <a:xfrm>
            <a:off x="533400" y="1247587"/>
            <a:ext cx="7765209" cy="5029200"/>
          </a:xfrm>
        </p:spPr>
        <p:txBody>
          <a:bodyPr>
            <a:normAutofit lnSpcReduction="10000"/>
          </a:bodyPr>
          <a:lstStyle/>
          <a:p>
            <a:r>
              <a:rPr lang="en-US" sz="2400" dirty="0"/>
              <a:t>Classic Approaches to Sales Forecasts and Marketing Budgets</a:t>
            </a:r>
          </a:p>
          <a:p>
            <a:pPr lvl="1"/>
            <a:r>
              <a:rPr lang="en-US" sz="2000" dirty="0"/>
              <a:t>Percent of Sales Method</a:t>
            </a:r>
          </a:p>
          <a:p>
            <a:pPr lvl="1"/>
            <a:r>
              <a:rPr lang="en-US" sz="2000" dirty="0"/>
              <a:t>Industry Benchmarks</a:t>
            </a:r>
          </a:p>
          <a:p>
            <a:pPr lvl="1"/>
            <a:r>
              <a:rPr lang="en-US" sz="2000" dirty="0"/>
              <a:t>Last Period +/- Reward and Punishment</a:t>
            </a:r>
          </a:p>
          <a:p>
            <a:pPr lvl="1"/>
            <a:r>
              <a:rPr lang="en-US" sz="2000" dirty="0"/>
              <a:t>“Squeaky Wheel”  Model</a:t>
            </a:r>
          </a:p>
          <a:p>
            <a:pPr lvl="1"/>
            <a:r>
              <a:rPr lang="en-US" sz="2000" dirty="0"/>
              <a:t>“Spread the Butter” Model</a:t>
            </a:r>
          </a:p>
          <a:p>
            <a:r>
              <a:rPr lang="en-US" sz="2400" dirty="0"/>
              <a:t>Response Model</a:t>
            </a:r>
          </a:p>
          <a:p>
            <a:pPr lvl="1"/>
            <a:r>
              <a:rPr lang="en-US" sz="2000" dirty="0"/>
              <a:t>Builds a “black box” model based on past response to changes in inputs </a:t>
            </a:r>
          </a:p>
          <a:p>
            <a:pPr lvl="1"/>
            <a:r>
              <a:rPr lang="en-US" sz="2000" dirty="0"/>
              <a:t>Once model is built then optimizes for objective (Solver)</a:t>
            </a:r>
          </a:p>
          <a:p>
            <a:pPr lvl="1"/>
            <a:r>
              <a:rPr lang="en-US" sz="2000" dirty="0"/>
              <a:t>In essence it is just curve fitting, which assumes past is good predictor of future</a:t>
            </a:r>
          </a:p>
          <a:p>
            <a:endParaRPr lang="en-US" sz="2400" dirty="0"/>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28</a:t>
            </a:fld>
            <a:endParaRPr lang="en-US" dirty="0"/>
          </a:p>
        </p:txBody>
      </p:sp>
      <p:sp>
        <p:nvSpPr>
          <p:cNvPr id="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28</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pic>
        <p:nvPicPr>
          <p:cNvPr id="7" name="Picture 6" descr="brand-lift-optimiz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711" y="2016124"/>
            <a:ext cx="2831414" cy="2123561"/>
          </a:xfrm>
          <a:prstGeom prst="rect">
            <a:avLst/>
          </a:prstGeom>
        </p:spPr>
      </p:pic>
    </p:spTree>
    <p:extLst>
      <p:ext uri="{BB962C8B-B14F-4D97-AF65-F5344CB8AC3E}">
        <p14:creationId xmlns:p14="http://schemas.microsoft.com/office/powerpoint/2010/main" val="16694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518459" y="182843"/>
            <a:ext cx="7460129" cy="762000"/>
          </a:xfrm>
          <a:noFill/>
          <a:ln/>
        </p:spPr>
        <p:txBody>
          <a:bodyPr/>
          <a:lstStyle/>
          <a:p>
            <a:r>
              <a:rPr lang="en-US" b="1" dirty="0"/>
              <a:t>A Response Model System Has Eight Key “Parts”</a:t>
            </a:r>
          </a:p>
        </p:txBody>
      </p:sp>
      <p:sp>
        <p:nvSpPr>
          <p:cNvPr id="329731" name="Rectangle 3"/>
          <p:cNvSpPr>
            <a:spLocks noChangeArrowheads="1"/>
          </p:cNvSpPr>
          <p:nvPr/>
        </p:nvSpPr>
        <p:spPr bwMode="auto">
          <a:xfrm>
            <a:off x="243481" y="1771650"/>
            <a:ext cx="2537228" cy="400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a:r>
              <a:rPr lang="en-US" sz="2000" b="1" dirty="0"/>
              <a:t>1) Marketing Inputs</a:t>
            </a:r>
          </a:p>
        </p:txBody>
      </p:sp>
      <p:sp>
        <p:nvSpPr>
          <p:cNvPr id="329732" name="Rectangle 4"/>
          <p:cNvSpPr>
            <a:spLocks noChangeArrowheads="1"/>
          </p:cNvSpPr>
          <p:nvPr/>
        </p:nvSpPr>
        <p:spPr bwMode="auto">
          <a:xfrm>
            <a:off x="3098276" y="1735138"/>
            <a:ext cx="2955386" cy="400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a:r>
              <a:rPr lang="en-US" sz="2000" b="1" dirty="0"/>
              <a:t>2) Competitive Actions</a:t>
            </a:r>
          </a:p>
        </p:txBody>
      </p:sp>
      <p:sp>
        <p:nvSpPr>
          <p:cNvPr id="329733" name="Rectangle 5"/>
          <p:cNvSpPr>
            <a:spLocks noChangeArrowheads="1"/>
          </p:cNvSpPr>
          <p:nvPr/>
        </p:nvSpPr>
        <p:spPr bwMode="auto">
          <a:xfrm>
            <a:off x="6324600" y="1724025"/>
            <a:ext cx="2667000" cy="708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a:r>
              <a:rPr lang="en-US" sz="2000" b="1" dirty="0"/>
              <a:t>5) Business Outputs (metrics)</a:t>
            </a:r>
          </a:p>
        </p:txBody>
      </p:sp>
      <p:sp>
        <p:nvSpPr>
          <p:cNvPr id="329735" name="Rectangle 7"/>
          <p:cNvSpPr>
            <a:spLocks noChangeArrowheads="1"/>
          </p:cNvSpPr>
          <p:nvPr/>
        </p:nvSpPr>
        <p:spPr bwMode="auto">
          <a:xfrm>
            <a:off x="3440229" y="3867150"/>
            <a:ext cx="2266721" cy="708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a:r>
              <a:rPr lang="en-US" sz="2000" b="1" dirty="0"/>
              <a:t>3) Environmental </a:t>
            </a:r>
          </a:p>
          <a:p>
            <a:pPr algn="ctr"/>
            <a:r>
              <a:rPr lang="en-US" sz="2000" b="1" dirty="0"/>
              <a:t>Factors</a:t>
            </a:r>
          </a:p>
        </p:txBody>
      </p:sp>
      <p:sp>
        <p:nvSpPr>
          <p:cNvPr id="329737" name="Line 9"/>
          <p:cNvSpPr>
            <a:spLocks noChangeShapeType="1"/>
          </p:cNvSpPr>
          <p:nvPr/>
        </p:nvSpPr>
        <p:spPr bwMode="auto">
          <a:xfrm>
            <a:off x="7639050" y="3430588"/>
            <a:ext cx="0" cy="1943100"/>
          </a:xfrm>
          <a:prstGeom prst="line">
            <a:avLst/>
          </a:prstGeom>
          <a:noFill/>
          <a:ln w="25400">
            <a:solidFill>
              <a:srgbClr val="1F497D"/>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9738" name="Line 10"/>
          <p:cNvSpPr>
            <a:spLocks noChangeShapeType="1"/>
          </p:cNvSpPr>
          <p:nvPr/>
        </p:nvSpPr>
        <p:spPr bwMode="auto">
          <a:xfrm flipH="1">
            <a:off x="1498600" y="5386388"/>
            <a:ext cx="2265363" cy="0"/>
          </a:xfrm>
          <a:prstGeom prst="line">
            <a:avLst/>
          </a:prstGeom>
          <a:noFill/>
          <a:ln w="25400">
            <a:solidFill>
              <a:srgbClr val="1F497D"/>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9746" name="Line 18"/>
          <p:cNvSpPr>
            <a:spLocks noChangeShapeType="1"/>
          </p:cNvSpPr>
          <p:nvPr/>
        </p:nvSpPr>
        <p:spPr bwMode="auto">
          <a:xfrm>
            <a:off x="2517775" y="3041650"/>
            <a:ext cx="1219200" cy="0"/>
          </a:xfrm>
          <a:prstGeom prst="line">
            <a:avLst/>
          </a:prstGeom>
          <a:noFill/>
          <a:ln w="25400">
            <a:solidFill>
              <a:srgbClr val="1F497D"/>
            </a:solidFill>
            <a:round/>
            <a:headEnd type="none" w="sm" len="sm"/>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9747" name="Rectangle 19"/>
          <p:cNvSpPr>
            <a:spLocks noChangeArrowheads="1"/>
          </p:cNvSpPr>
          <p:nvPr/>
        </p:nvSpPr>
        <p:spPr bwMode="auto">
          <a:xfrm>
            <a:off x="5379088" y="4619625"/>
            <a:ext cx="2240912" cy="708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a:r>
              <a:rPr lang="en-US" sz="2000" b="1" dirty="0"/>
              <a:t>6) Optimize and  Evaluate</a:t>
            </a:r>
          </a:p>
        </p:txBody>
      </p:sp>
      <p:sp>
        <p:nvSpPr>
          <p:cNvPr id="329748" name="Rectangle 20"/>
          <p:cNvSpPr>
            <a:spLocks noChangeArrowheads="1"/>
          </p:cNvSpPr>
          <p:nvPr/>
        </p:nvSpPr>
        <p:spPr bwMode="auto">
          <a:xfrm>
            <a:off x="1447800" y="4543425"/>
            <a:ext cx="2438400" cy="7649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a:lnSpc>
                <a:spcPct val="110000"/>
              </a:lnSpc>
            </a:pPr>
            <a:r>
              <a:rPr lang="en-US" sz="2000" b="1" dirty="0"/>
              <a:t>8) Adjust Marketing Inputs</a:t>
            </a:r>
          </a:p>
        </p:txBody>
      </p:sp>
      <p:sp>
        <p:nvSpPr>
          <p:cNvPr id="329753" name="Line 25"/>
          <p:cNvSpPr>
            <a:spLocks noChangeShapeType="1"/>
          </p:cNvSpPr>
          <p:nvPr/>
        </p:nvSpPr>
        <p:spPr bwMode="auto">
          <a:xfrm>
            <a:off x="1504950" y="3978275"/>
            <a:ext cx="6350" cy="1401763"/>
          </a:xfrm>
          <a:prstGeom prst="line">
            <a:avLst/>
          </a:prstGeom>
          <a:noFill/>
          <a:ln w="25400">
            <a:solidFill>
              <a:srgbClr val="1F497D"/>
            </a:solidFill>
            <a:round/>
            <a:headEnd type="stealth" w="med" len="lg"/>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9754" name="Line 26"/>
          <p:cNvSpPr>
            <a:spLocks noChangeShapeType="1"/>
          </p:cNvSpPr>
          <p:nvPr/>
        </p:nvSpPr>
        <p:spPr bwMode="auto">
          <a:xfrm>
            <a:off x="5356225" y="3041650"/>
            <a:ext cx="1219200" cy="0"/>
          </a:xfrm>
          <a:prstGeom prst="line">
            <a:avLst/>
          </a:prstGeom>
          <a:noFill/>
          <a:ln w="25400">
            <a:solidFill>
              <a:srgbClr val="1F497D"/>
            </a:solidFill>
            <a:round/>
            <a:headEnd type="none" w="sm" len="sm"/>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9755" name="Line 27"/>
          <p:cNvSpPr>
            <a:spLocks noChangeShapeType="1"/>
          </p:cNvSpPr>
          <p:nvPr/>
        </p:nvSpPr>
        <p:spPr bwMode="auto">
          <a:xfrm flipV="1">
            <a:off x="4572000" y="2166938"/>
            <a:ext cx="0" cy="466725"/>
          </a:xfrm>
          <a:prstGeom prst="line">
            <a:avLst/>
          </a:prstGeom>
          <a:noFill/>
          <a:ln w="25400">
            <a:solidFill>
              <a:srgbClr val="1F497D"/>
            </a:solidFill>
            <a:round/>
            <a:headEnd type="stealth" w="med" len="lg"/>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9756" name="Line 28"/>
          <p:cNvSpPr>
            <a:spLocks noChangeShapeType="1"/>
          </p:cNvSpPr>
          <p:nvPr/>
        </p:nvSpPr>
        <p:spPr bwMode="auto">
          <a:xfrm flipH="1">
            <a:off x="5422900" y="5386388"/>
            <a:ext cx="2235200" cy="0"/>
          </a:xfrm>
          <a:prstGeom prst="line">
            <a:avLst/>
          </a:prstGeom>
          <a:noFill/>
          <a:ln w="25400">
            <a:solidFill>
              <a:srgbClr val="1F497D"/>
            </a:solidFill>
            <a:round/>
            <a:headEnd type="none" w="sm" len="sm"/>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9757" name="Line 29"/>
          <p:cNvSpPr>
            <a:spLocks noChangeShapeType="1"/>
          </p:cNvSpPr>
          <p:nvPr/>
        </p:nvSpPr>
        <p:spPr bwMode="auto">
          <a:xfrm>
            <a:off x="4572000" y="3448704"/>
            <a:ext cx="0" cy="529571"/>
          </a:xfrm>
          <a:prstGeom prst="line">
            <a:avLst/>
          </a:prstGeom>
          <a:noFill/>
          <a:ln w="25400">
            <a:solidFill>
              <a:srgbClr val="1F497D"/>
            </a:solidFill>
            <a:round/>
            <a:headEnd type="stealth" w="med" len="lg"/>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Slide Number Placeholder 4"/>
          <p:cNvSpPr>
            <a:spLocks noGrp="1"/>
          </p:cNvSpPr>
          <p:nvPr>
            <p:ph type="sldNum" sz="quarter" idx="12"/>
          </p:nvPr>
        </p:nvSpPr>
        <p:spPr>
          <a:xfrm>
            <a:off x="8298609" y="6439460"/>
            <a:ext cx="554038" cy="365125"/>
          </a:xfrm>
        </p:spPr>
        <p:txBody>
          <a:bodyPr/>
          <a:lstStyle/>
          <a:p>
            <a:fld id="{606C48AC-5425-9447-80A6-7CD23CC5D020}" type="slidenum">
              <a:rPr lang="en-US" sz="1200" smtClean="0">
                <a:solidFill>
                  <a:schemeClr val="tx1">
                    <a:lumMod val="65000"/>
                    <a:lumOff val="35000"/>
                  </a:schemeClr>
                </a:solidFill>
              </a:rPr>
              <a:t>29</a:t>
            </a:fld>
            <a:endParaRPr lang="en-US" sz="1200" dirty="0">
              <a:solidFill>
                <a:schemeClr val="tx1">
                  <a:lumMod val="65000"/>
                  <a:lumOff val="35000"/>
                </a:schemeClr>
              </a:solidFill>
            </a:endParaRPr>
          </a:p>
        </p:txBody>
      </p:sp>
      <p:sp>
        <p:nvSpPr>
          <p:cNvPr id="29" name="Footer Placeholder 5"/>
          <p:cNvSpPr>
            <a:spLocks noGrp="1"/>
          </p:cNvSpPr>
          <p:nvPr>
            <p:ph type="ftr" sz="quarter" idx="11"/>
          </p:nvPr>
        </p:nvSpPr>
        <p:spPr>
          <a:xfrm>
            <a:off x="201706" y="6439460"/>
            <a:ext cx="6122894" cy="365125"/>
          </a:xfrm>
        </p:spPr>
        <p:txBody>
          <a:bodyPr/>
          <a:lstStyle/>
          <a:p>
            <a:r>
              <a:rPr lang="en-US" dirty="0"/>
              <a:t>© </a:t>
            </a:r>
            <a:r>
              <a:rPr lang="en-US" dirty="0" err="1"/>
              <a:t>Palmatier</a:t>
            </a:r>
            <a:endParaRPr lang="en-US" dirty="0"/>
          </a:p>
        </p:txBody>
      </p:sp>
      <p:sp>
        <p:nvSpPr>
          <p:cNvPr id="31" name="AutoShape 5"/>
          <p:cNvSpPr>
            <a:spLocks noChangeArrowheads="1"/>
          </p:cNvSpPr>
          <p:nvPr/>
        </p:nvSpPr>
        <p:spPr bwMode="auto">
          <a:xfrm>
            <a:off x="602267" y="2411939"/>
            <a:ext cx="1930449" cy="1485093"/>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Product Design</a:t>
            </a:r>
          </a:p>
          <a:p>
            <a:pPr algn="ctr"/>
            <a:r>
              <a:rPr lang="en-US" sz="1400" b="1" dirty="0">
                <a:solidFill>
                  <a:srgbClr val="000000"/>
                </a:solidFill>
                <a:latin typeface="Cambria"/>
                <a:cs typeface="Cambria"/>
              </a:rPr>
              <a:t>Price</a:t>
            </a:r>
          </a:p>
          <a:p>
            <a:pPr algn="ctr"/>
            <a:r>
              <a:rPr lang="en-US" sz="1400" b="1" dirty="0">
                <a:solidFill>
                  <a:srgbClr val="000000"/>
                </a:solidFill>
                <a:latin typeface="Cambria"/>
                <a:cs typeface="Cambria"/>
              </a:rPr>
              <a:t>Advertising</a:t>
            </a:r>
          </a:p>
          <a:p>
            <a:pPr algn="ctr"/>
            <a:r>
              <a:rPr lang="en-US" sz="1400" b="1" dirty="0">
                <a:solidFill>
                  <a:srgbClr val="000000"/>
                </a:solidFill>
                <a:latin typeface="Cambria"/>
                <a:cs typeface="Cambria"/>
              </a:rPr>
              <a:t>Selling Effort</a:t>
            </a:r>
          </a:p>
          <a:p>
            <a:pPr algn="ctr"/>
            <a:r>
              <a:rPr lang="en-US" sz="1400" b="1" dirty="0">
                <a:solidFill>
                  <a:srgbClr val="000000"/>
                </a:solidFill>
                <a:latin typeface="Cambria"/>
                <a:cs typeface="Cambria"/>
              </a:rPr>
              <a:t>Etc. </a:t>
            </a:r>
          </a:p>
        </p:txBody>
      </p:sp>
      <p:sp>
        <p:nvSpPr>
          <p:cNvPr id="32" name="AutoShape 5"/>
          <p:cNvSpPr>
            <a:spLocks noChangeArrowheads="1"/>
          </p:cNvSpPr>
          <p:nvPr/>
        </p:nvSpPr>
        <p:spPr bwMode="auto">
          <a:xfrm>
            <a:off x="3736975" y="2630489"/>
            <a:ext cx="1685925" cy="831850"/>
          </a:xfrm>
          <a:prstGeom prst="roundRect">
            <a:avLst>
              <a:gd name="adj" fmla="val 16667"/>
            </a:avLst>
          </a:prstGeom>
          <a:solidFill>
            <a:schemeClr val="accent1">
              <a:lumMod val="60000"/>
              <a:lumOff val="4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600" b="1" dirty="0">
                <a:solidFill>
                  <a:srgbClr val="000000"/>
                </a:solidFill>
                <a:latin typeface="Cambria"/>
                <a:cs typeface="Cambria"/>
              </a:rPr>
              <a:t>4. Market Response Model </a:t>
            </a:r>
          </a:p>
        </p:txBody>
      </p:sp>
      <p:sp>
        <p:nvSpPr>
          <p:cNvPr id="33" name="AutoShape 5"/>
          <p:cNvSpPr>
            <a:spLocks noChangeArrowheads="1"/>
          </p:cNvSpPr>
          <p:nvPr/>
        </p:nvSpPr>
        <p:spPr bwMode="auto">
          <a:xfrm>
            <a:off x="6620387" y="2630489"/>
            <a:ext cx="2116969" cy="831850"/>
          </a:xfrm>
          <a:prstGeom prst="roundRect">
            <a:avLst>
              <a:gd name="adj" fmla="val 16667"/>
            </a:avLst>
          </a:prstGeom>
          <a:solidFill>
            <a:schemeClr val="tx2">
              <a:lumMod val="60000"/>
              <a:lumOff val="4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Awareness level</a:t>
            </a:r>
          </a:p>
          <a:p>
            <a:pPr algn="ctr"/>
            <a:r>
              <a:rPr lang="en-US" sz="1400" b="1" dirty="0">
                <a:solidFill>
                  <a:srgbClr val="000000"/>
                </a:solidFill>
                <a:latin typeface="Cambria"/>
                <a:cs typeface="Cambria"/>
              </a:rPr>
              <a:t>Preference level</a:t>
            </a:r>
          </a:p>
          <a:p>
            <a:pPr algn="ctr"/>
            <a:r>
              <a:rPr lang="en-US" sz="1400" b="1" dirty="0">
                <a:solidFill>
                  <a:srgbClr val="000000"/>
                </a:solidFill>
                <a:latin typeface="Cambria"/>
                <a:cs typeface="Cambria"/>
              </a:rPr>
              <a:t>Sales level</a:t>
            </a:r>
          </a:p>
        </p:txBody>
      </p:sp>
      <p:sp>
        <p:nvSpPr>
          <p:cNvPr id="34" name="AutoShape 5"/>
          <p:cNvSpPr>
            <a:spLocks noChangeArrowheads="1"/>
          </p:cNvSpPr>
          <p:nvPr/>
        </p:nvSpPr>
        <p:spPr bwMode="auto">
          <a:xfrm>
            <a:off x="3766857" y="4972704"/>
            <a:ext cx="1627188" cy="831850"/>
          </a:xfrm>
          <a:prstGeom prst="roundRect">
            <a:avLst>
              <a:gd name="adj" fmla="val 16667"/>
            </a:avLst>
          </a:prstGeom>
          <a:solidFill>
            <a:schemeClr val="accent1">
              <a:lumMod val="60000"/>
              <a:lumOff val="4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600" b="1" dirty="0">
                <a:solidFill>
                  <a:srgbClr val="000000"/>
                </a:solidFill>
                <a:latin typeface="Cambria"/>
                <a:cs typeface="Cambria"/>
              </a:rPr>
              <a:t>7. Objectives</a:t>
            </a:r>
          </a:p>
        </p:txBody>
      </p:sp>
    </p:spTree>
    <p:extLst>
      <p:ext uri="{BB962C8B-B14F-4D97-AF65-F5344CB8AC3E}">
        <p14:creationId xmlns:p14="http://schemas.microsoft.com/office/powerpoint/2010/main" val="1987065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97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97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97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97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97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97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97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97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97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97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97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97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97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9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p:bldP spid="329732" grpId="0"/>
      <p:bldP spid="329733" grpId="0"/>
      <p:bldP spid="329735" grpId="0"/>
      <p:bldP spid="329737" grpId="0" animBg="1"/>
      <p:bldP spid="329738" grpId="0" animBg="1"/>
      <p:bldP spid="329746" grpId="0" animBg="1"/>
      <p:bldP spid="329747" grpId="0"/>
      <p:bldP spid="329748" grpId="0"/>
      <p:bldP spid="329753" grpId="0" animBg="1"/>
      <p:bldP spid="329754" grpId="0" animBg="1"/>
      <p:bldP spid="329755" grpId="0" animBg="1"/>
      <p:bldP spid="329756" grpId="0" animBg="1"/>
      <p:bldP spid="329757" grpId="0" animBg="1"/>
      <p:bldP spid="31" grpId="0" animBg="1"/>
      <p:bldP spid="32" grpId="0" animBg="1"/>
      <p:bldP spid="33"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33" y="372220"/>
            <a:ext cx="7556313" cy="803691"/>
          </a:xfrm>
        </p:spPr>
        <p:txBody>
          <a:bodyPr/>
          <a:lstStyle/>
          <a:p>
            <a:r>
              <a:rPr lang="en-US" b="1" dirty="0"/>
              <a:t>All Resources Are Limited</a:t>
            </a:r>
          </a:p>
        </p:txBody>
      </p:sp>
      <p:sp>
        <p:nvSpPr>
          <p:cNvPr id="3" name="Content Placeholder 2"/>
          <p:cNvSpPr>
            <a:spLocks noGrp="1"/>
          </p:cNvSpPr>
          <p:nvPr>
            <p:ph idx="1"/>
          </p:nvPr>
        </p:nvSpPr>
        <p:spPr/>
        <p:txBody>
          <a:bodyPr>
            <a:normAutofit fontScale="92500" lnSpcReduction="10000"/>
          </a:bodyPr>
          <a:lstStyle/>
          <a:p>
            <a:r>
              <a:rPr lang="en-US" dirty="0"/>
              <a:t>The final and perennial issue facing managers is that all resources are limited and often interdependent</a:t>
            </a:r>
          </a:p>
          <a:p>
            <a:pPr lvl="1"/>
            <a:r>
              <a:rPr lang="en-US" dirty="0"/>
              <a:t>Managing resources optimally is critical, because marketing resources provide the primary action levers that firms can use to implement what they have learned from the previous three Marketing Principles </a:t>
            </a:r>
          </a:p>
          <a:p>
            <a:pPr lvl="1"/>
            <a:r>
              <a:rPr lang="en-US" dirty="0"/>
              <a:t>The previous 3 Mkt. Principles all involve tradeoffs inherent in making strategic decisions (STP, AER, BOR) while also providing input for the 4</a:t>
            </a:r>
            <a:r>
              <a:rPr lang="en-US" baseline="30000" dirty="0"/>
              <a:t>th</a:t>
            </a:r>
            <a:r>
              <a:rPr lang="en-US" dirty="0"/>
              <a:t> Mkt. Principle, which determines the annual budget to specific marketing actions (plan, budgets, and metrics) </a:t>
            </a:r>
          </a:p>
          <a:p>
            <a:pPr marL="338328" indent="-338328"/>
            <a:r>
              <a:rPr lang="en-US" dirty="0"/>
              <a:t>Specifically, we need to balance marketing resources across:</a:t>
            </a:r>
          </a:p>
          <a:p>
            <a:pPr marL="857205" lvl="1" indent="-457200">
              <a:buFont typeface="+mj-lt"/>
              <a:buAutoNum type="arabicPeriod"/>
            </a:pPr>
            <a:r>
              <a:rPr lang="en-US" sz="2000" b="1" dirty="0">
                <a:solidFill>
                  <a:schemeClr val="tx2"/>
                </a:solidFill>
              </a:rPr>
              <a:t>Customer segments</a:t>
            </a:r>
            <a:r>
              <a:rPr lang="en-US" sz="2000" dirty="0">
                <a:solidFill>
                  <a:schemeClr val="tx2"/>
                </a:solidFill>
              </a:rPr>
              <a:t>: </a:t>
            </a:r>
            <a:r>
              <a:rPr lang="en-US" sz="2000" dirty="0"/>
              <a:t>targeting &amp; positioning (STP) </a:t>
            </a:r>
          </a:p>
          <a:p>
            <a:pPr marL="857205" lvl="1" indent="-457200">
              <a:buFont typeface="+mj-lt"/>
              <a:buAutoNum type="arabicPeriod"/>
            </a:pPr>
            <a:r>
              <a:rPr lang="en-US" sz="2000" b="1" dirty="0">
                <a:solidFill>
                  <a:srgbClr val="1F497D"/>
                </a:solidFill>
              </a:rPr>
              <a:t>Lifecycle stages</a:t>
            </a:r>
            <a:r>
              <a:rPr lang="en-US" sz="2000" dirty="0">
                <a:solidFill>
                  <a:srgbClr val="1F497D"/>
                </a:solidFill>
              </a:rPr>
              <a:t>: </a:t>
            </a:r>
            <a:r>
              <a:rPr lang="en-US" sz="2000" dirty="0"/>
              <a:t>acquisition, expansion, and retention (AER)</a:t>
            </a:r>
          </a:p>
          <a:p>
            <a:pPr marL="857205" lvl="1" indent="-457200">
              <a:buFont typeface="+mj-lt"/>
              <a:buAutoNum type="arabicPeriod"/>
            </a:pPr>
            <a:r>
              <a:rPr lang="en-US" sz="2000" b="1" dirty="0">
                <a:solidFill>
                  <a:srgbClr val="1F497D"/>
                </a:solidFill>
              </a:rPr>
              <a:t>Customer equity and marketing mix elements</a:t>
            </a:r>
            <a:r>
              <a:rPr lang="en-US" sz="2000" dirty="0">
                <a:solidFill>
                  <a:srgbClr val="1F497D"/>
                </a:solidFill>
              </a:rPr>
              <a:t>: </a:t>
            </a:r>
            <a:r>
              <a:rPr lang="en-US" sz="2000" dirty="0"/>
              <a:t>brand, offering, and relationships (BOR, 7Ps)</a:t>
            </a:r>
          </a:p>
          <a:p>
            <a:pPr marL="857205" lvl="1" indent="-457200">
              <a:buFont typeface="+mj-lt"/>
              <a:buAutoNum type="arabicPeriod"/>
            </a:pPr>
            <a:r>
              <a:rPr lang="en-US" sz="2000" b="1" dirty="0">
                <a:solidFill>
                  <a:srgbClr val="1F497D"/>
                </a:solidFill>
              </a:rPr>
              <a:t>Other: </a:t>
            </a:r>
            <a:r>
              <a:rPr lang="en-US" sz="2000" dirty="0">
                <a:solidFill>
                  <a:srgbClr val="595959"/>
                </a:solidFill>
              </a:rPr>
              <a:t>SCAs now and for future, </a:t>
            </a:r>
            <a:r>
              <a:rPr lang="en-US" sz="2000" dirty="0"/>
              <a:t>product categories, R&amp;D projects, geographies, sales territories, etc.</a:t>
            </a:r>
          </a:p>
          <a:p>
            <a:endParaRPr lang="en-US" dirty="0"/>
          </a:p>
          <a:p>
            <a:endParaRPr lang="en-US" dirty="0">
              <a:solidFill>
                <a:schemeClr val="tx2"/>
              </a:solidFill>
            </a:endParaRP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83037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Steps to Building a Response Model</a:t>
            </a:r>
          </a:p>
        </p:txBody>
      </p:sp>
      <p:sp>
        <p:nvSpPr>
          <p:cNvPr id="3" name="Content Placeholder 2"/>
          <p:cNvSpPr>
            <a:spLocks noGrp="1"/>
          </p:cNvSpPr>
          <p:nvPr>
            <p:ph idx="1"/>
          </p:nvPr>
        </p:nvSpPr>
        <p:spPr/>
        <p:txBody>
          <a:bodyPr>
            <a:noAutofit/>
          </a:bodyPr>
          <a:lstStyle/>
          <a:p>
            <a:pPr marL="342900" indent="-342900">
              <a:buFont typeface="+mj-lt"/>
              <a:buAutoNum type="arabicPeriod"/>
            </a:pPr>
            <a:r>
              <a:rPr lang="en-US" sz="1600" dirty="0"/>
              <a:t>Determine relevant inputs, outputs, and objectives </a:t>
            </a:r>
          </a:p>
          <a:p>
            <a:pPr lvl="2"/>
            <a:r>
              <a:rPr lang="en-US" sz="1400" dirty="0"/>
              <a:t>Marketing actions (price, promotion, sales coverage)</a:t>
            </a:r>
          </a:p>
          <a:p>
            <a:pPr lvl="2"/>
            <a:r>
              <a:rPr lang="en-US" sz="1400" dirty="0"/>
              <a:t>Competitive actions (price, new products, discounts)</a:t>
            </a:r>
          </a:p>
          <a:p>
            <a:pPr lvl="2"/>
            <a:r>
              <a:rPr lang="en-US" sz="1400" dirty="0"/>
              <a:t>Environmental factors (government, trade barriers)</a:t>
            </a:r>
          </a:p>
          <a:p>
            <a:pPr lvl="2"/>
            <a:r>
              <a:rPr lang="en-US" sz="1400" dirty="0"/>
              <a:t>Business outcomes/metrics (sales level, awareness)</a:t>
            </a:r>
          </a:p>
          <a:p>
            <a:pPr lvl="2"/>
            <a:r>
              <a:rPr lang="en-US" sz="1400" dirty="0"/>
              <a:t>Objective (optimize sales or profits, advertising or sales coverage)</a:t>
            </a:r>
          </a:p>
          <a:p>
            <a:pPr marL="342900" indent="-342900">
              <a:buFont typeface="+mj-lt"/>
              <a:buAutoNum type="arabicPeriod"/>
            </a:pPr>
            <a:r>
              <a:rPr lang="en-US" sz="1600" dirty="0"/>
              <a:t>Determine the “form” and “calibrate” the response model</a:t>
            </a:r>
          </a:p>
          <a:p>
            <a:pPr lvl="2"/>
            <a:r>
              <a:rPr lang="en-US" sz="1400" b="1" dirty="0"/>
              <a:t>Form </a:t>
            </a:r>
            <a:r>
              <a:rPr lang="en-US" sz="1400" dirty="0"/>
              <a:t>(i.e., type of equation)</a:t>
            </a:r>
            <a:r>
              <a:rPr lang="en-US" sz="1400" b="1" dirty="0"/>
              <a:t>:</a:t>
            </a:r>
            <a:r>
              <a:rPr lang="en-US" sz="1400" dirty="0"/>
              <a:t> linear, saturation, hysteresis, etc.</a:t>
            </a:r>
          </a:p>
          <a:p>
            <a:pPr lvl="2"/>
            <a:r>
              <a:rPr lang="en-US" sz="1400" b="1" dirty="0"/>
              <a:t>Calibrate:</a:t>
            </a:r>
            <a:r>
              <a:rPr lang="en-US" sz="1400" dirty="0"/>
              <a:t> estimate parameters using experiments, manager judgments, past data (need variance across inputs)</a:t>
            </a:r>
          </a:p>
          <a:p>
            <a:pPr marL="342900" indent="-342900">
              <a:buFont typeface="+mj-lt"/>
              <a:buAutoNum type="arabicPeriod"/>
            </a:pPr>
            <a:r>
              <a:rPr lang="en-US" sz="1600" dirty="0"/>
              <a:t>Estimate response model and evaluate (vs. objectives)</a:t>
            </a:r>
          </a:p>
          <a:p>
            <a:pPr marL="342900" indent="-342900">
              <a:buFont typeface="+mj-lt"/>
              <a:buAutoNum type="arabicPeriod"/>
            </a:pPr>
            <a:r>
              <a:rPr lang="en-US" sz="1600" dirty="0"/>
              <a:t>Optimize (Solver) to adjust marketing inputs </a:t>
            </a:r>
          </a:p>
          <a:p>
            <a:pPr marL="342900" indent="-342900">
              <a:buFont typeface="+mj-lt"/>
              <a:buAutoNum type="arabicPeriod"/>
            </a:pPr>
            <a:r>
              <a:rPr lang="en-US" sz="1600" dirty="0"/>
              <a:t>Design field experiment and test </a:t>
            </a:r>
          </a:p>
          <a:p>
            <a:pPr marL="342900" indent="-342900">
              <a:buFont typeface="+mj-lt"/>
              <a:buAutoNum type="arabicPeriod"/>
            </a:pPr>
            <a:r>
              <a:rPr lang="en-US" sz="1600" dirty="0"/>
              <a:t>Rollout or adjust model and redo process</a:t>
            </a:r>
            <a:endParaRPr lang="en-US" sz="1400" dirty="0"/>
          </a:p>
          <a:p>
            <a:endParaRPr lang="en-US" sz="1400" dirty="0"/>
          </a:p>
          <a:p>
            <a:pPr lvl="1"/>
            <a:endParaRPr lang="en-US" sz="1200" dirty="0"/>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t>30</a:t>
            </a:fld>
            <a:endParaRPr lang="en-US" sz="1200" dirty="0">
              <a:solidFill>
                <a:schemeClr val="tx1">
                  <a:lumMod val="65000"/>
                  <a:lumOff val="35000"/>
                </a:schemeClr>
              </a:solidFill>
            </a:endParaRPr>
          </a:p>
        </p:txBody>
      </p:sp>
      <p:sp>
        <p:nvSpPr>
          <p:cNvPr id="4" name="Slide Number Placeholder 3"/>
          <p:cNvSpPr>
            <a:spLocks noGrp="1"/>
          </p:cNvSpPr>
          <p:nvPr>
            <p:ph type="sldNum" sz="quarter" idx="4294967295"/>
          </p:nvPr>
        </p:nvSpPr>
        <p:spPr>
          <a:xfrm>
            <a:off x="8501063" y="6583363"/>
            <a:ext cx="642937" cy="273050"/>
          </a:xfrm>
          <a:prstGeom prst="rect">
            <a:avLst/>
          </a:prstGeom>
        </p:spPr>
        <p:txBody>
          <a:bodyPr/>
          <a:lstStyle/>
          <a:p>
            <a:fld id="{C2FFFFA8-C424-3D40-8C75-649CC0B3824F}" type="slidenum">
              <a:rPr lang="en-US" smtClean="0"/>
              <a:pPr/>
              <a:t>30</a:t>
            </a:fld>
            <a:endParaRPr lang="en-US" dirty="0"/>
          </a:p>
        </p:txBody>
      </p:sp>
    </p:spTree>
    <p:extLst>
      <p:ext uri="{BB962C8B-B14F-4D97-AF65-F5344CB8AC3E}">
        <p14:creationId xmlns:p14="http://schemas.microsoft.com/office/powerpoint/2010/main" val="207584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695" y="152399"/>
            <a:ext cx="7490012" cy="983129"/>
          </a:xfrm>
        </p:spPr>
        <p:txBody>
          <a:bodyPr/>
          <a:lstStyle/>
          <a:p>
            <a:r>
              <a:rPr lang="en-US" b="1" dirty="0"/>
              <a:t>Select Response Model’s Functional Form That Captures Reality</a:t>
            </a:r>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31</a:t>
            </a:fld>
            <a:endParaRPr lang="en-US" dirty="0"/>
          </a:p>
        </p:txBody>
      </p:sp>
      <p:sp>
        <p:nvSpPr>
          <p:cNvPr id="5" name="Content Placeholder 4"/>
          <p:cNvSpPr>
            <a:spLocks noGrp="1"/>
          </p:cNvSpPr>
          <p:nvPr>
            <p:ph idx="1"/>
          </p:nvPr>
        </p:nvSpPr>
        <p:spPr>
          <a:xfrm>
            <a:off x="415365" y="1352175"/>
            <a:ext cx="8271436" cy="5230595"/>
          </a:xfrm>
        </p:spPr>
        <p:txBody>
          <a:bodyPr>
            <a:normAutofit/>
          </a:bodyPr>
          <a:lstStyle/>
          <a:p>
            <a:r>
              <a:rPr lang="en-US" sz="2400" b="1" dirty="0"/>
              <a:t>Base level</a:t>
            </a:r>
            <a:r>
              <a:rPr lang="en-US" sz="2400" dirty="0"/>
              <a:t>: “sales” with no input</a:t>
            </a:r>
          </a:p>
          <a:p>
            <a:r>
              <a:rPr lang="en-US" sz="2400" b="1" dirty="0"/>
              <a:t>Linear</a:t>
            </a:r>
            <a:r>
              <a:rPr lang="en-US" sz="2400" dirty="0"/>
              <a:t>: constant relationship between input and output (infrequent)</a:t>
            </a:r>
          </a:p>
          <a:p>
            <a:r>
              <a:rPr lang="en-US" sz="2400" b="1" dirty="0"/>
              <a:t>Delayed response</a:t>
            </a:r>
            <a:r>
              <a:rPr lang="en-US" sz="2400" dirty="0"/>
              <a:t>: lag between input and output (common)</a:t>
            </a:r>
          </a:p>
          <a:p>
            <a:r>
              <a:rPr lang="en-US" sz="2400" b="1" dirty="0"/>
              <a:t>Saturation</a:t>
            </a:r>
            <a:r>
              <a:rPr lang="en-US" sz="2400" dirty="0"/>
              <a:t>: curve flattens at some higher level (diminishing returns, common)</a:t>
            </a:r>
          </a:p>
          <a:p>
            <a:r>
              <a:rPr lang="en-US" sz="2400" b="1" dirty="0"/>
              <a:t>S shape</a:t>
            </a:r>
            <a:r>
              <a:rPr lang="en-US" sz="2400" dirty="0"/>
              <a:t>: slow to start and reach saturation (good starting point)</a:t>
            </a:r>
          </a:p>
          <a:p>
            <a:r>
              <a:rPr lang="en-US" sz="2400" b="1" dirty="0"/>
              <a:t>Hysteresis</a:t>
            </a:r>
            <a:r>
              <a:rPr lang="en-US" sz="2400" dirty="0"/>
              <a:t>: slow to decay after input removed</a:t>
            </a:r>
          </a:p>
          <a:p>
            <a:pPr marL="0" indent="0">
              <a:buNone/>
            </a:pPr>
            <a:endParaRPr lang="en-US" sz="2400"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31</a:t>
            </a:fld>
            <a:endParaRPr lang="en-US" sz="1200" dirty="0">
              <a:solidFill>
                <a:schemeClr val="tx1">
                  <a:lumMod val="65000"/>
                  <a:lumOff val="35000"/>
                </a:schemeClr>
              </a:solidFill>
            </a:endParaRPr>
          </a:p>
        </p:txBody>
      </p:sp>
      <p:sp>
        <p:nvSpPr>
          <p:cNvPr id="7"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66047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399"/>
            <a:ext cx="7620000" cy="923365"/>
          </a:xfrm>
        </p:spPr>
        <p:txBody>
          <a:bodyPr/>
          <a:lstStyle/>
          <a:p>
            <a:r>
              <a:rPr lang="en-US" b="1" dirty="0"/>
              <a:t>Examples: Response Model’s Functional Form</a:t>
            </a:r>
          </a:p>
        </p:txBody>
      </p:sp>
      <p:sp>
        <p:nvSpPr>
          <p:cNvPr id="6" name="Line 4"/>
          <p:cNvSpPr>
            <a:spLocks noChangeShapeType="1"/>
          </p:cNvSpPr>
          <p:nvPr/>
        </p:nvSpPr>
        <p:spPr bwMode="auto">
          <a:xfrm flipV="1">
            <a:off x="1149350" y="1809750"/>
            <a:ext cx="1600200" cy="8382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tx1">
                  <a:lumMod val="65000"/>
                  <a:lumOff val="35000"/>
                </a:schemeClr>
              </a:solidFill>
            </a:endParaRPr>
          </a:p>
        </p:txBody>
      </p:sp>
      <p:grpSp>
        <p:nvGrpSpPr>
          <p:cNvPr id="7" name="Group 5"/>
          <p:cNvGrpSpPr>
            <a:grpSpLocks/>
          </p:cNvGrpSpPr>
          <p:nvPr/>
        </p:nvGrpSpPr>
        <p:grpSpPr bwMode="auto">
          <a:xfrm>
            <a:off x="781050" y="1600200"/>
            <a:ext cx="2038349" cy="1917700"/>
            <a:chOff x="492" y="1680"/>
            <a:chExt cx="1284" cy="1208"/>
          </a:xfrm>
        </p:grpSpPr>
        <p:grpSp>
          <p:nvGrpSpPr>
            <p:cNvPr id="8" name="Group 6"/>
            <p:cNvGrpSpPr>
              <a:grpSpLocks/>
            </p:cNvGrpSpPr>
            <p:nvPr/>
          </p:nvGrpSpPr>
          <p:grpSpPr bwMode="auto">
            <a:xfrm>
              <a:off x="492" y="1680"/>
              <a:ext cx="1284" cy="959"/>
              <a:chOff x="492" y="1680"/>
              <a:chExt cx="1284" cy="959"/>
            </a:xfrm>
          </p:grpSpPr>
          <p:sp>
            <p:nvSpPr>
              <p:cNvPr id="10" name="Line 7"/>
              <p:cNvSpPr>
                <a:spLocks noChangeShapeType="1"/>
              </p:cNvSpPr>
              <p:nvPr/>
            </p:nvSpPr>
            <p:spPr bwMode="auto">
              <a:xfrm>
                <a:off x="727" y="2639"/>
                <a:ext cx="1049"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tx1">
                      <a:lumMod val="65000"/>
                      <a:lumOff val="35000"/>
                    </a:schemeClr>
                  </a:solidFill>
                </a:endParaRPr>
              </a:p>
            </p:txBody>
          </p:sp>
          <p:grpSp>
            <p:nvGrpSpPr>
              <p:cNvPr id="11" name="Group 8"/>
              <p:cNvGrpSpPr>
                <a:grpSpLocks/>
              </p:cNvGrpSpPr>
              <p:nvPr/>
            </p:nvGrpSpPr>
            <p:grpSpPr bwMode="auto">
              <a:xfrm>
                <a:off x="492" y="1680"/>
                <a:ext cx="235" cy="956"/>
                <a:chOff x="492" y="1680"/>
                <a:chExt cx="235" cy="956"/>
              </a:xfrm>
            </p:grpSpPr>
            <p:sp>
              <p:nvSpPr>
                <p:cNvPr id="12" name="Line 9"/>
                <p:cNvSpPr>
                  <a:spLocks noChangeShapeType="1"/>
                </p:cNvSpPr>
                <p:nvPr/>
              </p:nvSpPr>
              <p:spPr bwMode="auto">
                <a:xfrm flipV="1">
                  <a:off x="727" y="1680"/>
                  <a:ext cx="0" cy="956"/>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tx1">
                        <a:lumMod val="65000"/>
                        <a:lumOff val="35000"/>
                      </a:schemeClr>
                    </a:solidFill>
                  </a:endParaRPr>
                </a:p>
              </p:txBody>
            </p:sp>
            <p:sp>
              <p:nvSpPr>
                <p:cNvPr id="13" name="Text Box 10"/>
                <p:cNvSpPr txBox="1">
                  <a:spLocks noChangeArrowheads="1"/>
                </p:cNvSpPr>
                <p:nvPr/>
              </p:nvSpPr>
              <p:spPr bwMode="auto">
                <a:xfrm rot="16200000">
                  <a:off x="509" y="2145"/>
                  <a:ext cx="199"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tx1">
                          <a:lumMod val="65000"/>
                          <a:lumOff val="35000"/>
                        </a:schemeClr>
                      </a:solidFill>
                    </a:rPr>
                    <a:t>Y</a:t>
                  </a:r>
                  <a:endParaRPr lang="en-US">
                    <a:solidFill>
                      <a:schemeClr val="tx1">
                        <a:lumMod val="65000"/>
                        <a:lumOff val="35000"/>
                      </a:schemeClr>
                    </a:solidFill>
                  </a:endParaRPr>
                </a:p>
              </p:txBody>
            </p:sp>
          </p:grpSp>
        </p:grpSp>
        <p:sp>
          <p:nvSpPr>
            <p:cNvPr id="9" name="Text Box 11"/>
            <p:cNvSpPr txBox="1">
              <a:spLocks noChangeArrowheads="1"/>
            </p:cNvSpPr>
            <p:nvPr/>
          </p:nvSpPr>
          <p:spPr bwMode="auto">
            <a:xfrm>
              <a:off x="978" y="2655"/>
              <a:ext cx="199"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tx1">
                      <a:lumMod val="65000"/>
                      <a:lumOff val="35000"/>
                    </a:schemeClr>
                  </a:solidFill>
                </a:rPr>
                <a:t>X</a:t>
              </a:r>
              <a:endParaRPr lang="en-US">
                <a:solidFill>
                  <a:schemeClr val="tx1">
                    <a:lumMod val="65000"/>
                    <a:lumOff val="35000"/>
                  </a:schemeClr>
                </a:solidFill>
              </a:endParaRPr>
            </a:p>
          </p:txBody>
        </p:sp>
      </p:grpSp>
      <p:sp>
        <p:nvSpPr>
          <p:cNvPr id="14" name="Line 21"/>
          <p:cNvSpPr>
            <a:spLocks noChangeShapeType="1"/>
          </p:cNvSpPr>
          <p:nvPr/>
        </p:nvSpPr>
        <p:spPr bwMode="auto">
          <a:xfrm flipV="1">
            <a:off x="1149350" y="2276475"/>
            <a:ext cx="1600200" cy="838200"/>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tx1">
                  <a:lumMod val="65000"/>
                  <a:lumOff val="35000"/>
                </a:schemeClr>
              </a:solidFill>
            </a:endParaRPr>
          </a:p>
        </p:txBody>
      </p:sp>
      <p:grpSp>
        <p:nvGrpSpPr>
          <p:cNvPr id="15" name="Group 4"/>
          <p:cNvGrpSpPr>
            <a:grpSpLocks/>
          </p:cNvGrpSpPr>
          <p:nvPr/>
        </p:nvGrpSpPr>
        <p:grpSpPr bwMode="auto">
          <a:xfrm>
            <a:off x="3274921" y="1593850"/>
            <a:ext cx="2159092" cy="1914520"/>
            <a:chOff x="490" y="1680"/>
            <a:chExt cx="1286" cy="1208"/>
          </a:xfrm>
        </p:grpSpPr>
        <p:grpSp>
          <p:nvGrpSpPr>
            <p:cNvPr id="16" name="Group 5"/>
            <p:cNvGrpSpPr>
              <a:grpSpLocks/>
            </p:cNvGrpSpPr>
            <p:nvPr/>
          </p:nvGrpSpPr>
          <p:grpSpPr bwMode="auto">
            <a:xfrm>
              <a:off x="490" y="1680"/>
              <a:ext cx="1286" cy="959"/>
              <a:chOff x="490" y="1680"/>
              <a:chExt cx="1286" cy="959"/>
            </a:xfrm>
          </p:grpSpPr>
          <p:sp>
            <p:nvSpPr>
              <p:cNvPr id="18" name="Line 6"/>
              <p:cNvSpPr>
                <a:spLocks noChangeShapeType="1"/>
              </p:cNvSpPr>
              <p:nvPr/>
            </p:nvSpPr>
            <p:spPr bwMode="auto">
              <a:xfrm>
                <a:off x="727" y="2639"/>
                <a:ext cx="1049"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tx1">
                      <a:lumMod val="65000"/>
                      <a:lumOff val="35000"/>
                    </a:schemeClr>
                  </a:solidFill>
                </a:endParaRPr>
              </a:p>
            </p:txBody>
          </p:sp>
          <p:grpSp>
            <p:nvGrpSpPr>
              <p:cNvPr id="19" name="Group 7"/>
              <p:cNvGrpSpPr>
                <a:grpSpLocks/>
              </p:cNvGrpSpPr>
              <p:nvPr/>
            </p:nvGrpSpPr>
            <p:grpSpPr bwMode="auto">
              <a:xfrm>
                <a:off x="490" y="1680"/>
                <a:ext cx="237" cy="956"/>
                <a:chOff x="490" y="1680"/>
                <a:chExt cx="237" cy="956"/>
              </a:xfrm>
            </p:grpSpPr>
            <p:sp>
              <p:nvSpPr>
                <p:cNvPr id="20" name="Line 8"/>
                <p:cNvSpPr>
                  <a:spLocks noChangeShapeType="1"/>
                </p:cNvSpPr>
                <p:nvPr/>
              </p:nvSpPr>
              <p:spPr bwMode="auto">
                <a:xfrm flipV="1">
                  <a:off x="727" y="1680"/>
                  <a:ext cx="0" cy="956"/>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tx1">
                        <a:lumMod val="65000"/>
                        <a:lumOff val="35000"/>
                      </a:schemeClr>
                    </a:solidFill>
                  </a:endParaRPr>
                </a:p>
              </p:txBody>
            </p:sp>
            <p:sp>
              <p:nvSpPr>
                <p:cNvPr id="21" name="Text Box 9"/>
                <p:cNvSpPr txBox="1">
                  <a:spLocks noChangeArrowheads="1"/>
                </p:cNvSpPr>
                <p:nvPr/>
              </p:nvSpPr>
              <p:spPr bwMode="auto">
                <a:xfrm rot="16200000">
                  <a:off x="500" y="2146"/>
                  <a:ext cx="200" cy="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tx1">
                          <a:lumMod val="65000"/>
                          <a:lumOff val="35000"/>
                        </a:schemeClr>
                      </a:solidFill>
                    </a:rPr>
                    <a:t>Y</a:t>
                  </a:r>
                  <a:endParaRPr lang="en-US">
                    <a:solidFill>
                      <a:schemeClr val="tx1">
                        <a:lumMod val="65000"/>
                        <a:lumOff val="35000"/>
                      </a:schemeClr>
                    </a:solidFill>
                  </a:endParaRPr>
                </a:p>
              </p:txBody>
            </p:sp>
          </p:grpSp>
        </p:grpSp>
        <p:sp>
          <p:nvSpPr>
            <p:cNvPr id="17" name="Text Box 10"/>
            <p:cNvSpPr txBox="1">
              <a:spLocks noChangeArrowheads="1"/>
            </p:cNvSpPr>
            <p:nvPr/>
          </p:nvSpPr>
          <p:spPr bwMode="auto">
            <a:xfrm>
              <a:off x="978" y="2655"/>
              <a:ext cx="189"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tx1">
                      <a:lumMod val="65000"/>
                      <a:lumOff val="35000"/>
                    </a:schemeClr>
                  </a:solidFill>
                </a:rPr>
                <a:t>X</a:t>
              </a:r>
              <a:endParaRPr lang="en-US">
                <a:solidFill>
                  <a:schemeClr val="tx1">
                    <a:lumMod val="65000"/>
                    <a:lumOff val="35000"/>
                  </a:schemeClr>
                </a:solidFill>
              </a:endParaRPr>
            </a:p>
          </p:txBody>
        </p:sp>
      </p:grpSp>
      <p:sp>
        <p:nvSpPr>
          <p:cNvPr id="22" name="Text Box 19"/>
          <p:cNvSpPr txBox="1">
            <a:spLocks noChangeArrowheads="1"/>
          </p:cNvSpPr>
          <p:nvPr/>
        </p:nvSpPr>
        <p:spPr bwMode="auto">
          <a:xfrm>
            <a:off x="3429000" y="1212850"/>
            <a:ext cx="22256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800" b="1" dirty="0">
                <a:solidFill>
                  <a:schemeClr val="tx1">
                    <a:lumMod val="65000"/>
                    <a:lumOff val="35000"/>
                  </a:schemeClr>
                </a:solidFill>
              </a:rPr>
              <a:t>Saturation</a:t>
            </a:r>
          </a:p>
        </p:txBody>
      </p:sp>
      <p:sp>
        <p:nvSpPr>
          <p:cNvPr id="23" name="Freeform 21"/>
          <p:cNvSpPr>
            <a:spLocks/>
          </p:cNvSpPr>
          <p:nvPr/>
        </p:nvSpPr>
        <p:spPr bwMode="auto">
          <a:xfrm>
            <a:off x="3733800" y="1898650"/>
            <a:ext cx="1447800" cy="1066800"/>
          </a:xfrm>
          <a:custGeom>
            <a:avLst/>
            <a:gdLst>
              <a:gd name="T0" fmla="*/ 0 w 912"/>
              <a:gd name="T1" fmla="*/ 864 h 864"/>
              <a:gd name="T2" fmla="*/ 288 w 912"/>
              <a:gd name="T3" fmla="*/ 144 h 864"/>
              <a:gd name="T4" fmla="*/ 912 w 912"/>
              <a:gd name="T5" fmla="*/ 0 h 864"/>
            </a:gdLst>
            <a:ahLst/>
            <a:cxnLst>
              <a:cxn ang="0">
                <a:pos x="T0" y="T1"/>
              </a:cxn>
              <a:cxn ang="0">
                <a:pos x="T2" y="T3"/>
              </a:cxn>
              <a:cxn ang="0">
                <a:pos x="T4" y="T5"/>
              </a:cxn>
            </a:cxnLst>
            <a:rect l="0" t="0" r="r" b="b"/>
            <a:pathLst>
              <a:path w="912" h="864">
                <a:moveTo>
                  <a:pt x="0" y="864"/>
                </a:moveTo>
                <a:cubicBezTo>
                  <a:pt x="68" y="576"/>
                  <a:pt x="136" y="288"/>
                  <a:pt x="288" y="144"/>
                </a:cubicBezTo>
                <a:cubicBezTo>
                  <a:pt x="440" y="0"/>
                  <a:pt x="676" y="0"/>
                  <a:pt x="912" y="0"/>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tx1">
                  <a:lumMod val="65000"/>
                  <a:lumOff val="35000"/>
                </a:schemeClr>
              </a:solidFill>
            </a:endParaRPr>
          </a:p>
        </p:txBody>
      </p:sp>
      <p:sp>
        <p:nvSpPr>
          <p:cNvPr id="24" name="Line 22"/>
          <p:cNvSpPr>
            <a:spLocks noChangeShapeType="1"/>
          </p:cNvSpPr>
          <p:nvPr/>
        </p:nvSpPr>
        <p:spPr bwMode="auto">
          <a:xfrm flipH="1">
            <a:off x="3643313" y="1782763"/>
            <a:ext cx="1639887" cy="0"/>
          </a:xfrm>
          <a:prstGeom prst="line">
            <a:avLst/>
          </a:prstGeom>
          <a:noFill/>
          <a:ln w="12700">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tx1">
                  <a:lumMod val="65000"/>
                  <a:lumOff val="35000"/>
                </a:schemeClr>
              </a:solidFill>
            </a:endParaRPr>
          </a:p>
        </p:txBody>
      </p:sp>
      <p:sp>
        <p:nvSpPr>
          <p:cNvPr id="25" name="Text Box 19"/>
          <p:cNvSpPr txBox="1">
            <a:spLocks noChangeArrowheads="1"/>
          </p:cNvSpPr>
          <p:nvPr/>
        </p:nvSpPr>
        <p:spPr bwMode="auto">
          <a:xfrm>
            <a:off x="898525" y="1219200"/>
            <a:ext cx="22256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800" b="1" dirty="0">
                <a:solidFill>
                  <a:schemeClr val="tx1">
                    <a:lumMod val="65000"/>
                    <a:lumOff val="35000"/>
                  </a:schemeClr>
                </a:solidFill>
              </a:rPr>
              <a:t>Linear</a:t>
            </a:r>
          </a:p>
        </p:txBody>
      </p:sp>
      <p:grpSp>
        <p:nvGrpSpPr>
          <p:cNvPr id="26" name="Group 23"/>
          <p:cNvGrpSpPr>
            <a:grpSpLocks/>
          </p:cNvGrpSpPr>
          <p:nvPr/>
        </p:nvGrpSpPr>
        <p:grpSpPr bwMode="auto">
          <a:xfrm>
            <a:off x="5637121" y="1674812"/>
            <a:ext cx="2159091" cy="1914520"/>
            <a:chOff x="490" y="1680"/>
            <a:chExt cx="1286" cy="1208"/>
          </a:xfrm>
        </p:grpSpPr>
        <p:grpSp>
          <p:nvGrpSpPr>
            <p:cNvPr id="27" name="Group 24"/>
            <p:cNvGrpSpPr>
              <a:grpSpLocks/>
            </p:cNvGrpSpPr>
            <p:nvPr/>
          </p:nvGrpSpPr>
          <p:grpSpPr bwMode="auto">
            <a:xfrm>
              <a:off x="490" y="1680"/>
              <a:ext cx="1286" cy="959"/>
              <a:chOff x="490" y="1680"/>
              <a:chExt cx="1286" cy="959"/>
            </a:xfrm>
          </p:grpSpPr>
          <p:sp>
            <p:nvSpPr>
              <p:cNvPr id="29" name="Line 25"/>
              <p:cNvSpPr>
                <a:spLocks noChangeShapeType="1"/>
              </p:cNvSpPr>
              <p:nvPr/>
            </p:nvSpPr>
            <p:spPr bwMode="auto">
              <a:xfrm>
                <a:off x="727" y="2639"/>
                <a:ext cx="1049"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tx1">
                      <a:lumMod val="65000"/>
                      <a:lumOff val="35000"/>
                    </a:schemeClr>
                  </a:solidFill>
                </a:endParaRPr>
              </a:p>
            </p:txBody>
          </p:sp>
          <p:grpSp>
            <p:nvGrpSpPr>
              <p:cNvPr id="30" name="Group 26"/>
              <p:cNvGrpSpPr>
                <a:grpSpLocks/>
              </p:cNvGrpSpPr>
              <p:nvPr/>
            </p:nvGrpSpPr>
            <p:grpSpPr bwMode="auto">
              <a:xfrm>
                <a:off x="490" y="1680"/>
                <a:ext cx="237" cy="956"/>
                <a:chOff x="490" y="1680"/>
                <a:chExt cx="237" cy="956"/>
              </a:xfrm>
            </p:grpSpPr>
            <p:sp>
              <p:nvSpPr>
                <p:cNvPr id="31" name="Line 27"/>
                <p:cNvSpPr>
                  <a:spLocks noChangeShapeType="1"/>
                </p:cNvSpPr>
                <p:nvPr/>
              </p:nvSpPr>
              <p:spPr bwMode="auto">
                <a:xfrm flipV="1">
                  <a:off x="727" y="1680"/>
                  <a:ext cx="0" cy="956"/>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tx1">
                        <a:lumMod val="65000"/>
                        <a:lumOff val="35000"/>
                      </a:schemeClr>
                    </a:solidFill>
                  </a:endParaRPr>
                </a:p>
              </p:txBody>
            </p:sp>
            <p:sp>
              <p:nvSpPr>
                <p:cNvPr id="32" name="Text Box 28"/>
                <p:cNvSpPr txBox="1">
                  <a:spLocks noChangeArrowheads="1"/>
                </p:cNvSpPr>
                <p:nvPr/>
              </p:nvSpPr>
              <p:spPr bwMode="auto">
                <a:xfrm rot="16200000">
                  <a:off x="500" y="2146"/>
                  <a:ext cx="200" cy="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tx1">
                          <a:lumMod val="65000"/>
                          <a:lumOff val="35000"/>
                        </a:schemeClr>
                      </a:solidFill>
                    </a:rPr>
                    <a:t>Y</a:t>
                  </a:r>
                  <a:endParaRPr lang="en-US">
                    <a:solidFill>
                      <a:schemeClr val="tx1">
                        <a:lumMod val="65000"/>
                        <a:lumOff val="35000"/>
                      </a:schemeClr>
                    </a:solidFill>
                  </a:endParaRPr>
                </a:p>
              </p:txBody>
            </p:sp>
          </p:grpSp>
        </p:grpSp>
        <p:sp>
          <p:nvSpPr>
            <p:cNvPr id="28" name="Text Box 29"/>
            <p:cNvSpPr txBox="1">
              <a:spLocks noChangeArrowheads="1"/>
            </p:cNvSpPr>
            <p:nvPr/>
          </p:nvSpPr>
          <p:spPr bwMode="auto">
            <a:xfrm>
              <a:off x="978" y="2655"/>
              <a:ext cx="189"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tx1">
                      <a:lumMod val="65000"/>
                      <a:lumOff val="35000"/>
                    </a:schemeClr>
                  </a:solidFill>
                </a:rPr>
                <a:t>X</a:t>
              </a:r>
              <a:endParaRPr lang="en-US">
                <a:solidFill>
                  <a:schemeClr val="tx1">
                    <a:lumMod val="65000"/>
                    <a:lumOff val="35000"/>
                  </a:schemeClr>
                </a:solidFill>
              </a:endParaRPr>
            </a:p>
          </p:txBody>
        </p:sp>
      </p:grpSp>
      <p:sp>
        <p:nvSpPr>
          <p:cNvPr id="33" name="Freeform 31"/>
          <p:cNvSpPr>
            <a:spLocks/>
          </p:cNvSpPr>
          <p:nvPr/>
        </p:nvSpPr>
        <p:spPr bwMode="auto">
          <a:xfrm>
            <a:off x="6348412" y="1674812"/>
            <a:ext cx="1447800" cy="1371600"/>
          </a:xfrm>
          <a:custGeom>
            <a:avLst/>
            <a:gdLst>
              <a:gd name="T0" fmla="*/ 0 w 912"/>
              <a:gd name="T1" fmla="*/ 840 h 864"/>
              <a:gd name="T2" fmla="*/ 240 w 912"/>
              <a:gd name="T3" fmla="*/ 744 h 864"/>
              <a:gd name="T4" fmla="*/ 480 w 912"/>
              <a:gd name="T5" fmla="*/ 120 h 864"/>
              <a:gd name="T6" fmla="*/ 912 w 912"/>
              <a:gd name="T7" fmla="*/ 24 h 864"/>
            </a:gdLst>
            <a:ahLst/>
            <a:cxnLst>
              <a:cxn ang="0">
                <a:pos x="T0" y="T1"/>
              </a:cxn>
              <a:cxn ang="0">
                <a:pos x="T2" y="T3"/>
              </a:cxn>
              <a:cxn ang="0">
                <a:pos x="T4" y="T5"/>
              </a:cxn>
              <a:cxn ang="0">
                <a:pos x="T6" y="T7"/>
              </a:cxn>
            </a:cxnLst>
            <a:rect l="0" t="0" r="r" b="b"/>
            <a:pathLst>
              <a:path w="912" h="864">
                <a:moveTo>
                  <a:pt x="0" y="840"/>
                </a:moveTo>
                <a:cubicBezTo>
                  <a:pt x="80" y="852"/>
                  <a:pt x="160" y="864"/>
                  <a:pt x="240" y="744"/>
                </a:cubicBezTo>
                <a:cubicBezTo>
                  <a:pt x="320" y="624"/>
                  <a:pt x="368" y="240"/>
                  <a:pt x="480" y="120"/>
                </a:cubicBezTo>
                <a:cubicBezTo>
                  <a:pt x="592" y="0"/>
                  <a:pt x="752" y="12"/>
                  <a:pt x="912" y="24"/>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tx1">
                  <a:lumMod val="65000"/>
                  <a:lumOff val="35000"/>
                </a:schemeClr>
              </a:solidFill>
            </a:endParaRPr>
          </a:p>
        </p:txBody>
      </p:sp>
      <p:sp>
        <p:nvSpPr>
          <p:cNvPr id="35" name="Text Box 19"/>
          <p:cNvSpPr txBox="1">
            <a:spLocks noChangeArrowheads="1"/>
          </p:cNvSpPr>
          <p:nvPr/>
        </p:nvSpPr>
        <p:spPr bwMode="auto">
          <a:xfrm>
            <a:off x="5927725" y="1219200"/>
            <a:ext cx="22256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800" b="1" dirty="0">
                <a:solidFill>
                  <a:schemeClr val="tx1">
                    <a:lumMod val="65000"/>
                    <a:lumOff val="35000"/>
                  </a:schemeClr>
                </a:solidFill>
              </a:rPr>
              <a:t>S-Shaped</a:t>
            </a:r>
          </a:p>
        </p:txBody>
      </p:sp>
      <p:sp>
        <p:nvSpPr>
          <p:cNvPr id="38" name="Line 7"/>
          <p:cNvSpPr>
            <a:spLocks noChangeShapeType="1"/>
          </p:cNvSpPr>
          <p:nvPr/>
        </p:nvSpPr>
        <p:spPr bwMode="auto">
          <a:xfrm>
            <a:off x="2095500" y="5368925"/>
            <a:ext cx="2311400" cy="0"/>
          </a:xfrm>
          <a:prstGeom prst="line">
            <a:avLst/>
          </a:prstGeom>
          <a:noFill/>
          <a:ln w="25400">
            <a:solidFill>
              <a:schemeClr val="accent2"/>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1">
                  <a:lumMod val="65000"/>
                  <a:lumOff val="35000"/>
                </a:schemeClr>
              </a:solidFill>
            </a:endParaRPr>
          </a:p>
        </p:txBody>
      </p:sp>
      <p:sp>
        <p:nvSpPr>
          <p:cNvPr id="39" name="Line 8"/>
          <p:cNvSpPr>
            <a:spLocks noChangeShapeType="1"/>
          </p:cNvSpPr>
          <p:nvPr/>
        </p:nvSpPr>
        <p:spPr bwMode="auto">
          <a:xfrm flipH="1">
            <a:off x="4400550" y="5368924"/>
            <a:ext cx="19050" cy="746125"/>
          </a:xfrm>
          <a:prstGeom prst="line">
            <a:avLst/>
          </a:prstGeom>
          <a:noFill/>
          <a:ln w="25400">
            <a:solidFill>
              <a:schemeClr val="accent2"/>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1">
                  <a:lumMod val="65000"/>
                  <a:lumOff val="35000"/>
                </a:schemeClr>
              </a:solidFill>
            </a:endParaRPr>
          </a:p>
        </p:txBody>
      </p:sp>
      <p:sp>
        <p:nvSpPr>
          <p:cNvPr id="40" name="Freeform 9"/>
          <p:cNvSpPr>
            <a:spLocks/>
          </p:cNvSpPr>
          <p:nvPr/>
        </p:nvSpPr>
        <p:spPr bwMode="auto">
          <a:xfrm>
            <a:off x="2089150" y="4030662"/>
            <a:ext cx="5822950" cy="1643063"/>
          </a:xfrm>
          <a:custGeom>
            <a:avLst/>
            <a:gdLst>
              <a:gd name="T0" fmla="*/ 0 w 3668"/>
              <a:gd name="T1" fmla="*/ 1034 h 1035"/>
              <a:gd name="T2" fmla="*/ 293 w 3668"/>
              <a:gd name="T3" fmla="*/ 1034 h 1035"/>
              <a:gd name="T4" fmla="*/ 435 w 3668"/>
              <a:gd name="T5" fmla="*/ 1034 h 1035"/>
              <a:gd name="T6" fmla="*/ 648 w 3668"/>
              <a:gd name="T7" fmla="*/ 1014 h 1035"/>
              <a:gd name="T8" fmla="*/ 799 w 3668"/>
              <a:gd name="T9" fmla="*/ 1004 h 1035"/>
              <a:gd name="T10" fmla="*/ 958 w 3668"/>
              <a:gd name="T11" fmla="*/ 985 h 1035"/>
              <a:gd name="T12" fmla="*/ 1119 w 3668"/>
              <a:gd name="T13" fmla="*/ 965 h 1035"/>
              <a:gd name="T14" fmla="*/ 1234 w 3668"/>
              <a:gd name="T15" fmla="*/ 946 h 1035"/>
              <a:gd name="T16" fmla="*/ 1385 w 3668"/>
              <a:gd name="T17" fmla="*/ 897 h 1035"/>
              <a:gd name="T18" fmla="*/ 1500 w 3668"/>
              <a:gd name="T19" fmla="*/ 819 h 1035"/>
              <a:gd name="T20" fmla="*/ 1625 w 3668"/>
              <a:gd name="T21" fmla="*/ 702 h 1035"/>
              <a:gd name="T22" fmla="*/ 2086 w 3668"/>
              <a:gd name="T23" fmla="*/ 292 h 1035"/>
              <a:gd name="T24" fmla="*/ 2157 w 3668"/>
              <a:gd name="T25" fmla="*/ 234 h 1035"/>
              <a:gd name="T26" fmla="*/ 2246 w 3668"/>
              <a:gd name="T27" fmla="*/ 185 h 1035"/>
              <a:gd name="T28" fmla="*/ 2326 w 3668"/>
              <a:gd name="T29" fmla="*/ 156 h 1035"/>
              <a:gd name="T30" fmla="*/ 2424 w 3668"/>
              <a:gd name="T31" fmla="*/ 126 h 1035"/>
              <a:gd name="T32" fmla="*/ 2539 w 3668"/>
              <a:gd name="T33" fmla="*/ 97 h 1035"/>
              <a:gd name="T34" fmla="*/ 2690 w 3668"/>
              <a:gd name="T35" fmla="*/ 68 h 1035"/>
              <a:gd name="T36" fmla="*/ 3036 w 3668"/>
              <a:gd name="T37" fmla="*/ 29 h 1035"/>
              <a:gd name="T38" fmla="*/ 3258 w 3668"/>
              <a:gd name="T39" fmla="*/ 19 h 1035"/>
              <a:gd name="T40" fmla="*/ 3667 w 3668"/>
              <a:gd name="T41"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68" h="1035">
                <a:moveTo>
                  <a:pt x="0" y="1034"/>
                </a:moveTo>
                <a:lnTo>
                  <a:pt x="293" y="1034"/>
                </a:lnTo>
                <a:lnTo>
                  <a:pt x="435" y="1034"/>
                </a:lnTo>
                <a:lnTo>
                  <a:pt x="648" y="1014"/>
                </a:lnTo>
                <a:lnTo>
                  <a:pt x="799" y="1004"/>
                </a:lnTo>
                <a:lnTo>
                  <a:pt x="958" y="985"/>
                </a:lnTo>
                <a:lnTo>
                  <a:pt x="1119" y="965"/>
                </a:lnTo>
                <a:lnTo>
                  <a:pt x="1234" y="946"/>
                </a:lnTo>
                <a:lnTo>
                  <a:pt x="1385" y="897"/>
                </a:lnTo>
                <a:lnTo>
                  <a:pt x="1500" y="819"/>
                </a:lnTo>
                <a:lnTo>
                  <a:pt x="1625" y="702"/>
                </a:lnTo>
                <a:lnTo>
                  <a:pt x="2086" y="292"/>
                </a:lnTo>
                <a:lnTo>
                  <a:pt x="2157" y="234"/>
                </a:lnTo>
                <a:lnTo>
                  <a:pt x="2246" y="185"/>
                </a:lnTo>
                <a:lnTo>
                  <a:pt x="2326" y="156"/>
                </a:lnTo>
                <a:lnTo>
                  <a:pt x="2424" y="126"/>
                </a:lnTo>
                <a:lnTo>
                  <a:pt x="2539" y="97"/>
                </a:lnTo>
                <a:lnTo>
                  <a:pt x="2690" y="68"/>
                </a:lnTo>
                <a:lnTo>
                  <a:pt x="3036" y="29"/>
                </a:lnTo>
                <a:lnTo>
                  <a:pt x="3258" y="19"/>
                </a:lnTo>
                <a:lnTo>
                  <a:pt x="3667" y="0"/>
                </a:lnTo>
              </a:path>
            </a:pathLst>
          </a:custGeom>
          <a:noFill/>
          <a:ln w="25400" cap="rnd" cmpd="sng">
            <a:solidFill>
              <a:schemeClr val="tx1"/>
            </a:solidFill>
            <a:prstDash val="solid"/>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1">
                  <a:lumMod val="65000"/>
                  <a:lumOff val="35000"/>
                </a:schemeClr>
              </a:solidFill>
            </a:endParaRPr>
          </a:p>
        </p:txBody>
      </p:sp>
      <p:sp>
        <p:nvSpPr>
          <p:cNvPr id="41" name="Rectangle 10"/>
          <p:cNvSpPr>
            <a:spLocks noChangeArrowheads="1"/>
          </p:cNvSpPr>
          <p:nvPr/>
        </p:nvSpPr>
        <p:spPr bwMode="auto">
          <a:xfrm>
            <a:off x="762000" y="4990597"/>
            <a:ext cx="1296988" cy="708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r"/>
            <a:r>
              <a:rPr lang="en-US" sz="2000" b="1" dirty="0">
                <a:solidFill>
                  <a:schemeClr val="tx1">
                    <a:lumMod val="65000"/>
                    <a:lumOff val="35000"/>
                  </a:schemeClr>
                </a:solidFill>
                <a:latin typeface="Cambria"/>
                <a:cs typeface="Cambria"/>
              </a:rPr>
              <a:t>Current</a:t>
            </a:r>
          </a:p>
          <a:p>
            <a:pPr algn="r"/>
            <a:r>
              <a:rPr lang="en-US" sz="2000" b="1" dirty="0">
                <a:solidFill>
                  <a:schemeClr val="tx1">
                    <a:lumMod val="65000"/>
                    <a:lumOff val="35000"/>
                  </a:schemeClr>
                </a:solidFill>
                <a:latin typeface="Cambria"/>
                <a:cs typeface="Cambria"/>
              </a:rPr>
              <a:t>Sales</a:t>
            </a:r>
          </a:p>
        </p:txBody>
      </p:sp>
      <p:sp>
        <p:nvSpPr>
          <p:cNvPr id="42" name="Line 11"/>
          <p:cNvSpPr>
            <a:spLocks noChangeShapeType="1"/>
          </p:cNvSpPr>
          <p:nvPr/>
        </p:nvSpPr>
        <p:spPr bwMode="auto">
          <a:xfrm>
            <a:off x="2057400" y="3540124"/>
            <a:ext cx="31750" cy="2574925"/>
          </a:xfrm>
          <a:prstGeom prst="line">
            <a:avLst/>
          </a:prstGeom>
          <a:noFill/>
          <a:ln w="254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1">
                  <a:lumMod val="65000"/>
                  <a:lumOff val="35000"/>
                </a:schemeClr>
              </a:solidFill>
            </a:endParaRPr>
          </a:p>
        </p:txBody>
      </p:sp>
      <p:sp>
        <p:nvSpPr>
          <p:cNvPr id="43" name="Line 12"/>
          <p:cNvSpPr>
            <a:spLocks noChangeShapeType="1"/>
          </p:cNvSpPr>
          <p:nvPr/>
        </p:nvSpPr>
        <p:spPr bwMode="auto">
          <a:xfrm>
            <a:off x="2089150" y="6115050"/>
            <a:ext cx="5824538" cy="0"/>
          </a:xfrm>
          <a:prstGeom prst="line">
            <a:avLst/>
          </a:prstGeom>
          <a:noFill/>
          <a:ln w="254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1">
                  <a:lumMod val="65000"/>
                  <a:lumOff val="35000"/>
                </a:schemeClr>
              </a:solidFill>
            </a:endParaRPr>
          </a:p>
        </p:txBody>
      </p:sp>
      <p:sp>
        <p:nvSpPr>
          <p:cNvPr id="44" name="Line 13"/>
          <p:cNvSpPr>
            <a:spLocks noChangeShapeType="1"/>
          </p:cNvSpPr>
          <p:nvPr/>
        </p:nvSpPr>
        <p:spPr bwMode="auto">
          <a:xfrm>
            <a:off x="5694363" y="4352924"/>
            <a:ext cx="96837" cy="600075"/>
          </a:xfrm>
          <a:prstGeom prst="line">
            <a:avLst/>
          </a:prstGeom>
          <a:noFill/>
          <a:ln w="25400">
            <a:solidFill>
              <a:schemeClr val="accent2"/>
            </a:solidFill>
            <a:round/>
            <a:headEnd type="stealth" w="med" len="lg"/>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1">
                  <a:lumMod val="65000"/>
                  <a:lumOff val="35000"/>
                </a:schemeClr>
              </a:solidFill>
            </a:endParaRPr>
          </a:p>
        </p:txBody>
      </p:sp>
      <p:sp>
        <p:nvSpPr>
          <p:cNvPr id="45" name="Rectangle 14"/>
          <p:cNvSpPr>
            <a:spLocks noChangeArrowheads="1"/>
          </p:cNvSpPr>
          <p:nvPr/>
        </p:nvSpPr>
        <p:spPr bwMode="auto">
          <a:xfrm>
            <a:off x="5181600" y="4876800"/>
            <a:ext cx="1684337" cy="708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l"/>
            <a:r>
              <a:rPr lang="en-US" sz="2000" b="1" dirty="0">
                <a:solidFill>
                  <a:schemeClr val="tx1">
                    <a:lumMod val="65000"/>
                    <a:lumOff val="35000"/>
                  </a:schemeClr>
                </a:solidFill>
              </a:rPr>
              <a:t>Response </a:t>
            </a:r>
          </a:p>
          <a:p>
            <a:pPr algn="l"/>
            <a:r>
              <a:rPr lang="en-US" sz="2000" b="1" dirty="0">
                <a:solidFill>
                  <a:schemeClr val="tx1">
                    <a:lumMod val="65000"/>
                    <a:lumOff val="35000"/>
                  </a:schemeClr>
                </a:solidFill>
              </a:rPr>
              <a:t>Function</a:t>
            </a:r>
          </a:p>
        </p:txBody>
      </p:sp>
      <p:sp>
        <p:nvSpPr>
          <p:cNvPr id="48" name="Rectangle 17"/>
          <p:cNvSpPr>
            <a:spLocks noChangeArrowheads="1"/>
          </p:cNvSpPr>
          <p:nvPr/>
        </p:nvSpPr>
        <p:spPr bwMode="auto">
          <a:xfrm>
            <a:off x="3962400" y="6096000"/>
            <a:ext cx="1752600" cy="708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r>
              <a:rPr lang="en-US" sz="2000" b="1" dirty="0">
                <a:solidFill>
                  <a:schemeClr val="tx1">
                    <a:lumMod val="65000"/>
                    <a:lumOff val="35000"/>
                  </a:schemeClr>
                </a:solidFill>
              </a:rPr>
              <a:t>Current </a:t>
            </a:r>
          </a:p>
          <a:p>
            <a:r>
              <a:rPr lang="en-US" sz="2000" b="1" dirty="0">
                <a:solidFill>
                  <a:schemeClr val="tx1">
                    <a:lumMod val="65000"/>
                    <a:lumOff val="35000"/>
                  </a:schemeClr>
                </a:solidFill>
              </a:rPr>
              <a:t>Effort</a:t>
            </a:r>
          </a:p>
        </p:txBody>
      </p:sp>
      <p:sp>
        <p:nvSpPr>
          <p:cNvPr id="49" name="Rectangle 18"/>
          <p:cNvSpPr>
            <a:spLocks noChangeArrowheads="1"/>
          </p:cNvSpPr>
          <p:nvPr/>
        </p:nvSpPr>
        <p:spPr bwMode="auto">
          <a:xfrm>
            <a:off x="503425" y="3664161"/>
            <a:ext cx="1525588" cy="708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r"/>
            <a:r>
              <a:rPr lang="en-US" sz="2000" b="1" dirty="0">
                <a:solidFill>
                  <a:schemeClr val="tx1">
                    <a:lumMod val="65000"/>
                    <a:lumOff val="35000"/>
                  </a:schemeClr>
                </a:solidFill>
                <a:latin typeface="Cambria"/>
                <a:cs typeface="Cambria"/>
              </a:rPr>
              <a:t>Sales Response</a:t>
            </a:r>
          </a:p>
        </p:txBody>
      </p:sp>
      <p:sp>
        <p:nvSpPr>
          <p:cNvPr id="50" name="Rectangle 19"/>
          <p:cNvSpPr>
            <a:spLocks noChangeArrowheads="1"/>
          </p:cNvSpPr>
          <p:nvPr/>
        </p:nvSpPr>
        <p:spPr bwMode="auto">
          <a:xfrm>
            <a:off x="6369358" y="6156325"/>
            <a:ext cx="1545295" cy="400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2000" b="1" dirty="0">
                <a:solidFill>
                  <a:schemeClr val="tx1">
                    <a:lumMod val="65000"/>
                    <a:lumOff val="35000"/>
                  </a:schemeClr>
                </a:solidFill>
              </a:rPr>
              <a:t>Effort Level</a:t>
            </a:r>
          </a:p>
        </p:txBody>
      </p:sp>
      <p:sp>
        <p:nvSpPr>
          <p:cNvPr id="51" name="Rectangle 9"/>
          <p:cNvSpPr txBox="1">
            <a:spLocks noChangeArrowheads="1"/>
          </p:cNvSpPr>
          <p:nvPr/>
        </p:nvSpPr>
        <p:spPr>
          <a:xfrm>
            <a:off x="1981200" y="3962400"/>
            <a:ext cx="3317875" cy="838200"/>
          </a:xfrm>
          <a:prstGeom prst="rect">
            <a:avLst/>
          </a:prstGeom>
          <a:noFill/>
          <a:ln/>
        </p:spPr>
        <p:txBody>
          <a:bodyPr lIns="91430" tIns="45715" rIns="91430" bIns="45715"/>
          <a:lstStyle>
            <a:lvl1pPr marL="342862" indent="-342862" algn="l" defTabSz="457149" rtl="0" eaLnBrk="1" latinLnBrk="0" hangingPunct="1">
              <a:spcBef>
                <a:spcPct val="20000"/>
              </a:spcBef>
              <a:buFont typeface="Arial"/>
              <a:buChar char="•"/>
              <a:defRPr sz="2800" kern="1200">
                <a:solidFill>
                  <a:schemeClr val="tx1"/>
                </a:solidFill>
                <a:latin typeface="+mj-lt"/>
                <a:ea typeface="+mn-ea"/>
                <a:cs typeface="Calibri" pitchFamily="34" charset="0"/>
              </a:defRPr>
            </a:lvl1pPr>
            <a:lvl2pPr marL="742867" indent="-285718" algn="l" defTabSz="457149" rtl="0" eaLnBrk="1" latinLnBrk="0" hangingPunct="1">
              <a:spcBef>
                <a:spcPct val="20000"/>
              </a:spcBef>
              <a:buFont typeface="Arial"/>
              <a:buChar char="–"/>
              <a:defRPr sz="2400" kern="1200">
                <a:solidFill>
                  <a:schemeClr val="tx1"/>
                </a:solidFill>
                <a:latin typeface="+mj-lt"/>
                <a:ea typeface="+mn-ea"/>
                <a:cs typeface="Calibri" pitchFamily="34" charset="0"/>
              </a:defRPr>
            </a:lvl2pPr>
            <a:lvl3pPr marL="1142873" indent="-228575" algn="l" defTabSz="457149" rtl="0" eaLnBrk="1" latinLnBrk="0" hangingPunct="1">
              <a:spcBef>
                <a:spcPct val="20000"/>
              </a:spcBef>
              <a:buFont typeface="Arial"/>
              <a:buChar char="•"/>
              <a:defRPr sz="2000" kern="1200">
                <a:solidFill>
                  <a:schemeClr val="tx1"/>
                </a:solidFill>
                <a:latin typeface="+mj-lt"/>
                <a:ea typeface="+mn-ea"/>
                <a:cs typeface="Calibri" pitchFamily="34" charset="0"/>
              </a:defRPr>
            </a:lvl3pPr>
            <a:lvl4pPr marL="1600022" indent="-228575" algn="l" defTabSz="457149" rtl="0" eaLnBrk="1" latinLnBrk="0" hangingPunct="1">
              <a:spcBef>
                <a:spcPct val="20000"/>
              </a:spcBef>
              <a:buFont typeface="Arial"/>
              <a:buChar char="–"/>
              <a:defRPr sz="1800" kern="1200">
                <a:solidFill>
                  <a:schemeClr val="tx1"/>
                </a:solidFill>
                <a:latin typeface="+mj-lt"/>
                <a:ea typeface="+mn-ea"/>
                <a:cs typeface="Calibri" pitchFamily="34" charset="0"/>
              </a:defRPr>
            </a:lvl4pPr>
            <a:lvl5pPr marL="2057171" indent="-228575" algn="l" defTabSz="457149" rtl="0" eaLnBrk="1" latinLnBrk="0" hangingPunct="1">
              <a:spcBef>
                <a:spcPct val="20000"/>
              </a:spcBef>
              <a:buFont typeface="Arial"/>
              <a:buChar char="»"/>
              <a:defRPr sz="1600" kern="1200">
                <a:solidFill>
                  <a:schemeClr val="tx1"/>
                </a:solidFill>
                <a:latin typeface="+mj-lt"/>
                <a:ea typeface="+mn-ea"/>
                <a:cs typeface="Calibri" pitchFamily="34" charset="0"/>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ct val="200000"/>
              </a:spcAft>
              <a:buFont typeface="Wingdings" charset="0"/>
              <a:buNone/>
            </a:pPr>
            <a:r>
              <a:rPr lang="en-US" sz="2000" i="1" dirty="0">
                <a:solidFill>
                  <a:schemeClr val="tx1">
                    <a:lumMod val="65000"/>
                    <a:lumOff val="35000"/>
                  </a:schemeClr>
                </a:solidFill>
              </a:rPr>
              <a:t>Y</a:t>
            </a:r>
            <a:r>
              <a:rPr lang="en-US" sz="2000" dirty="0">
                <a:solidFill>
                  <a:schemeClr val="tx1">
                    <a:lumMod val="65000"/>
                    <a:lumOff val="35000"/>
                  </a:schemeClr>
                </a:solidFill>
              </a:rPr>
              <a:t>  =  </a:t>
            </a:r>
            <a:r>
              <a:rPr lang="en-US" sz="2000" i="1" dirty="0">
                <a:solidFill>
                  <a:schemeClr val="tx1">
                    <a:lumMod val="65000"/>
                    <a:lumOff val="35000"/>
                  </a:schemeClr>
                </a:solidFill>
              </a:rPr>
              <a:t>a </a:t>
            </a:r>
            <a:r>
              <a:rPr lang="en-US" sz="2000" dirty="0">
                <a:solidFill>
                  <a:schemeClr val="tx1">
                    <a:lumMod val="65000"/>
                    <a:lumOff val="35000"/>
                  </a:schemeClr>
                </a:solidFill>
              </a:rPr>
              <a:t>(1 – </a:t>
            </a:r>
            <a:r>
              <a:rPr lang="en-US" sz="2000" i="1" dirty="0">
                <a:solidFill>
                  <a:schemeClr val="tx1">
                    <a:lumMod val="65000"/>
                    <a:lumOff val="35000"/>
                  </a:schemeClr>
                </a:solidFill>
              </a:rPr>
              <a:t>e</a:t>
            </a:r>
            <a:r>
              <a:rPr lang="en-US" sz="2000" baseline="30000" dirty="0">
                <a:solidFill>
                  <a:schemeClr val="tx1">
                    <a:lumMod val="65000"/>
                    <a:lumOff val="35000"/>
                  </a:schemeClr>
                </a:solidFill>
              </a:rPr>
              <a:t>–</a:t>
            </a:r>
            <a:r>
              <a:rPr lang="en-US" sz="2000" i="1" baseline="30000" dirty="0" err="1">
                <a:solidFill>
                  <a:schemeClr val="tx1">
                    <a:lumMod val="65000"/>
                    <a:lumOff val="35000"/>
                  </a:schemeClr>
                </a:solidFill>
              </a:rPr>
              <a:t>bx</a:t>
            </a:r>
            <a:r>
              <a:rPr lang="en-US" sz="2000" dirty="0">
                <a:solidFill>
                  <a:schemeClr val="tx1">
                    <a:lumMod val="65000"/>
                    <a:lumOff val="35000"/>
                  </a:schemeClr>
                </a:solidFill>
              </a:rPr>
              <a:t>)  +  </a:t>
            </a:r>
            <a:r>
              <a:rPr lang="en-US" sz="2000" i="1" dirty="0">
                <a:solidFill>
                  <a:schemeClr val="tx1">
                    <a:lumMod val="65000"/>
                    <a:lumOff val="35000"/>
                  </a:schemeClr>
                </a:solidFill>
              </a:rPr>
              <a:t>c</a:t>
            </a:r>
            <a:endParaRPr lang="en-US" sz="2000" dirty="0">
              <a:solidFill>
                <a:schemeClr val="tx1">
                  <a:lumMod val="65000"/>
                  <a:lumOff val="35000"/>
                </a:schemeClr>
              </a:solidFill>
            </a:endParaRPr>
          </a:p>
        </p:txBody>
      </p:sp>
      <p:sp>
        <p:nvSpPr>
          <p:cNvPr id="4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32</a:t>
            </a:fld>
            <a:endParaRPr lang="en-US" sz="1200" dirty="0">
              <a:solidFill>
                <a:schemeClr val="tx1">
                  <a:lumMod val="65000"/>
                  <a:lumOff val="35000"/>
                </a:schemeClr>
              </a:solidFill>
            </a:endParaRPr>
          </a:p>
        </p:txBody>
      </p:sp>
      <p:sp>
        <p:nvSpPr>
          <p:cNvPr id="47"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27408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22" grpId="0"/>
      <p:bldP spid="23" grpId="0" animBg="1"/>
      <p:bldP spid="24" grpId="0" animBg="1"/>
      <p:bldP spid="25" grpId="0"/>
      <p:bldP spid="33" grpId="0" animBg="1"/>
      <p:bldP spid="35" grpId="0"/>
      <p:bldP spid="38" grpId="0" animBg="1"/>
      <p:bldP spid="39" grpId="0" animBg="1"/>
      <p:bldP spid="40" grpId="0" animBg="1"/>
      <p:bldP spid="41" grpId="0"/>
      <p:bldP spid="42" grpId="0" animBg="1"/>
      <p:bldP spid="43" grpId="0" animBg="1"/>
      <p:bldP spid="44" grpId="0" animBg="1"/>
      <p:bldP spid="45" grpId="0"/>
      <p:bldP spid="48" grpId="0"/>
      <p:bldP spid="49" grpId="0"/>
      <p:bldP spid="50" grpId="0"/>
      <p:bldP spid="5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7329"/>
            <a:ext cx="7772400" cy="1073023"/>
          </a:xfrm>
        </p:spPr>
        <p:txBody>
          <a:bodyPr/>
          <a:lstStyle/>
          <a:p>
            <a:r>
              <a:rPr lang="en-US" b="1" dirty="0"/>
              <a:t>Calibration is the Process for Estimating Parameters in Response Model</a:t>
            </a:r>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33</a:t>
            </a:fld>
            <a:endParaRPr lang="en-US" dirty="0"/>
          </a:p>
        </p:txBody>
      </p:sp>
      <p:sp>
        <p:nvSpPr>
          <p:cNvPr id="5" name="Content Placeholder 4"/>
          <p:cNvSpPr>
            <a:spLocks noGrp="1"/>
          </p:cNvSpPr>
          <p:nvPr>
            <p:ph idx="1"/>
          </p:nvPr>
        </p:nvSpPr>
        <p:spPr>
          <a:xfrm>
            <a:off x="442259" y="1261033"/>
            <a:ext cx="8610600" cy="5029200"/>
          </a:xfrm>
        </p:spPr>
        <p:txBody>
          <a:bodyPr>
            <a:normAutofit/>
          </a:bodyPr>
          <a:lstStyle/>
          <a:p>
            <a:r>
              <a:rPr lang="en-US" sz="2400" dirty="0"/>
              <a:t>Estimate from historical data</a:t>
            </a:r>
          </a:p>
          <a:p>
            <a:pPr lvl="1"/>
            <a:r>
              <a:rPr lang="en-US" sz="2000" dirty="0"/>
              <a:t>Data from CRM system</a:t>
            </a:r>
          </a:p>
          <a:p>
            <a:pPr lvl="1"/>
            <a:r>
              <a:rPr lang="en-US" sz="2000" dirty="0"/>
              <a:t>Must be sufficient variability in the data to allow for reliable estimation (across regions, overtime)</a:t>
            </a:r>
          </a:p>
          <a:p>
            <a:r>
              <a:rPr lang="en-US" sz="2400" dirty="0"/>
              <a:t>Conduct experiments</a:t>
            </a:r>
          </a:p>
          <a:p>
            <a:pPr lvl="1"/>
            <a:r>
              <a:rPr lang="en-US" sz="2000" dirty="0"/>
              <a:t>Fairly easy in online settings</a:t>
            </a:r>
          </a:p>
          <a:p>
            <a:pPr lvl="1"/>
            <a:r>
              <a:rPr lang="en-US" sz="2000" dirty="0"/>
              <a:t>P&amp;G does this for advertising for most new product launches (3 cities)</a:t>
            </a:r>
          </a:p>
          <a:p>
            <a:r>
              <a:rPr lang="en-US" sz="2400" dirty="0"/>
              <a:t>Elicit managerial judgment</a:t>
            </a:r>
          </a:p>
          <a:p>
            <a:pPr lvl="1"/>
            <a:r>
              <a:rPr lang="en-US" sz="2000" dirty="0"/>
              <a:t>Quick and helps build consensus (combine with others)</a:t>
            </a:r>
          </a:p>
          <a:p>
            <a:pPr lvl="1"/>
            <a:r>
              <a:rPr lang="en-US" sz="2000" dirty="0"/>
              <a:t>Encourages systematic thinking</a:t>
            </a:r>
          </a:p>
          <a:p>
            <a:pPr lvl="1"/>
            <a:r>
              <a:rPr lang="en-US" sz="2000" dirty="0"/>
              <a:t>A series of questions on what would happen when inputs change</a:t>
            </a:r>
          </a:p>
          <a:p>
            <a:endParaRPr lang="en-US" sz="2400"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33</a:t>
            </a:fld>
            <a:endParaRPr lang="en-US" sz="1200" dirty="0">
              <a:solidFill>
                <a:schemeClr val="tx1">
                  <a:lumMod val="65000"/>
                  <a:lumOff val="35000"/>
                </a:schemeClr>
              </a:solidFill>
            </a:endParaRPr>
          </a:p>
        </p:txBody>
      </p:sp>
      <p:sp>
        <p:nvSpPr>
          <p:cNvPr id="7"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9376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64" y="152153"/>
            <a:ext cx="7642412" cy="883270"/>
          </a:xfrm>
        </p:spPr>
        <p:txBody>
          <a:bodyPr/>
          <a:lstStyle/>
          <a:p>
            <a:r>
              <a:rPr lang="en-US" b="1" dirty="0"/>
              <a:t>Preprogrammed Response Models (many included in ME)</a:t>
            </a:r>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34</a:t>
            </a:fld>
            <a:endParaRPr lang="en-US" dirty="0"/>
          </a:p>
        </p:txBody>
      </p:sp>
      <p:sp>
        <p:nvSpPr>
          <p:cNvPr id="5" name="Content Placeholder 4"/>
          <p:cNvSpPr>
            <a:spLocks noGrp="1"/>
          </p:cNvSpPr>
          <p:nvPr>
            <p:ph idx="1"/>
          </p:nvPr>
        </p:nvSpPr>
        <p:spPr>
          <a:xfrm>
            <a:off x="381000" y="1227047"/>
            <a:ext cx="8416120" cy="5385606"/>
          </a:xfrm>
        </p:spPr>
        <p:txBody>
          <a:bodyPr>
            <a:normAutofit/>
          </a:bodyPr>
          <a:lstStyle/>
          <a:p>
            <a:r>
              <a:rPr lang="en-US" sz="1800" dirty="0"/>
              <a:t>ADBUDG: market share response model for advertising spend, which builds in many known advertising phenomena</a:t>
            </a:r>
          </a:p>
          <a:p>
            <a:pPr lvl="1"/>
            <a:r>
              <a:rPr lang="en-US" sz="1600" dirty="0"/>
              <a:t>Floor to share w/o advertising</a:t>
            </a:r>
          </a:p>
          <a:p>
            <a:pPr lvl="1"/>
            <a:r>
              <a:rPr lang="en-US" sz="1600" dirty="0"/>
              <a:t>Ceiling where advertising spend has no effect</a:t>
            </a:r>
          </a:p>
          <a:p>
            <a:pPr lvl="1"/>
            <a:r>
              <a:rPr lang="en-US" sz="1600" dirty="0"/>
              <a:t>Need some advertising rate to maintain share</a:t>
            </a:r>
          </a:p>
          <a:p>
            <a:pPr lvl="1"/>
            <a:r>
              <a:rPr lang="en-US" sz="1600" dirty="0"/>
              <a:t>Built in typical delays and carryover</a:t>
            </a:r>
          </a:p>
          <a:p>
            <a:r>
              <a:rPr lang="en-US" sz="1800" dirty="0"/>
              <a:t>Sales force allocation models</a:t>
            </a:r>
          </a:p>
          <a:p>
            <a:pPr lvl="1"/>
            <a:r>
              <a:rPr lang="en-US" sz="1600" dirty="0"/>
              <a:t>GEOLINE: allocation of salespeople over territory</a:t>
            </a:r>
          </a:p>
          <a:p>
            <a:pPr lvl="1"/>
            <a:r>
              <a:rPr lang="en-US" sz="1600" dirty="0"/>
              <a:t>CALLPLAN: allocation of sales calls over customers, products</a:t>
            </a:r>
          </a:p>
          <a:p>
            <a:pPr lvl="1"/>
            <a:r>
              <a:rPr lang="en-US" sz="1600" dirty="0"/>
              <a:t>MDZ: allocation of compensation over salespeople </a:t>
            </a:r>
          </a:p>
          <a:p>
            <a:r>
              <a:rPr lang="en-US" sz="1800" dirty="0"/>
              <a:t>Many other response models account for multiple types of marketing inputs simultaneously</a:t>
            </a:r>
          </a:p>
          <a:p>
            <a:pPr lvl="1"/>
            <a:r>
              <a:rPr lang="en-US" sz="1600" dirty="0"/>
              <a:t>Interaction among advertising, salespeople, and promotion $ </a:t>
            </a:r>
          </a:p>
          <a:p>
            <a:pPr lvl="1"/>
            <a:r>
              <a:rPr lang="en-US" sz="1600" dirty="0"/>
              <a:t>Consultants specialize in each model and across industries</a:t>
            </a:r>
          </a:p>
          <a:p>
            <a:pPr lvl="1"/>
            <a:r>
              <a:rPr lang="en-US" sz="1600" dirty="0"/>
              <a:t>Build your own model for key ongoing allocation decisions</a:t>
            </a:r>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34</a:t>
            </a:fld>
            <a:endParaRPr lang="en-US" sz="1200" dirty="0">
              <a:solidFill>
                <a:schemeClr val="tx1">
                  <a:lumMod val="65000"/>
                  <a:lumOff val="35000"/>
                </a:schemeClr>
              </a:solidFill>
            </a:endParaRPr>
          </a:p>
        </p:txBody>
      </p:sp>
      <p:sp>
        <p:nvSpPr>
          <p:cNvPr id="7"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08729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1563"/>
            <a:ext cx="7504953" cy="744318"/>
          </a:xfrm>
        </p:spPr>
        <p:txBody>
          <a:bodyPr/>
          <a:lstStyle/>
          <a:p>
            <a:r>
              <a:rPr lang="en-US" b="1" dirty="0"/>
              <a:t>Solver: An Optimization Program in Excel</a:t>
            </a:r>
          </a:p>
        </p:txBody>
      </p:sp>
      <p:sp>
        <p:nvSpPr>
          <p:cNvPr id="3" name="Content Placeholder 2"/>
          <p:cNvSpPr>
            <a:spLocks noGrp="1"/>
          </p:cNvSpPr>
          <p:nvPr>
            <p:ph idx="1"/>
          </p:nvPr>
        </p:nvSpPr>
        <p:spPr>
          <a:xfrm>
            <a:off x="533400" y="1371600"/>
            <a:ext cx="8153400" cy="4724400"/>
          </a:xfrm>
        </p:spPr>
        <p:txBody>
          <a:bodyPr>
            <a:normAutofit/>
          </a:bodyPr>
          <a:lstStyle/>
          <a:p>
            <a:r>
              <a:rPr lang="en-US" sz="2400" dirty="0"/>
              <a:t>Add-in for Excel that “solves” linear and non linear functions for optimal point</a:t>
            </a:r>
          </a:p>
          <a:p>
            <a:r>
              <a:rPr lang="en-US" sz="2400" dirty="0"/>
              <a:t>Plug in equation for response function to optimize (set min and max limits)</a:t>
            </a:r>
          </a:p>
          <a:p>
            <a:r>
              <a:rPr lang="en-US" sz="2400" dirty="0"/>
              <a:t>Set any constraints (e.g., advertising spending &gt; 0)</a:t>
            </a:r>
          </a:p>
          <a:p>
            <a:r>
              <a:rPr lang="en-US" sz="2400" dirty="0"/>
              <a:t>Solver gives optimum level of input(s) “assuming” response function captures relationship between inputs and outputs</a:t>
            </a:r>
          </a:p>
          <a:p>
            <a:endParaRPr lang="en-US" sz="1600" dirty="0"/>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35</a:t>
            </a:fld>
            <a:endParaRPr lang="en-US" dirty="0"/>
          </a:p>
        </p:txBody>
      </p:sp>
      <p:sp>
        <p:nvSpPr>
          <p:cNvPr id="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35</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pic>
        <p:nvPicPr>
          <p:cNvPr id="7" name="Picture 6" descr="149002_03f0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875" y="4903014"/>
            <a:ext cx="3238500" cy="1822196"/>
          </a:xfrm>
          <a:prstGeom prst="rect">
            <a:avLst/>
          </a:prstGeom>
        </p:spPr>
      </p:pic>
    </p:spTree>
    <p:extLst>
      <p:ext uri="{BB962C8B-B14F-4D97-AF65-F5344CB8AC3E}">
        <p14:creationId xmlns:p14="http://schemas.microsoft.com/office/powerpoint/2010/main" val="128698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30"/>
            <a:ext cx="7491506" cy="1035670"/>
          </a:xfrm>
        </p:spPr>
        <p:txBody>
          <a:bodyPr/>
          <a:lstStyle/>
          <a:p>
            <a:r>
              <a:rPr lang="en-US" altLang="zh-TW" b="1" dirty="0">
                <a:ea typeface="新細明體" charset="0"/>
              </a:rPr>
              <a:t>“If you can’t measure it, you can’t manage it!” The Balanced Scorecard </a:t>
            </a:r>
            <a:endParaRPr lang="en-US" b="1" dirty="0"/>
          </a:p>
        </p:txBody>
      </p:sp>
      <p:sp>
        <p:nvSpPr>
          <p:cNvPr id="3" name="Content Placeholder 2"/>
          <p:cNvSpPr>
            <a:spLocks noGrp="1"/>
          </p:cNvSpPr>
          <p:nvPr>
            <p:ph idx="1"/>
          </p:nvPr>
        </p:nvSpPr>
        <p:spPr>
          <a:xfrm>
            <a:off x="422833" y="1247587"/>
            <a:ext cx="8493815" cy="5335184"/>
          </a:xfrm>
        </p:spPr>
        <p:txBody>
          <a:bodyPr/>
          <a:lstStyle/>
          <a:p>
            <a:r>
              <a:rPr lang="en-US" dirty="0"/>
              <a:t>Managers need intermediate metrics to capture the effects of their decisions in order to adjust actions</a:t>
            </a:r>
          </a:p>
          <a:p>
            <a:pPr lvl="1"/>
            <a:r>
              <a:rPr lang="en-US" dirty="0"/>
              <a:t>Short feedback loop, forward-looking, fast response </a:t>
            </a:r>
          </a:p>
          <a:p>
            <a:pPr lvl="1"/>
            <a:r>
              <a:rPr lang="en-US" dirty="0"/>
              <a:t>Scope of metric should align to domain of decision</a:t>
            </a:r>
          </a:p>
          <a:p>
            <a:r>
              <a:rPr lang="en-US" dirty="0"/>
              <a:t>Common marketing metrics:</a:t>
            </a:r>
          </a:p>
          <a:p>
            <a:pPr lvl="1"/>
            <a:r>
              <a:rPr lang="en-US" dirty="0"/>
              <a:t>Customer satisfaction (product focused, forward-looking)</a:t>
            </a:r>
          </a:p>
          <a:p>
            <a:pPr lvl="1"/>
            <a:r>
              <a:rPr lang="en-US" dirty="0"/>
              <a:t>Service quality (experience and relationship focused)</a:t>
            </a:r>
          </a:p>
          <a:p>
            <a:pPr lvl="1"/>
            <a:r>
              <a:rPr lang="en-US" dirty="0"/>
              <a:t>Brand awareness (promotion focused, fast response)</a:t>
            </a:r>
          </a:p>
          <a:p>
            <a:pPr lvl="1"/>
            <a:r>
              <a:rPr lang="en-US" dirty="0"/>
              <a:t>Brand strength and quality (promotion, price, and product focused, slow response/high inertia)</a:t>
            </a:r>
          </a:p>
          <a:p>
            <a:pPr lvl="1"/>
            <a:r>
              <a:rPr lang="en-US" dirty="0"/>
              <a:t>Customer retention (aggregate, backward-looking)</a:t>
            </a:r>
          </a:p>
          <a:p>
            <a:pPr lvl="1"/>
            <a:r>
              <a:rPr lang="en-US" b="1" dirty="0">
                <a:solidFill>
                  <a:srgbClr val="1F497D"/>
                </a:solidFill>
              </a:rPr>
              <a:t>Loyalty</a:t>
            </a:r>
            <a:r>
              <a:rPr lang="en-US" dirty="0">
                <a:solidFill>
                  <a:srgbClr val="1F497D"/>
                </a:solidFill>
              </a:rPr>
              <a:t> </a:t>
            </a:r>
            <a:r>
              <a:rPr lang="en-US" dirty="0"/>
              <a:t>(probably best forward-looking </a:t>
            </a:r>
            <a:r>
              <a:rPr lang="en-US" u="sng" dirty="0"/>
              <a:t>aggregate</a:t>
            </a:r>
            <a:r>
              <a:rPr lang="en-US" dirty="0"/>
              <a:t> measure of marketing’s effect)</a:t>
            </a:r>
          </a:p>
          <a:p>
            <a:pPr marL="338328" indent="-338328"/>
            <a:endParaRPr lang="en-US" dirty="0"/>
          </a:p>
          <a:p>
            <a:pPr marL="338328" indent="-338328"/>
            <a:endParaRPr lang="en-US" dirty="0"/>
          </a:p>
          <a:p>
            <a:pPr marL="338328" indent="-338328"/>
            <a:endParaRPr lang="en-US" dirty="0"/>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36</a:t>
            </a:fld>
            <a:endParaRPr lang="en-US" dirty="0"/>
          </a:p>
        </p:txBody>
      </p:sp>
      <p:sp>
        <p:nvSpPr>
          <p:cNvPr id="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36</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209548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7" name="Rectangle 2"/>
          <p:cNvSpPr>
            <a:spLocks noGrp="1" noChangeArrowheads="1"/>
          </p:cNvSpPr>
          <p:nvPr>
            <p:ph type="title"/>
          </p:nvPr>
        </p:nvSpPr>
        <p:spPr>
          <a:xfrm>
            <a:off x="498474" y="192928"/>
            <a:ext cx="7556313" cy="803691"/>
          </a:xfrm>
          <a:prstGeom prst="rect">
            <a:avLst/>
          </a:prstGeom>
        </p:spPr>
        <p:txBody>
          <a:bodyPr/>
          <a:lstStyle/>
          <a:p>
            <a:pPr algn="l" eaLnBrk="1" hangingPunct="1"/>
            <a:r>
              <a:rPr lang="en-US" b="1" dirty="0">
                <a:solidFill>
                  <a:srgbClr val="000000"/>
                </a:solidFill>
              </a:rPr>
              <a:t>However, Some Measures of Loyalty are Misleading</a:t>
            </a:r>
          </a:p>
        </p:txBody>
      </p:sp>
      <p:graphicFrame>
        <p:nvGraphicFramePr>
          <p:cNvPr id="416798" name="Group 30"/>
          <p:cNvGraphicFramePr>
            <a:graphicFrameLocks noGrp="1"/>
          </p:cNvGraphicFramePr>
          <p:nvPr>
            <p:ph idx="1"/>
            <p:extLst>
              <p:ext uri="{D42A27DB-BD31-4B8C-83A1-F6EECF244321}">
                <p14:modId xmlns:p14="http://schemas.microsoft.com/office/powerpoint/2010/main" val="3752608140"/>
              </p:ext>
            </p:extLst>
          </p:nvPr>
        </p:nvGraphicFramePr>
        <p:xfrm>
          <a:off x="4512233" y="2117402"/>
          <a:ext cx="4434296" cy="2902833"/>
        </p:xfrm>
        <a:graphic>
          <a:graphicData uri="http://schemas.openxmlformats.org/drawingml/2006/table">
            <a:tbl>
              <a:tblPr/>
              <a:tblGrid>
                <a:gridCol w="920326">
                  <a:extLst>
                    <a:ext uri="{9D8B030D-6E8A-4147-A177-3AD203B41FA5}">
                      <a16:colId xmlns="" xmlns:a16="http://schemas.microsoft.com/office/drawing/2014/main" val="20000"/>
                    </a:ext>
                  </a:extLst>
                </a:gridCol>
                <a:gridCol w="1756985">
                  <a:extLst>
                    <a:ext uri="{9D8B030D-6E8A-4147-A177-3AD203B41FA5}">
                      <a16:colId xmlns="" xmlns:a16="http://schemas.microsoft.com/office/drawing/2014/main" val="20001"/>
                    </a:ext>
                  </a:extLst>
                </a:gridCol>
                <a:gridCol w="1756985">
                  <a:extLst>
                    <a:ext uri="{9D8B030D-6E8A-4147-A177-3AD203B41FA5}">
                      <a16:colId xmlns="" xmlns:a16="http://schemas.microsoft.com/office/drawing/2014/main" val="20002"/>
                    </a:ext>
                  </a:extLst>
                </a:gridCol>
              </a:tblGrid>
              <a:tr h="4878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mbria"/>
                        <a:cs typeface="Cambria"/>
                      </a:endParaRPr>
                    </a:p>
                  </a:txBody>
                  <a:tcPr marL="189134" marR="1891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mbria"/>
                          <a:cs typeface="Cambria"/>
                        </a:rPr>
                        <a:t>High</a:t>
                      </a:r>
                    </a:p>
                  </a:txBody>
                  <a:tcPr marL="189134" marR="1891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mbria"/>
                          <a:cs typeface="Cambria"/>
                        </a:rPr>
                        <a:t>Low</a:t>
                      </a:r>
                    </a:p>
                  </a:txBody>
                  <a:tcPr marL="189134" marR="1891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20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mbria"/>
                          <a:cs typeface="Cambria"/>
                        </a:rPr>
                        <a:t>High</a:t>
                      </a:r>
                    </a:p>
                  </a:txBody>
                  <a:tcPr marL="189134" marR="1891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1F497D"/>
                          </a:solidFill>
                          <a:effectLst/>
                          <a:latin typeface="Cambria"/>
                          <a:cs typeface="Cambria"/>
                        </a:rPr>
                        <a:t>True loyalty</a:t>
                      </a:r>
                    </a:p>
                  </a:txBody>
                  <a:tcPr marL="189134" marR="1891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mbria"/>
                          <a:cs typeface="Cambria"/>
                        </a:rPr>
                        <a:t>Latent loyalty</a:t>
                      </a:r>
                    </a:p>
                  </a:txBody>
                  <a:tcPr marL="189134" marR="1891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2068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mbria"/>
                          <a:cs typeface="Cambria"/>
                        </a:rPr>
                        <a:t>Low</a:t>
                      </a:r>
                    </a:p>
                  </a:txBody>
                  <a:tcPr marL="189134" marR="1891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mbria"/>
                          <a:cs typeface="Cambria"/>
                        </a:rPr>
                        <a:t>Spurious loyalty</a:t>
                      </a:r>
                    </a:p>
                  </a:txBody>
                  <a:tcPr marL="189134" marR="1891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mbria"/>
                          <a:cs typeface="Cambria"/>
                        </a:rPr>
                        <a:t>No loyalty</a:t>
                      </a:r>
                    </a:p>
                  </a:txBody>
                  <a:tcPr marL="189134" marR="1891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743428" name="Rectangle 3"/>
          <p:cNvSpPr>
            <a:spLocks noGrp="1" noChangeArrowheads="1"/>
          </p:cNvSpPr>
          <p:nvPr>
            <p:ph type="body" sz="half" idx="4294967295"/>
          </p:nvPr>
        </p:nvSpPr>
        <p:spPr>
          <a:xfrm>
            <a:off x="498474" y="1479178"/>
            <a:ext cx="3436473" cy="4525963"/>
          </a:xfrm>
          <a:prstGeom prst="rect">
            <a:avLst/>
          </a:prstGeom>
        </p:spPr>
        <p:txBody>
          <a:bodyPr>
            <a:normAutofit/>
          </a:bodyPr>
          <a:lstStyle/>
          <a:p>
            <a:pPr eaLnBrk="1" hangingPunct="1">
              <a:lnSpc>
                <a:spcPct val="90000"/>
              </a:lnSpc>
            </a:pPr>
            <a:r>
              <a:rPr lang="en-US" sz="2800" b="1" dirty="0">
                <a:solidFill>
                  <a:schemeClr val="tx2"/>
                </a:solidFill>
              </a:rPr>
              <a:t>Loyalty:</a:t>
            </a:r>
            <a:r>
              <a:rPr lang="en-US" sz="2800" dirty="0">
                <a:solidFill>
                  <a:schemeClr val="tx2"/>
                </a:solidFill>
              </a:rPr>
              <a:t> </a:t>
            </a:r>
            <a:r>
              <a:rPr lang="en-US" sz="2800" dirty="0"/>
              <a:t>attitudes and behaviors that signal a motivation to maintain a relationship </a:t>
            </a:r>
          </a:p>
          <a:p>
            <a:pPr lvl="1">
              <a:lnSpc>
                <a:spcPct val="90000"/>
              </a:lnSpc>
            </a:pPr>
            <a:r>
              <a:rPr lang="en-US" sz="2400" b="1" dirty="0">
                <a:solidFill>
                  <a:srgbClr val="1F497D"/>
                </a:solidFill>
              </a:rPr>
              <a:t>Attitudes</a:t>
            </a:r>
            <a:r>
              <a:rPr lang="en-US" sz="2400" dirty="0">
                <a:solidFill>
                  <a:srgbClr val="1F497D"/>
                </a:solidFill>
              </a:rPr>
              <a:t>: </a:t>
            </a:r>
            <a:r>
              <a:rPr lang="en-US" sz="2400" dirty="0"/>
              <a:t>captures beliefs and feelings relative to competitive options</a:t>
            </a:r>
          </a:p>
          <a:p>
            <a:pPr lvl="1" eaLnBrk="1" hangingPunct="1">
              <a:lnSpc>
                <a:spcPct val="90000"/>
              </a:lnSpc>
            </a:pPr>
            <a:r>
              <a:rPr lang="en-US" sz="2400" b="1" dirty="0">
                <a:solidFill>
                  <a:srgbClr val="1F497D"/>
                </a:solidFill>
              </a:rPr>
              <a:t>Behaviors</a:t>
            </a:r>
            <a:r>
              <a:rPr lang="en-US" sz="2400" dirty="0">
                <a:solidFill>
                  <a:srgbClr val="1F497D"/>
                </a:solidFill>
              </a:rPr>
              <a:t>: </a:t>
            </a:r>
            <a:r>
              <a:rPr lang="en-US" sz="2400" dirty="0"/>
              <a:t>captures actual actions</a:t>
            </a:r>
          </a:p>
        </p:txBody>
      </p:sp>
      <p:sp>
        <p:nvSpPr>
          <p:cNvPr id="743447" name="Text Box 28"/>
          <p:cNvSpPr txBox="1">
            <a:spLocks noChangeArrowheads="1"/>
          </p:cNvSpPr>
          <p:nvPr/>
        </p:nvSpPr>
        <p:spPr bwMode="auto">
          <a:xfrm>
            <a:off x="4848413" y="1676400"/>
            <a:ext cx="3962400" cy="400110"/>
          </a:xfrm>
          <a:prstGeom prst="rect">
            <a:avLst/>
          </a:prstGeom>
          <a:noFill/>
          <a:ln w="9525">
            <a:noFill/>
            <a:miter lim="800000"/>
            <a:headEnd/>
            <a:tailEnd/>
          </a:ln>
        </p:spPr>
        <p:txBody>
          <a:bodyPr>
            <a:spAutoFit/>
          </a:bodyPr>
          <a:lstStyle/>
          <a:p>
            <a:pPr>
              <a:spcBef>
                <a:spcPct val="50000"/>
              </a:spcBef>
            </a:pPr>
            <a:r>
              <a:rPr lang="en-US" sz="2000" b="1" dirty="0"/>
              <a:t>Repurchase/WOM Behaviors</a:t>
            </a:r>
          </a:p>
        </p:txBody>
      </p:sp>
      <p:sp>
        <p:nvSpPr>
          <p:cNvPr id="743448" name="Text Box 29"/>
          <p:cNvSpPr txBox="1">
            <a:spLocks noChangeArrowheads="1"/>
          </p:cNvSpPr>
          <p:nvPr/>
        </p:nvSpPr>
        <p:spPr bwMode="auto">
          <a:xfrm rot="-5400000">
            <a:off x="2870203" y="3070574"/>
            <a:ext cx="2743200" cy="400110"/>
          </a:xfrm>
          <a:prstGeom prst="rect">
            <a:avLst/>
          </a:prstGeom>
          <a:noFill/>
          <a:ln w="9525">
            <a:noFill/>
            <a:miter lim="800000"/>
            <a:headEnd/>
            <a:tailEnd/>
          </a:ln>
        </p:spPr>
        <p:txBody>
          <a:bodyPr>
            <a:spAutoFit/>
          </a:bodyPr>
          <a:lstStyle/>
          <a:p>
            <a:pPr>
              <a:spcBef>
                <a:spcPct val="50000"/>
              </a:spcBef>
            </a:pPr>
            <a:r>
              <a:rPr lang="en-US" sz="2000" b="1" dirty="0"/>
              <a:t>Relative Attitude</a:t>
            </a:r>
          </a:p>
        </p:txBody>
      </p:sp>
      <p:sp>
        <p:nvSpPr>
          <p:cNvPr id="9"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37</a:t>
            </a:fld>
            <a:endParaRPr lang="en-US" sz="1200" dirty="0">
              <a:solidFill>
                <a:schemeClr val="tx1">
                  <a:lumMod val="65000"/>
                  <a:lumOff val="35000"/>
                </a:schemeClr>
              </a:solidFill>
            </a:endParaRPr>
          </a:p>
        </p:txBody>
      </p:sp>
      <p:sp>
        <p:nvSpPr>
          <p:cNvPr id="10"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2658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34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34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34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34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34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6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47" grpId="0"/>
      <p:bldP spid="74344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533400" y="119525"/>
            <a:ext cx="7261485" cy="1143000"/>
          </a:xfrm>
        </p:spPr>
        <p:txBody>
          <a:bodyPr/>
          <a:lstStyle/>
          <a:p>
            <a:pPr eaLnBrk="1" hangingPunct="1"/>
            <a:r>
              <a:rPr lang="en-US" b="1" dirty="0"/>
              <a:t>Net-Promoter Score (NPS): Popular Loyalty Measure</a:t>
            </a:r>
          </a:p>
        </p:txBody>
      </p:sp>
      <p:sp>
        <p:nvSpPr>
          <p:cNvPr id="57348" name="Rectangle 3"/>
          <p:cNvSpPr>
            <a:spLocks noGrp="1" noChangeArrowheads="1"/>
          </p:cNvSpPr>
          <p:nvPr>
            <p:ph type="body" idx="1"/>
          </p:nvPr>
        </p:nvSpPr>
        <p:spPr>
          <a:xfrm>
            <a:off x="473636" y="1260287"/>
            <a:ext cx="8153400" cy="4724400"/>
          </a:xfrm>
        </p:spPr>
        <p:txBody>
          <a:bodyPr>
            <a:noAutofit/>
          </a:bodyPr>
          <a:lstStyle/>
          <a:p>
            <a:pPr eaLnBrk="1" hangingPunct="1">
              <a:lnSpc>
                <a:spcPct val="90000"/>
              </a:lnSpc>
            </a:pPr>
            <a:r>
              <a:rPr lang="en-US" sz="2200" b="1" dirty="0">
                <a:solidFill>
                  <a:srgbClr val="1F497D"/>
                </a:solidFill>
              </a:rPr>
              <a:t>Net-promoters:</a:t>
            </a:r>
            <a:r>
              <a:rPr lang="en-US" sz="2200" dirty="0">
                <a:solidFill>
                  <a:srgbClr val="1F497D"/>
                </a:solidFill>
              </a:rPr>
              <a:t> </a:t>
            </a:r>
            <a:r>
              <a:rPr lang="en-US" sz="2200" dirty="0"/>
              <a:t>% of customers who are promoters - % who are detractors (i.e., removes people in zone of tolerance)</a:t>
            </a:r>
          </a:p>
          <a:p>
            <a:pPr eaLnBrk="1" hangingPunct="1">
              <a:lnSpc>
                <a:spcPct val="90000"/>
              </a:lnSpc>
            </a:pPr>
            <a:r>
              <a:rPr lang="en-US" sz="2200" dirty="0"/>
              <a:t>Promoters answer 9 or 10 and distractor 0 to 6 to question, “How likely is it that you would recommend [firm] to a friend or colleague?”</a:t>
            </a:r>
          </a:p>
          <a:p>
            <a:pPr eaLnBrk="1" hangingPunct="1">
              <a:lnSpc>
                <a:spcPct val="90000"/>
              </a:lnSpc>
            </a:pPr>
            <a:r>
              <a:rPr lang="en-US" sz="2200" dirty="0"/>
              <a:t>Scores are linked to profitable growth</a:t>
            </a:r>
          </a:p>
          <a:p>
            <a:pPr eaLnBrk="1" hangingPunct="1">
              <a:lnSpc>
                <a:spcPct val="90000"/>
              </a:lnSpc>
            </a:pPr>
            <a:r>
              <a:rPr lang="en-US" sz="2200" dirty="0"/>
              <a:t>Scores of 75% and above are world class</a:t>
            </a:r>
          </a:p>
          <a:p>
            <a:pPr eaLnBrk="1" hangingPunct="1">
              <a:lnSpc>
                <a:spcPct val="90000"/>
              </a:lnSpc>
            </a:pPr>
            <a:r>
              <a:rPr lang="en-US" sz="2200" dirty="0"/>
              <a:t>Mixed support in academic research</a:t>
            </a:r>
          </a:p>
          <a:p>
            <a:pPr eaLnBrk="1" hangingPunct="1">
              <a:lnSpc>
                <a:spcPct val="90000"/>
              </a:lnSpc>
            </a:pPr>
            <a:r>
              <a:rPr lang="en-US" sz="2200" b="1" dirty="0">
                <a:solidFill>
                  <a:srgbClr val="1F497D"/>
                </a:solidFill>
              </a:rPr>
              <a:t>Pros</a:t>
            </a:r>
            <a:r>
              <a:rPr lang="en-US" sz="2200" dirty="0">
                <a:solidFill>
                  <a:srgbClr val="1F497D"/>
                </a:solidFill>
              </a:rPr>
              <a:t>: </a:t>
            </a:r>
            <a:r>
              <a:rPr lang="en-US" sz="2200" dirty="0"/>
              <a:t>simple and good “single item” measure</a:t>
            </a:r>
          </a:p>
          <a:p>
            <a:pPr eaLnBrk="1" hangingPunct="1">
              <a:lnSpc>
                <a:spcPct val="90000"/>
              </a:lnSpc>
            </a:pPr>
            <a:r>
              <a:rPr lang="en-US" sz="2200" b="1" dirty="0">
                <a:solidFill>
                  <a:srgbClr val="1F497D"/>
                </a:solidFill>
              </a:rPr>
              <a:t>Cons</a:t>
            </a:r>
            <a:r>
              <a:rPr lang="en-US" sz="2200" dirty="0"/>
              <a:t>: not very diagnostic, may not be true loyalty since no actual behaviors</a:t>
            </a:r>
          </a:p>
        </p:txBody>
      </p:sp>
      <p:sp>
        <p:nvSpPr>
          <p:cNvPr id="5"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38</a:t>
            </a:fld>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38</a:t>
            </a:fld>
            <a:endParaRPr lang="en-US" sz="1200" dirty="0">
              <a:solidFill>
                <a:schemeClr val="tx1">
                  <a:lumMod val="65000"/>
                  <a:lumOff val="35000"/>
                </a:schemeClr>
              </a:solidFill>
            </a:endParaRPr>
          </a:p>
        </p:txBody>
      </p:sp>
      <p:sp>
        <p:nvSpPr>
          <p:cNvPr id="7"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pic>
        <p:nvPicPr>
          <p:cNvPr id="2" name="Picture 1" descr="pictureguide1-1-568x305-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532" y="3190874"/>
            <a:ext cx="3222468" cy="1730375"/>
          </a:xfrm>
          <a:prstGeom prst="rect">
            <a:avLst/>
          </a:prstGeom>
        </p:spPr>
      </p:pic>
    </p:spTree>
    <p:extLst>
      <p:ext uri="{BB962C8B-B14F-4D97-AF65-F5344CB8AC3E}">
        <p14:creationId xmlns:p14="http://schemas.microsoft.com/office/powerpoint/2010/main" val="179864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4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498474" y="357279"/>
            <a:ext cx="7556313" cy="803691"/>
          </a:xfrm>
        </p:spPr>
        <p:txBody>
          <a:bodyPr/>
          <a:lstStyle/>
          <a:p>
            <a:pPr eaLnBrk="1" hangingPunct="1"/>
            <a:r>
              <a:rPr lang="en-US" sz="3200" b="1" dirty="0"/>
              <a:t>Growth by Word of Mouth</a:t>
            </a:r>
          </a:p>
        </p:txBody>
      </p:sp>
      <p:sp>
        <p:nvSpPr>
          <p:cNvPr id="58372" name="Rectangle 3"/>
          <p:cNvSpPr>
            <a:spLocks noChangeArrowheads="1"/>
          </p:cNvSpPr>
          <p:nvPr/>
        </p:nvSpPr>
        <p:spPr bwMode="auto">
          <a:xfrm>
            <a:off x="990600" y="1905000"/>
            <a:ext cx="3505200" cy="2667000"/>
          </a:xfrm>
          <a:prstGeom prst="rect">
            <a:avLst/>
          </a:prstGeom>
          <a:solidFill>
            <a:srgbClr val="EAEAEA"/>
          </a:solidFill>
          <a:ln w="9525">
            <a:solidFill>
              <a:schemeClr val="tx1"/>
            </a:solidFill>
            <a:miter lim="800000"/>
            <a:headEnd/>
            <a:tailEnd/>
          </a:ln>
        </p:spPr>
        <p:txBody>
          <a:bodyPr wrap="none" anchor="ctr"/>
          <a:lstStyle/>
          <a:p>
            <a:endParaRPr lang="en-US" dirty="0">
              <a:solidFill>
                <a:schemeClr val="tx1">
                  <a:lumMod val="65000"/>
                  <a:lumOff val="35000"/>
                </a:schemeClr>
              </a:solidFill>
            </a:endParaRPr>
          </a:p>
        </p:txBody>
      </p:sp>
      <p:sp>
        <p:nvSpPr>
          <p:cNvPr id="58373" name="Rectangle 4"/>
          <p:cNvSpPr>
            <a:spLocks noChangeArrowheads="1"/>
          </p:cNvSpPr>
          <p:nvPr/>
        </p:nvSpPr>
        <p:spPr bwMode="auto">
          <a:xfrm>
            <a:off x="5410200" y="1905000"/>
            <a:ext cx="3505200" cy="2667000"/>
          </a:xfrm>
          <a:prstGeom prst="rect">
            <a:avLst/>
          </a:prstGeom>
          <a:solidFill>
            <a:srgbClr val="EAEAEA"/>
          </a:solidFill>
          <a:ln w="9525">
            <a:solidFill>
              <a:schemeClr val="tx1"/>
            </a:solidFill>
            <a:miter lim="800000"/>
            <a:headEnd/>
            <a:tailEnd/>
          </a:ln>
        </p:spPr>
        <p:txBody>
          <a:bodyPr wrap="none" anchor="ctr"/>
          <a:lstStyle/>
          <a:p>
            <a:endParaRPr lang="en-US" dirty="0">
              <a:solidFill>
                <a:schemeClr val="tx1">
                  <a:lumMod val="65000"/>
                  <a:lumOff val="35000"/>
                </a:schemeClr>
              </a:solidFill>
            </a:endParaRPr>
          </a:p>
        </p:txBody>
      </p:sp>
      <p:sp>
        <p:nvSpPr>
          <p:cNvPr id="58374" name="Text Box 5"/>
          <p:cNvSpPr txBox="1">
            <a:spLocks noChangeArrowheads="1"/>
          </p:cNvSpPr>
          <p:nvPr/>
        </p:nvSpPr>
        <p:spPr bwMode="auto">
          <a:xfrm>
            <a:off x="533400" y="1828800"/>
            <a:ext cx="543739" cy="2893100"/>
          </a:xfrm>
          <a:prstGeom prst="rect">
            <a:avLst/>
          </a:prstGeom>
          <a:noFill/>
          <a:ln w="9525">
            <a:noFill/>
            <a:miter lim="800000"/>
            <a:headEnd/>
            <a:tailEnd/>
          </a:ln>
        </p:spPr>
        <p:txBody>
          <a:bodyPr wrap="none">
            <a:spAutoFit/>
          </a:bodyPr>
          <a:lstStyle/>
          <a:p>
            <a:r>
              <a:rPr lang="en-US" sz="1400" dirty="0">
                <a:solidFill>
                  <a:schemeClr val="tx1">
                    <a:lumMod val="65000"/>
                    <a:lumOff val="35000"/>
                  </a:schemeClr>
                </a:solidFill>
              </a:rPr>
              <a:t>10%</a:t>
            </a:r>
          </a:p>
          <a:p>
            <a:endParaRPr lang="en-US" sz="1400" dirty="0">
              <a:solidFill>
                <a:schemeClr val="tx1">
                  <a:lumMod val="65000"/>
                  <a:lumOff val="35000"/>
                </a:schemeClr>
              </a:solidFill>
            </a:endParaRPr>
          </a:p>
          <a:p>
            <a:endParaRPr lang="en-US" sz="1400" dirty="0">
              <a:solidFill>
                <a:schemeClr val="tx1">
                  <a:lumMod val="65000"/>
                  <a:lumOff val="35000"/>
                </a:schemeClr>
              </a:solidFill>
            </a:endParaRPr>
          </a:p>
          <a:p>
            <a:r>
              <a:rPr lang="en-US" sz="1400" dirty="0">
                <a:solidFill>
                  <a:schemeClr val="tx1">
                    <a:lumMod val="65000"/>
                    <a:lumOff val="35000"/>
                  </a:schemeClr>
                </a:solidFill>
              </a:rPr>
              <a:t> 5</a:t>
            </a:r>
          </a:p>
          <a:p>
            <a:endParaRPr lang="en-US" sz="1400" dirty="0">
              <a:solidFill>
                <a:schemeClr val="tx1">
                  <a:lumMod val="65000"/>
                  <a:lumOff val="35000"/>
                </a:schemeClr>
              </a:solidFill>
            </a:endParaRPr>
          </a:p>
          <a:p>
            <a:endParaRPr lang="en-US" sz="1400" dirty="0">
              <a:solidFill>
                <a:schemeClr val="tx1">
                  <a:lumMod val="65000"/>
                  <a:lumOff val="35000"/>
                </a:schemeClr>
              </a:solidFill>
            </a:endParaRPr>
          </a:p>
          <a:p>
            <a:r>
              <a:rPr lang="en-US" sz="1400" dirty="0">
                <a:solidFill>
                  <a:schemeClr val="tx1">
                    <a:lumMod val="65000"/>
                    <a:lumOff val="35000"/>
                  </a:schemeClr>
                </a:solidFill>
              </a:rPr>
              <a:t> 0</a:t>
            </a:r>
          </a:p>
          <a:p>
            <a:endParaRPr lang="en-US" sz="1400" dirty="0">
              <a:solidFill>
                <a:schemeClr val="tx1">
                  <a:lumMod val="65000"/>
                  <a:lumOff val="35000"/>
                </a:schemeClr>
              </a:solidFill>
            </a:endParaRPr>
          </a:p>
          <a:p>
            <a:endParaRPr lang="en-US" sz="1400" dirty="0">
              <a:solidFill>
                <a:schemeClr val="tx1">
                  <a:lumMod val="65000"/>
                  <a:lumOff val="35000"/>
                </a:schemeClr>
              </a:solidFill>
            </a:endParaRPr>
          </a:p>
          <a:p>
            <a:r>
              <a:rPr lang="en-US" sz="1400" dirty="0">
                <a:solidFill>
                  <a:schemeClr val="tx1">
                    <a:lumMod val="65000"/>
                    <a:lumOff val="35000"/>
                  </a:schemeClr>
                </a:solidFill>
              </a:rPr>
              <a:t>-5</a:t>
            </a:r>
          </a:p>
          <a:p>
            <a:endParaRPr lang="en-US" sz="1400" dirty="0">
              <a:solidFill>
                <a:schemeClr val="tx1">
                  <a:lumMod val="65000"/>
                  <a:lumOff val="35000"/>
                </a:schemeClr>
              </a:solidFill>
            </a:endParaRPr>
          </a:p>
          <a:p>
            <a:endParaRPr lang="en-US" sz="1400" dirty="0">
              <a:solidFill>
                <a:schemeClr val="tx1">
                  <a:lumMod val="65000"/>
                  <a:lumOff val="35000"/>
                </a:schemeClr>
              </a:solidFill>
            </a:endParaRPr>
          </a:p>
          <a:p>
            <a:r>
              <a:rPr lang="en-US" sz="1400" dirty="0">
                <a:solidFill>
                  <a:schemeClr val="tx1">
                    <a:lumMod val="65000"/>
                    <a:lumOff val="35000"/>
                  </a:schemeClr>
                </a:solidFill>
              </a:rPr>
              <a:t>-10</a:t>
            </a:r>
          </a:p>
        </p:txBody>
      </p:sp>
      <p:sp>
        <p:nvSpPr>
          <p:cNvPr id="58375" name="Text Box 6"/>
          <p:cNvSpPr txBox="1">
            <a:spLocks noChangeArrowheads="1"/>
          </p:cNvSpPr>
          <p:nvPr/>
        </p:nvSpPr>
        <p:spPr bwMode="auto">
          <a:xfrm>
            <a:off x="838200" y="4648200"/>
            <a:ext cx="3236696" cy="307777"/>
          </a:xfrm>
          <a:prstGeom prst="rect">
            <a:avLst/>
          </a:prstGeom>
          <a:noFill/>
          <a:ln w="9525">
            <a:noFill/>
            <a:miter lim="800000"/>
            <a:headEnd/>
            <a:tailEnd/>
          </a:ln>
        </p:spPr>
        <p:txBody>
          <a:bodyPr wrap="none">
            <a:spAutoFit/>
          </a:bodyPr>
          <a:lstStyle/>
          <a:p>
            <a:r>
              <a:rPr lang="en-US" sz="1400" dirty="0">
                <a:solidFill>
                  <a:schemeClr val="tx1">
                    <a:lumMod val="65000"/>
                    <a:lumOff val="35000"/>
                  </a:schemeClr>
                </a:solidFill>
              </a:rPr>
              <a:t> -10       0       10       20       30       40       50</a:t>
            </a:r>
          </a:p>
        </p:txBody>
      </p:sp>
      <p:sp>
        <p:nvSpPr>
          <p:cNvPr id="58376" name="Text Box 7"/>
          <p:cNvSpPr txBox="1">
            <a:spLocks noChangeArrowheads="1"/>
          </p:cNvSpPr>
          <p:nvPr/>
        </p:nvSpPr>
        <p:spPr bwMode="auto">
          <a:xfrm>
            <a:off x="5257800" y="4648200"/>
            <a:ext cx="2838174" cy="307777"/>
          </a:xfrm>
          <a:prstGeom prst="rect">
            <a:avLst/>
          </a:prstGeom>
          <a:noFill/>
          <a:ln w="9525">
            <a:noFill/>
            <a:miter lim="800000"/>
            <a:headEnd/>
            <a:tailEnd/>
          </a:ln>
        </p:spPr>
        <p:txBody>
          <a:bodyPr wrap="none">
            <a:spAutoFit/>
          </a:bodyPr>
          <a:lstStyle/>
          <a:p>
            <a:r>
              <a:rPr lang="en-US" sz="1400" dirty="0">
                <a:solidFill>
                  <a:schemeClr val="tx1">
                    <a:lumMod val="65000"/>
                    <a:lumOff val="35000"/>
                  </a:schemeClr>
                </a:solidFill>
              </a:rPr>
              <a:t> 20              25               30                 35             </a:t>
            </a:r>
          </a:p>
        </p:txBody>
      </p:sp>
      <p:sp>
        <p:nvSpPr>
          <p:cNvPr id="58377" name="Text Box 8"/>
          <p:cNvSpPr txBox="1">
            <a:spLocks noChangeArrowheads="1"/>
          </p:cNvSpPr>
          <p:nvPr/>
        </p:nvSpPr>
        <p:spPr bwMode="auto">
          <a:xfrm>
            <a:off x="4953000" y="1828800"/>
            <a:ext cx="543739" cy="2893100"/>
          </a:xfrm>
          <a:prstGeom prst="rect">
            <a:avLst/>
          </a:prstGeom>
          <a:noFill/>
          <a:ln w="9525">
            <a:noFill/>
            <a:miter lim="800000"/>
            <a:headEnd/>
            <a:tailEnd/>
          </a:ln>
        </p:spPr>
        <p:txBody>
          <a:bodyPr wrap="none">
            <a:spAutoFit/>
          </a:bodyPr>
          <a:lstStyle/>
          <a:p>
            <a:r>
              <a:rPr lang="en-US" sz="1400" dirty="0">
                <a:solidFill>
                  <a:schemeClr val="tx1">
                    <a:lumMod val="65000"/>
                    <a:lumOff val="35000"/>
                  </a:schemeClr>
                </a:solidFill>
              </a:rPr>
              <a:t>20%</a:t>
            </a:r>
          </a:p>
          <a:p>
            <a:endParaRPr lang="en-US" sz="1400" dirty="0">
              <a:solidFill>
                <a:schemeClr val="tx1">
                  <a:lumMod val="65000"/>
                  <a:lumOff val="35000"/>
                </a:schemeClr>
              </a:solidFill>
            </a:endParaRPr>
          </a:p>
          <a:p>
            <a:r>
              <a:rPr lang="en-US" sz="1400" dirty="0">
                <a:solidFill>
                  <a:schemeClr val="tx1">
                    <a:lumMod val="65000"/>
                    <a:lumOff val="35000"/>
                  </a:schemeClr>
                </a:solidFill>
              </a:rPr>
              <a:t> </a:t>
            </a:r>
          </a:p>
          <a:p>
            <a:endParaRPr lang="en-US" sz="1400" dirty="0">
              <a:solidFill>
                <a:schemeClr val="tx1">
                  <a:lumMod val="65000"/>
                  <a:lumOff val="35000"/>
                </a:schemeClr>
              </a:solidFill>
            </a:endParaRPr>
          </a:p>
          <a:p>
            <a:r>
              <a:rPr lang="en-US" sz="1400" dirty="0">
                <a:solidFill>
                  <a:schemeClr val="tx1">
                    <a:lumMod val="65000"/>
                    <a:lumOff val="35000"/>
                  </a:schemeClr>
                </a:solidFill>
              </a:rPr>
              <a:t> 10</a:t>
            </a:r>
          </a:p>
          <a:p>
            <a:endParaRPr lang="en-US" sz="1400" dirty="0">
              <a:solidFill>
                <a:schemeClr val="tx1">
                  <a:lumMod val="65000"/>
                  <a:lumOff val="35000"/>
                </a:schemeClr>
              </a:solidFill>
            </a:endParaRPr>
          </a:p>
          <a:p>
            <a:endParaRPr lang="en-US" sz="1400" dirty="0">
              <a:solidFill>
                <a:schemeClr val="tx1">
                  <a:lumMod val="65000"/>
                  <a:lumOff val="35000"/>
                </a:schemeClr>
              </a:solidFill>
            </a:endParaRPr>
          </a:p>
          <a:p>
            <a:endParaRPr lang="en-US" sz="1400" dirty="0">
              <a:solidFill>
                <a:schemeClr val="tx1">
                  <a:lumMod val="65000"/>
                  <a:lumOff val="35000"/>
                </a:schemeClr>
              </a:solidFill>
            </a:endParaRPr>
          </a:p>
          <a:p>
            <a:r>
              <a:rPr lang="en-US" sz="1400" dirty="0">
                <a:solidFill>
                  <a:schemeClr val="tx1">
                    <a:lumMod val="65000"/>
                    <a:lumOff val="35000"/>
                  </a:schemeClr>
                </a:solidFill>
              </a:rPr>
              <a:t>  0</a:t>
            </a:r>
          </a:p>
          <a:p>
            <a:endParaRPr lang="en-US" sz="1400" dirty="0">
              <a:solidFill>
                <a:schemeClr val="tx1">
                  <a:lumMod val="65000"/>
                  <a:lumOff val="35000"/>
                </a:schemeClr>
              </a:solidFill>
            </a:endParaRPr>
          </a:p>
          <a:p>
            <a:endParaRPr lang="en-US" sz="1400" dirty="0">
              <a:solidFill>
                <a:schemeClr val="tx1">
                  <a:lumMod val="65000"/>
                  <a:lumOff val="35000"/>
                </a:schemeClr>
              </a:solidFill>
            </a:endParaRPr>
          </a:p>
          <a:p>
            <a:endParaRPr lang="en-US" sz="1400" dirty="0">
              <a:solidFill>
                <a:schemeClr val="tx1">
                  <a:lumMod val="65000"/>
                  <a:lumOff val="35000"/>
                </a:schemeClr>
              </a:solidFill>
            </a:endParaRPr>
          </a:p>
          <a:p>
            <a:r>
              <a:rPr lang="en-US" sz="1400" dirty="0">
                <a:solidFill>
                  <a:schemeClr val="tx1">
                    <a:lumMod val="65000"/>
                    <a:lumOff val="35000"/>
                  </a:schemeClr>
                </a:solidFill>
              </a:rPr>
              <a:t>-10</a:t>
            </a:r>
          </a:p>
        </p:txBody>
      </p:sp>
      <p:sp>
        <p:nvSpPr>
          <p:cNvPr id="58378" name="Text Box 9"/>
          <p:cNvSpPr txBox="1">
            <a:spLocks noChangeArrowheads="1"/>
          </p:cNvSpPr>
          <p:nvPr/>
        </p:nvSpPr>
        <p:spPr bwMode="auto">
          <a:xfrm>
            <a:off x="1905000" y="4954495"/>
            <a:ext cx="1734895" cy="369332"/>
          </a:xfrm>
          <a:prstGeom prst="rect">
            <a:avLst/>
          </a:prstGeom>
          <a:noFill/>
          <a:ln w="9525">
            <a:noFill/>
            <a:miter lim="800000"/>
            <a:headEnd/>
            <a:tailEnd/>
          </a:ln>
        </p:spPr>
        <p:txBody>
          <a:bodyPr wrap="none">
            <a:spAutoFit/>
          </a:bodyPr>
          <a:lstStyle/>
          <a:p>
            <a:r>
              <a:rPr lang="en-US" b="1" dirty="0">
                <a:solidFill>
                  <a:schemeClr val="tx1">
                    <a:lumMod val="65000"/>
                    <a:lumOff val="35000"/>
                  </a:schemeClr>
                </a:solidFill>
              </a:rPr>
              <a:t>Net Promoters</a:t>
            </a:r>
          </a:p>
        </p:txBody>
      </p:sp>
      <p:sp>
        <p:nvSpPr>
          <p:cNvPr id="58379" name="Text Box 10"/>
          <p:cNvSpPr txBox="1">
            <a:spLocks noChangeArrowheads="1"/>
          </p:cNvSpPr>
          <p:nvPr/>
        </p:nvSpPr>
        <p:spPr bwMode="auto">
          <a:xfrm>
            <a:off x="6372413" y="4909672"/>
            <a:ext cx="1734895" cy="369332"/>
          </a:xfrm>
          <a:prstGeom prst="rect">
            <a:avLst/>
          </a:prstGeom>
          <a:noFill/>
          <a:ln w="9525">
            <a:noFill/>
            <a:miter lim="800000"/>
            <a:headEnd/>
            <a:tailEnd/>
          </a:ln>
        </p:spPr>
        <p:txBody>
          <a:bodyPr wrap="none">
            <a:spAutoFit/>
          </a:bodyPr>
          <a:lstStyle/>
          <a:p>
            <a:r>
              <a:rPr lang="en-US" b="1" dirty="0">
                <a:solidFill>
                  <a:schemeClr val="tx1">
                    <a:lumMod val="65000"/>
                    <a:lumOff val="35000"/>
                  </a:schemeClr>
                </a:solidFill>
              </a:rPr>
              <a:t>Net Promoters</a:t>
            </a:r>
          </a:p>
        </p:txBody>
      </p:sp>
      <p:sp>
        <p:nvSpPr>
          <p:cNvPr id="58380" name="Text Box 11"/>
          <p:cNvSpPr txBox="1">
            <a:spLocks noChangeArrowheads="1"/>
          </p:cNvSpPr>
          <p:nvPr/>
        </p:nvSpPr>
        <p:spPr bwMode="auto">
          <a:xfrm rot="-5400000">
            <a:off x="4108640" y="3057725"/>
            <a:ext cx="1539304" cy="338554"/>
          </a:xfrm>
          <a:prstGeom prst="rect">
            <a:avLst/>
          </a:prstGeom>
          <a:noFill/>
          <a:ln w="9525">
            <a:noFill/>
            <a:miter lim="800000"/>
            <a:headEnd/>
            <a:tailEnd/>
          </a:ln>
        </p:spPr>
        <p:txBody>
          <a:bodyPr wrap="none">
            <a:spAutoFit/>
          </a:bodyPr>
          <a:lstStyle/>
          <a:p>
            <a:r>
              <a:rPr lang="en-US" sz="1600" b="1" dirty="0">
                <a:solidFill>
                  <a:schemeClr val="tx1">
                    <a:lumMod val="65000"/>
                    <a:lumOff val="35000"/>
                  </a:schemeClr>
                </a:solidFill>
              </a:rPr>
              <a:t>3 Year Growth</a:t>
            </a:r>
          </a:p>
        </p:txBody>
      </p:sp>
      <p:sp>
        <p:nvSpPr>
          <p:cNvPr id="58381" name="Text Box 12"/>
          <p:cNvSpPr txBox="1">
            <a:spLocks noChangeArrowheads="1"/>
          </p:cNvSpPr>
          <p:nvPr/>
        </p:nvSpPr>
        <p:spPr bwMode="auto">
          <a:xfrm rot="-5400000">
            <a:off x="-310960" y="3057726"/>
            <a:ext cx="1539304" cy="338554"/>
          </a:xfrm>
          <a:prstGeom prst="rect">
            <a:avLst/>
          </a:prstGeom>
          <a:noFill/>
          <a:ln w="9525">
            <a:noFill/>
            <a:miter lim="800000"/>
            <a:headEnd/>
            <a:tailEnd/>
          </a:ln>
        </p:spPr>
        <p:txBody>
          <a:bodyPr wrap="none">
            <a:spAutoFit/>
          </a:bodyPr>
          <a:lstStyle/>
          <a:p>
            <a:r>
              <a:rPr lang="en-US" sz="1600" b="1" dirty="0">
                <a:solidFill>
                  <a:schemeClr val="tx1">
                    <a:lumMod val="65000"/>
                    <a:lumOff val="35000"/>
                  </a:schemeClr>
                </a:solidFill>
              </a:rPr>
              <a:t>3 Year Growth</a:t>
            </a:r>
          </a:p>
        </p:txBody>
      </p:sp>
      <p:sp>
        <p:nvSpPr>
          <p:cNvPr id="58382" name="Text Box 13"/>
          <p:cNvSpPr txBox="1">
            <a:spLocks noChangeArrowheads="1"/>
          </p:cNvSpPr>
          <p:nvPr/>
        </p:nvSpPr>
        <p:spPr bwMode="auto">
          <a:xfrm>
            <a:off x="2057400" y="1385046"/>
            <a:ext cx="1313581" cy="461665"/>
          </a:xfrm>
          <a:prstGeom prst="rect">
            <a:avLst/>
          </a:prstGeom>
          <a:noFill/>
          <a:ln w="9525">
            <a:noFill/>
            <a:miter lim="800000"/>
            <a:headEnd/>
            <a:tailEnd/>
          </a:ln>
        </p:spPr>
        <p:txBody>
          <a:bodyPr wrap="none">
            <a:spAutoFit/>
          </a:bodyPr>
          <a:lstStyle/>
          <a:p>
            <a:r>
              <a:rPr lang="en-US" sz="2400" b="1" dirty="0">
                <a:solidFill>
                  <a:schemeClr val="tx1">
                    <a:lumMod val="65000"/>
                    <a:lumOff val="35000"/>
                  </a:schemeClr>
                </a:solidFill>
              </a:rPr>
              <a:t>Airlines</a:t>
            </a:r>
          </a:p>
        </p:txBody>
      </p:sp>
      <p:sp>
        <p:nvSpPr>
          <p:cNvPr id="58383" name="Text Box 14"/>
          <p:cNvSpPr txBox="1">
            <a:spLocks noChangeArrowheads="1"/>
          </p:cNvSpPr>
          <p:nvPr/>
        </p:nvSpPr>
        <p:spPr bwMode="auto">
          <a:xfrm>
            <a:off x="6206567" y="1383551"/>
            <a:ext cx="1801545" cy="461665"/>
          </a:xfrm>
          <a:prstGeom prst="rect">
            <a:avLst/>
          </a:prstGeom>
          <a:noFill/>
          <a:ln w="9525">
            <a:noFill/>
            <a:miter lim="800000"/>
            <a:headEnd/>
            <a:tailEnd/>
          </a:ln>
        </p:spPr>
        <p:txBody>
          <a:bodyPr wrap="none">
            <a:spAutoFit/>
          </a:bodyPr>
          <a:lstStyle/>
          <a:p>
            <a:r>
              <a:rPr lang="en-US" sz="2400" b="1" dirty="0">
                <a:solidFill>
                  <a:schemeClr val="tx1">
                    <a:lumMod val="65000"/>
                    <a:lumOff val="35000"/>
                  </a:schemeClr>
                </a:solidFill>
              </a:rPr>
              <a:t>Car Rentals</a:t>
            </a:r>
          </a:p>
        </p:txBody>
      </p:sp>
      <p:sp>
        <p:nvSpPr>
          <p:cNvPr id="58384" name="Oval 15"/>
          <p:cNvSpPr>
            <a:spLocks noChangeArrowheads="1"/>
          </p:cNvSpPr>
          <p:nvPr/>
        </p:nvSpPr>
        <p:spPr bwMode="auto">
          <a:xfrm>
            <a:off x="6858000" y="2362200"/>
            <a:ext cx="762000" cy="762000"/>
          </a:xfrm>
          <a:prstGeom prst="ellipse">
            <a:avLst/>
          </a:prstGeom>
          <a:solidFill>
            <a:srgbClr val="000080"/>
          </a:solidFill>
          <a:ln w="9525">
            <a:solidFill>
              <a:schemeClr val="tx1"/>
            </a:solidFill>
            <a:round/>
            <a:headEnd/>
            <a:tailEnd/>
          </a:ln>
        </p:spPr>
        <p:txBody>
          <a:bodyPr wrap="none" anchor="ctr"/>
          <a:lstStyle/>
          <a:p>
            <a:endParaRPr lang="en-US" dirty="0">
              <a:solidFill>
                <a:schemeClr val="tx1">
                  <a:lumMod val="65000"/>
                  <a:lumOff val="35000"/>
                </a:schemeClr>
              </a:solidFill>
            </a:endParaRPr>
          </a:p>
        </p:txBody>
      </p:sp>
      <p:sp>
        <p:nvSpPr>
          <p:cNvPr id="58385" name="Oval 16"/>
          <p:cNvSpPr>
            <a:spLocks noChangeArrowheads="1"/>
          </p:cNvSpPr>
          <p:nvPr/>
        </p:nvSpPr>
        <p:spPr bwMode="auto">
          <a:xfrm>
            <a:off x="5867400" y="3429000"/>
            <a:ext cx="381000" cy="381000"/>
          </a:xfrm>
          <a:prstGeom prst="ellipse">
            <a:avLst/>
          </a:prstGeom>
          <a:solidFill>
            <a:srgbClr val="CCFFCC"/>
          </a:solidFill>
          <a:ln w="9525">
            <a:solidFill>
              <a:schemeClr val="tx1"/>
            </a:solidFill>
            <a:round/>
            <a:headEnd/>
            <a:tailEnd/>
          </a:ln>
        </p:spPr>
        <p:txBody>
          <a:bodyPr wrap="none" anchor="ctr"/>
          <a:lstStyle/>
          <a:p>
            <a:endParaRPr lang="en-US" dirty="0">
              <a:solidFill>
                <a:schemeClr val="tx1">
                  <a:lumMod val="65000"/>
                  <a:lumOff val="35000"/>
                </a:schemeClr>
              </a:solidFill>
            </a:endParaRPr>
          </a:p>
        </p:txBody>
      </p:sp>
      <p:sp>
        <p:nvSpPr>
          <p:cNvPr id="58386" name="Oval 17"/>
          <p:cNvSpPr>
            <a:spLocks noChangeArrowheads="1"/>
          </p:cNvSpPr>
          <p:nvPr/>
        </p:nvSpPr>
        <p:spPr bwMode="auto">
          <a:xfrm>
            <a:off x="6934200" y="3581400"/>
            <a:ext cx="533400" cy="533400"/>
          </a:xfrm>
          <a:prstGeom prst="ellipse">
            <a:avLst/>
          </a:prstGeom>
          <a:solidFill>
            <a:srgbClr val="CCFFFF"/>
          </a:solidFill>
          <a:ln w="9525">
            <a:solidFill>
              <a:schemeClr val="tx1"/>
            </a:solidFill>
            <a:round/>
            <a:headEnd/>
            <a:tailEnd/>
          </a:ln>
        </p:spPr>
        <p:txBody>
          <a:bodyPr wrap="none" anchor="ctr"/>
          <a:lstStyle/>
          <a:p>
            <a:endParaRPr lang="en-US" dirty="0">
              <a:solidFill>
                <a:schemeClr val="tx1">
                  <a:lumMod val="65000"/>
                  <a:lumOff val="35000"/>
                </a:schemeClr>
              </a:solidFill>
            </a:endParaRPr>
          </a:p>
        </p:txBody>
      </p:sp>
      <p:sp>
        <p:nvSpPr>
          <p:cNvPr id="58387" name="Oval 18"/>
          <p:cNvSpPr>
            <a:spLocks noChangeArrowheads="1"/>
          </p:cNvSpPr>
          <p:nvPr/>
        </p:nvSpPr>
        <p:spPr bwMode="auto">
          <a:xfrm>
            <a:off x="7086600" y="3505200"/>
            <a:ext cx="533400" cy="533400"/>
          </a:xfrm>
          <a:prstGeom prst="ellipse">
            <a:avLst/>
          </a:prstGeom>
          <a:solidFill>
            <a:srgbClr val="3366FF"/>
          </a:solidFill>
          <a:ln w="9525">
            <a:solidFill>
              <a:schemeClr val="tx1"/>
            </a:solidFill>
            <a:round/>
            <a:headEnd/>
            <a:tailEnd/>
          </a:ln>
        </p:spPr>
        <p:txBody>
          <a:bodyPr wrap="none" anchor="ctr"/>
          <a:lstStyle/>
          <a:p>
            <a:endParaRPr lang="en-US" dirty="0">
              <a:solidFill>
                <a:schemeClr val="tx1">
                  <a:lumMod val="65000"/>
                  <a:lumOff val="35000"/>
                </a:schemeClr>
              </a:solidFill>
            </a:endParaRPr>
          </a:p>
        </p:txBody>
      </p:sp>
      <p:sp>
        <p:nvSpPr>
          <p:cNvPr id="58388" name="Oval 19"/>
          <p:cNvSpPr>
            <a:spLocks noChangeArrowheads="1"/>
          </p:cNvSpPr>
          <p:nvPr/>
        </p:nvSpPr>
        <p:spPr bwMode="auto">
          <a:xfrm>
            <a:off x="6248400" y="3886200"/>
            <a:ext cx="685800" cy="685800"/>
          </a:xfrm>
          <a:prstGeom prst="ellipse">
            <a:avLst/>
          </a:prstGeom>
          <a:solidFill>
            <a:schemeClr val="accent1"/>
          </a:solidFill>
          <a:ln w="9525">
            <a:solidFill>
              <a:schemeClr val="tx1"/>
            </a:solidFill>
            <a:round/>
            <a:headEnd/>
            <a:tailEnd/>
          </a:ln>
        </p:spPr>
        <p:txBody>
          <a:bodyPr wrap="none" anchor="ctr"/>
          <a:lstStyle/>
          <a:p>
            <a:endParaRPr lang="en-US" dirty="0">
              <a:solidFill>
                <a:schemeClr val="tx1">
                  <a:lumMod val="65000"/>
                  <a:lumOff val="35000"/>
                </a:schemeClr>
              </a:solidFill>
            </a:endParaRPr>
          </a:p>
        </p:txBody>
      </p:sp>
      <p:sp>
        <p:nvSpPr>
          <p:cNvPr id="58389" name="Oval 20"/>
          <p:cNvSpPr>
            <a:spLocks noChangeArrowheads="1"/>
          </p:cNvSpPr>
          <p:nvPr/>
        </p:nvSpPr>
        <p:spPr bwMode="auto">
          <a:xfrm>
            <a:off x="3810000" y="2209800"/>
            <a:ext cx="457200" cy="457200"/>
          </a:xfrm>
          <a:prstGeom prst="ellipse">
            <a:avLst/>
          </a:prstGeom>
          <a:solidFill>
            <a:srgbClr val="FFFF99"/>
          </a:solidFill>
          <a:ln w="9525">
            <a:solidFill>
              <a:schemeClr val="tx1"/>
            </a:solidFill>
            <a:round/>
            <a:headEnd/>
            <a:tailEnd/>
          </a:ln>
        </p:spPr>
        <p:txBody>
          <a:bodyPr wrap="none" anchor="ctr"/>
          <a:lstStyle/>
          <a:p>
            <a:endParaRPr lang="en-US" dirty="0">
              <a:solidFill>
                <a:schemeClr val="tx1">
                  <a:lumMod val="65000"/>
                  <a:lumOff val="35000"/>
                </a:schemeClr>
              </a:solidFill>
            </a:endParaRPr>
          </a:p>
        </p:txBody>
      </p:sp>
      <p:sp>
        <p:nvSpPr>
          <p:cNvPr id="58390" name="Oval 21"/>
          <p:cNvSpPr>
            <a:spLocks noChangeArrowheads="1"/>
          </p:cNvSpPr>
          <p:nvPr/>
        </p:nvSpPr>
        <p:spPr bwMode="auto">
          <a:xfrm>
            <a:off x="3429000" y="2819400"/>
            <a:ext cx="304800" cy="304800"/>
          </a:xfrm>
          <a:prstGeom prst="ellipse">
            <a:avLst/>
          </a:prstGeom>
          <a:solidFill>
            <a:srgbClr val="CCFFFF"/>
          </a:solidFill>
          <a:ln w="9525">
            <a:solidFill>
              <a:schemeClr val="tx1"/>
            </a:solidFill>
            <a:round/>
            <a:headEnd/>
            <a:tailEnd/>
          </a:ln>
        </p:spPr>
        <p:txBody>
          <a:bodyPr wrap="none" anchor="ctr"/>
          <a:lstStyle/>
          <a:p>
            <a:endParaRPr lang="en-US" dirty="0">
              <a:solidFill>
                <a:schemeClr val="tx1">
                  <a:lumMod val="65000"/>
                  <a:lumOff val="35000"/>
                </a:schemeClr>
              </a:solidFill>
            </a:endParaRPr>
          </a:p>
        </p:txBody>
      </p:sp>
      <p:sp>
        <p:nvSpPr>
          <p:cNvPr id="58391" name="Oval 22"/>
          <p:cNvSpPr>
            <a:spLocks noChangeArrowheads="1"/>
          </p:cNvSpPr>
          <p:nvPr/>
        </p:nvSpPr>
        <p:spPr bwMode="auto">
          <a:xfrm>
            <a:off x="2438400" y="2971800"/>
            <a:ext cx="609600" cy="609600"/>
          </a:xfrm>
          <a:prstGeom prst="ellipse">
            <a:avLst/>
          </a:prstGeom>
          <a:solidFill>
            <a:srgbClr val="FFCC00"/>
          </a:solidFill>
          <a:ln w="9525">
            <a:solidFill>
              <a:schemeClr val="tx1"/>
            </a:solidFill>
            <a:round/>
            <a:headEnd/>
            <a:tailEnd/>
          </a:ln>
        </p:spPr>
        <p:txBody>
          <a:bodyPr wrap="none" anchor="ctr"/>
          <a:lstStyle/>
          <a:p>
            <a:endParaRPr lang="en-US" dirty="0">
              <a:solidFill>
                <a:schemeClr val="tx1">
                  <a:lumMod val="65000"/>
                  <a:lumOff val="35000"/>
                </a:schemeClr>
              </a:solidFill>
            </a:endParaRPr>
          </a:p>
        </p:txBody>
      </p:sp>
      <p:sp>
        <p:nvSpPr>
          <p:cNvPr id="58392" name="Oval 23"/>
          <p:cNvSpPr>
            <a:spLocks noChangeArrowheads="1"/>
          </p:cNvSpPr>
          <p:nvPr/>
        </p:nvSpPr>
        <p:spPr bwMode="auto">
          <a:xfrm>
            <a:off x="1447800" y="2743200"/>
            <a:ext cx="914400" cy="914400"/>
          </a:xfrm>
          <a:prstGeom prst="ellipse">
            <a:avLst/>
          </a:prstGeom>
          <a:solidFill>
            <a:srgbClr val="00CCFF"/>
          </a:solidFill>
          <a:ln w="9525">
            <a:solidFill>
              <a:schemeClr val="tx1"/>
            </a:solidFill>
            <a:round/>
            <a:headEnd/>
            <a:tailEnd/>
          </a:ln>
        </p:spPr>
        <p:txBody>
          <a:bodyPr wrap="none" anchor="ctr"/>
          <a:lstStyle/>
          <a:p>
            <a:endParaRPr lang="en-US" dirty="0">
              <a:solidFill>
                <a:schemeClr val="tx1">
                  <a:lumMod val="65000"/>
                  <a:lumOff val="35000"/>
                </a:schemeClr>
              </a:solidFill>
            </a:endParaRPr>
          </a:p>
        </p:txBody>
      </p:sp>
      <p:sp>
        <p:nvSpPr>
          <p:cNvPr id="58393" name="Oval 24"/>
          <p:cNvSpPr>
            <a:spLocks noChangeArrowheads="1"/>
          </p:cNvSpPr>
          <p:nvPr/>
        </p:nvSpPr>
        <p:spPr bwMode="auto">
          <a:xfrm>
            <a:off x="1600200" y="3352800"/>
            <a:ext cx="609600" cy="609600"/>
          </a:xfrm>
          <a:prstGeom prst="ellipse">
            <a:avLst/>
          </a:prstGeom>
          <a:solidFill>
            <a:srgbClr val="000080"/>
          </a:solidFill>
          <a:ln w="9525">
            <a:solidFill>
              <a:schemeClr val="tx1"/>
            </a:solidFill>
            <a:round/>
            <a:headEnd/>
            <a:tailEnd/>
          </a:ln>
        </p:spPr>
        <p:txBody>
          <a:bodyPr wrap="none" anchor="ctr"/>
          <a:lstStyle/>
          <a:p>
            <a:endParaRPr lang="en-US" dirty="0">
              <a:solidFill>
                <a:schemeClr val="tx1">
                  <a:lumMod val="65000"/>
                  <a:lumOff val="35000"/>
                </a:schemeClr>
              </a:solidFill>
            </a:endParaRPr>
          </a:p>
        </p:txBody>
      </p:sp>
      <p:sp>
        <p:nvSpPr>
          <p:cNvPr id="58394" name="Oval 25"/>
          <p:cNvSpPr>
            <a:spLocks noChangeArrowheads="1"/>
          </p:cNvSpPr>
          <p:nvPr/>
        </p:nvSpPr>
        <p:spPr bwMode="auto">
          <a:xfrm>
            <a:off x="1752600" y="3505200"/>
            <a:ext cx="228600" cy="228600"/>
          </a:xfrm>
          <a:prstGeom prst="ellipse">
            <a:avLst/>
          </a:prstGeom>
          <a:solidFill>
            <a:srgbClr val="CCFFCC"/>
          </a:solidFill>
          <a:ln w="9525">
            <a:solidFill>
              <a:schemeClr val="tx1"/>
            </a:solidFill>
            <a:round/>
            <a:headEnd/>
            <a:tailEnd/>
          </a:ln>
        </p:spPr>
        <p:txBody>
          <a:bodyPr wrap="none" anchor="ctr"/>
          <a:lstStyle/>
          <a:p>
            <a:endParaRPr lang="en-US" dirty="0">
              <a:solidFill>
                <a:schemeClr val="tx1">
                  <a:lumMod val="65000"/>
                  <a:lumOff val="35000"/>
                </a:schemeClr>
              </a:solidFill>
            </a:endParaRPr>
          </a:p>
        </p:txBody>
      </p:sp>
      <p:sp>
        <p:nvSpPr>
          <p:cNvPr id="58395" name="Oval 26"/>
          <p:cNvSpPr>
            <a:spLocks noChangeArrowheads="1"/>
          </p:cNvSpPr>
          <p:nvPr/>
        </p:nvSpPr>
        <p:spPr bwMode="auto">
          <a:xfrm>
            <a:off x="1447800" y="3810000"/>
            <a:ext cx="533400" cy="533400"/>
          </a:xfrm>
          <a:prstGeom prst="ellipse">
            <a:avLst/>
          </a:prstGeom>
          <a:solidFill>
            <a:schemeClr val="bg1"/>
          </a:solidFill>
          <a:ln w="9525">
            <a:solidFill>
              <a:schemeClr val="tx1"/>
            </a:solidFill>
            <a:round/>
            <a:headEnd/>
            <a:tailEnd/>
          </a:ln>
        </p:spPr>
        <p:txBody>
          <a:bodyPr wrap="none" anchor="ctr"/>
          <a:lstStyle/>
          <a:p>
            <a:endParaRPr lang="en-US" dirty="0">
              <a:solidFill>
                <a:schemeClr val="tx1">
                  <a:lumMod val="65000"/>
                  <a:lumOff val="35000"/>
                </a:schemeClr>
              </a:solidFill>
            </a:endParaRPr>
          </a:p>
        </p:txBody>
      </p:sp>
      <p:sp>
        <p:nvSpPr>
          <p:cNvPr id="58396" name="Oval 27"/>
          <p:cNvSpPr>
            <a:spLocks noChangeArrowheads="1"/>
          </p:cNvSpPr>
          <p:nvPr/>
        </p:nvSpPr>
        <p:spPr bwMode="auto">
          <a:xfrm>
            <a:off x="1828800" y="3886200"/>
            <a:ext cx="685800" cy="685800"/>
          </a:xfrm>
          <a:prstGeom prst="ellipse">
            <a:avLst/>
          </a:prstGeom>
          <a:solidFill>
            <a:srgbClr val="FFCC99"/>
          </a:solidFill>
          <a:ln w="9525">
            <a:solidFill>
              <a:schemeClr val="tx1"/>
            </a:solidFill>
            <a:round/>
            <a:headEnd/>
            <a:tailEnd/>
          </a:ln>
        </p:spPr>
        <p:txBody>
          <a:bodyPr wrap="none" anchor="ctr"/>
          <a:lstStyle/>
          <a:p>
            <a:endParaRPr lang="en-US" dirty="0">
              <a:solidFill>
                <a:schemeClr val="tx1">
                  <a:lumMod val="65000"/>
                  <a:lumOff val="35000"/>
                </a:schemeClr>
              </a:solidFill>
            </a:endParaRPr>
          </a:p>
        </p:txBody>
      </p:sp>
      <p:sp>
        <p:nvSpPr>
          <p:cNvPr id="58397" name="Oval 28"/>
          <p:cNvSpPr>
            <a:spLocks noChangeArrowheads="1"/>
          </p:cNvSpPr>
          <p:nvPr/>
        </p:nvSpPr>
        <p:spPr bwMode="auto">
          <a:xfrm>
            <a:off x="1219200" y="3352800"/>
            <a:ext cx="457200" cy="457200"/>
          </a:xfrm>
          <a:prstGeom prst="ellipse">
            <a:avLst/>
          </a:prstGeom>
          <a:solidFill>
            <a:srgbClr val="B9ABF3"/>
          </a:solidFill>
          <a:ln w="9525">
            <a:solidFill>
              <a:schemeClr val="tx1"/>
            </a:solidFill>
            <a:round/>
            <a:headEnd/>
            <a:tailEnd/>
          </a:ln>
        </p:spPr>
        <p:txBody>
          <a:bodyPr wrap="none" anchor="ctr"/>
          <a:lstStyle/>
          <a:p>
            <a:endParaRPr lang="en-US" dirty="0">
              <a:solidFill>
                <a:schemeClr val="tx1">
                  <a:lumMod val="65000"/>
                  <a:lumOff val="35000"/>
                </a:schemeClr>
              </a:solidFill>
            </a:endParaRPr>
          </a:p>
        </p:txBody>
      </p:sp>
      <p:sp>
        <p:nvSpPr>
          <p:cNvPr id="58398" name="Oval 29"/>
          <p:cNvSpPr>
            <a:spLocks noChangeArrowheads="1"/>
          </p:cNvSpPr>
          <p:nvPr/>
        </p:nvSpPr>
        <p:spPr bwMode="auto">
          <a:xfrm>
            <a:off x="1143000" y="3657600"/>
            <a:ext cx="304800" cy="304800"/>
          </a:xfrm>
          <a:prstGeom prst="ellipse">
            <a:avLst/>
          </a:prstGeom>
          <a:solidFill>
            <a:srgbClr val="FF99CC"/>
          </a:solidFill>
          <a:ln w="9525">
            <a:solidFill>
              <a:schemeClr val="tx1"/>
            </a:solidFill>
            <a:round/>
            <a:headEnd/>
            <a:tailEnd/>
          </a:ln>
        </p:spPr>
        <p:txBody>
          <a:bodyPr wrap="none" anchor="ctr"/>
          <a:lstStyle/>
          <a:p>
            <a:endParaRPr lang="en-US" dirty="0">
              <a:solidFill>
                <a:schemeClr val="tx1">
                  <a:lumMod val="65000"/>
                  <a:lumOff val="35000"/>
                </a:schemeClr>
              </a:solidFill>
            </a:endParaRPr>
          </a:p>
        </p:txBody>
      </p:sp>
      <p:sp>
        <p:nvSpPr>
          <p:cNvPr id="58399" name="Text Box 30"/>
          <p:cNvSpPr txBox="1">
            <a:spLocks noChangeArrowheads="1"/>
          </p:cNvSpPr>
          <p:nvPr/>
        </p:nvSpPr>
        <p:spPr bwMode="auto">
          <a:xfrm>
            <a:off x="3124200" y="2286000"/>
            <a:ext cx="914400" cy="228600"/>
          </a:xfrm>
          <a:prstGeom prst="rect">
            <a:avLst/>
          </a:prstGeom>
          <a:noFill/>
          <a:ln w="9525">
            <a:noFill/>
            <a:miter lim="800000"/>
            <a:headEnd/>
            <a:tailEnd/>
          </a:ln>
        </p:spPr>
        <p:txBody>
          <a:bodyPr>
            <a:spAutoFit/>
          </a:bodyPr>
          <a:lstStyle/>
          <a:p>
            <a:pPr>
              <a:spcBef>
                <a:spcPct val="50000"/>
              </a:spcBef>
            </a:pPr>
            <a:r>
              <a:rPr lang="en-US" sz="900" dirty="0">
                <a:solidFill>
                  <a:schemeClr val="tx1">
                    <a:lumMod val="65000"/>
                    <a:lumOff val="35000"/>
                  </a:schemeClr>
                </a:solidFill>
              </a:rPr>
              <a:t>Southwest</a:t>
            </a:r>
          </a:p>
        </p:txBody>
      </p:sp>
      <p:sp>
        <p:nvSpPr>
          <p:cNvPr id="58400" name="Text Box 31"/>
          <p:cNvSpPr txBox="1">
            <a:spLocks noChangeArrowheads="1"/>
          </p:cNvSpPr>
          <p:nvPr/>
        </p:nvSpPr>
        <p:spPr bwMode="auto">
          <a:xfrm>
            <a:off x="2514600" y="4267200"/>
            <a:ext cx="914400" cy="228600"/>
          </a:xfrm>
          <a:prstGeom prst="rect">
            <a:avLst/>
          </a:prstGeom>
          <a:noFill/>
          <a:ln w="9525">
            <a:noFill/>
            <a:miter lim="800000"/>
            <a:headEnd/>
            <a:tailEnd/>
          </a:ln>
        </p:spPr>
        <p:txBody>
          <a:bodyPr>
            <a:spAutoFit/>
          </a:bodyPr>
          <a:lstStyle/>
          <a:p>
            <a:pPr>
              <a:spcBef>
                <a:spcPct val="50000"/>
              </a:spcBef>
            </a:pPr>
            <a:r>
              <a:rPr lang="en-US" sz="900" dirty="0">
                <a:solidFill>
                  <a:schemeClr val="tx1">
                    <a:lumMod val="65000"/>
                    <a:lumOff val="35000"/>
                  </a:schemeClr>
                </a:solidFill>
              </a:rPr>
              <a:t>United</a:t>
            </a:r>
          </a:p>
        </p:txBody>
      </p:sp>
      <p:sp>
        <p:nvSpPr>
          <p:cNvPr id="58401" name="Text Box 32"/>
          <p:cNvSpPr txBox="1">
            <a:spLocks noChangeArrowheads="1"/>
          </p:cNvSpPr>
          <p:nvPr/>
        </p:nvSpPr>
        <p:spPr bwMode="auto">
          <a:xfrm>
            <a:off x="1524000" y="2514600"/>
            <a:ext cx="914400" cy="228600"/>
          </a:xfrm>
          <a:prstGeom prst="rect">
            <a:avLst/>
          </a:prstGeom>
          <a:noFill/>
          <a:ln w="9525">
            <a:noFill/>
            <a:miter lim="800000"/>
            <a:headEnd/>
            <a:tailEnd/>
          </a:ln>
        </p:spPr>
        <p:txBody>
          <a:bodyPr>
            <a:spAutoFit/>
          </a:bodyPr>
          <a:lstStyle/>
          <a:p>
            <a:pPr>
              <a:spcBef>
                <a:spcPct val="50000"/>
              </a:spcBef>
            </a:pPr>
            <a:r>
              <a:rPr lang="en-US" sz="900" dirty="0">
                <a:solidFill>
                  <a:schemeClr val="tx1">
                    <a:lumMod val="65000"/>
                    <a:lumOff val="35000"/>
                  </a:schemeClr>
                </a:solidFill>
              </a:rPr>
              <a:t>American</a:t>
            </a:r>
          </a:p>
        </p:txBody>
      </p:sp>
      <p:sp>
        <p:nvSpPr>
          <p:cNvPr id="58402" name="Text Box 33"/>
          <p:cNvSpPr txBox="1">
            <a:spLocks noChangeArrowheads="1"/>
          </p:cNvSpPr>
          <p:nvPr/>
        </p:nvSpPr>
        <p:spPr bwMode="auto">
          <a:xfrm>
            <a:off x="7620000" y="2590800"/>
            <a:ext cx="914400" cy="228600"/>
          </a:xfrm>
          <a:prstGeom prst="rect">
            <a:avLst/>
          </a:prstGeom>
          <a:noFill/>
          <a:ln w="9525">
            <a:noFill/>
            <a:miter lim="800000"/>
            <a:headEnd/>
            <a:tailEnd/>
          </a:ln>
        </p:spPr>
        <p:txBody>
          <a:bodyPr>
            <a:spAutoFit/>
          </a:bodyPr>
          <a:lstStyle/>
          <a:p>
            <a:pPr>
              <a:spcBef>
                <a:spcPct val="50000"/>
              </a:spcBef>
            </a:pPr>
            <a:r>
              <a:rPr lang="en-US" sz="900" dirty="0">
                <a:solidFill>
                  <a:schemeClr val="tx1">
                    <a:lumMod val="65000"/>
                    <a:lumOff val="35000"/>
                  </a:schemeClr>
                </a:solidFill>
              </a:rPr>
              <a:t>Enterprise</a:t>
            </a:r>
          </a:p>
        </p:txBody>
      </p:sp>
      <p:sp>
        <p:nvSpPr>
          <p:cNvPr id="58403" name="Text Box 34"/>
          <p:cNvSpPr txBox="1">
            <a:spLocks noChangeArrowheads="1"/>
          </p:cNvSpPr>
          <p:nvPr/>
        </p:nvSpPr>
        <p:spPr bwMode="auto">
          <a:xfrm>
            <a:off x="5562600" y="3200400"/>
            <a:ext cx="914400" cy="228600"/>
          </a:xfrm>
          <a:prstGeom prst="rect">
            <a:avLst/>
          </a:prstGeom>
          <a:noFill/>
          <a:ln w="9525">
            <a:noFill/>
            <a:miter lim="800000"/>
            <a:headEnd/>
            <a:tailEnd/>
          </a:ln>
        </p:spPr>
        <p:txBody>
          <a:bodyPr>
            <a:spAutoFit/>
          </a:bodyPr>
          <a:lstStyle/>
          <a:p>
            <a:pPr>
              <a:spcBef>
                <a:spcPct val="50000"/>
              </a:spcBef>
            </a:pPr>
            <a:r>
              <a:rPr lang="en-US" sz="900" dirty="0">
                <a:solidFill>
                  <a:schemeClr val="tx1">
                    <a:lumMod val="65000"/>
                    <a:lumOff val="35000"/>
                  </a:schemeClr>
                </a:solidFill>
              </a:rPr>
              <a:t>Avis</a:t>
            </a:r>
          </a:p>
        </p:txBody>
      </p:sp>
      <p:sp>
        <p:nvSpPr>
          <p:cNvPr id="58404" name="Text Box 35"/>
          <p:cNvSpPr txBox="1">
            <a:spLocks noChangeArrowheads="1"/>
          </p:cNvSpPr>
          <p:nvPr/>
        </p:nvSpPr>
        <p:spPr bwMode="auto">
          <a:xfrm>
            <a:off x="5715000" y="4191000"/>
            <a:ext cx="914400" cy="228600"/>
          </a:xfrm>
          <a:prstGeom prst="rect">
            <a:avLst/>
          </a:prstGeom>
          <a:noFill/>
          <a:ln w="9525">
            <a:noFill/>
            <a:miter lim="800000"/>
            <a:headEnd/>
            <a:tailEnd/>
          </a:ln>
        </p:spPr>
        <p:txBody>
          <a:bodyPr>
            <a:spAutoFit/>
          </a:bodyPr>
          <a:lstStyle/>
          <a:p>
            <a:pPr>
              <a:spcBef>
                <a:spcPct val="50000"/>
              </a:spcBef>
            </a:pPr>
            <a:r>
              <a:rPr lang="en-US" sz="900" dirty="0">
                <a:solidFill>
                  <a:schemeClr val="tx1">
                    <a:lumMod val="65000"/>
                    <a:lumOff val="35000"/>
                  </a:schemeClr>
                </a:solidFill>
              </a:rPr>
              <a:t>Hertz</a:t>
            </a:r>
          </a:p>
        </p:txBody>
      </p:sp>
      <p:sp>
        <p:nvSpPr>
          <p:cNvPr id="58405" name="Line 36"/>
          <p:cNvSpPr>
            <a:spLocks noChangeShapeType="1"/>
          </p:cNvSpPr>
          <p:nvPr/>
        </p:nvSpPr>
        <p:spPr bwMode="auto">
          <a:xfrm flipV="1">
            <a:off x="1066800" y="1905000"/>
            <a:ext cx="3429000" cy="2667000"/>
          </a:xfrm>
          <a:prstGeom prst="line">
            <a:avLst/>
          </a:prstGeom>
          <a:noFill/>
          <a:ln w="9525">
            <a:solidFill>
              <a:schemeClr val="tx1"/>
            </a:solidFill>
            <a:prstDash val="dash"/>
            <a:round/>
            <a:headEnd/>
            <a:tailEnd/>
          </a:ln>
        </p:spPr>
        <p:txBody>
          <a:bodyPr/>
          <a:lstStyle/>
          <a:p>
            <a:endParaRPr lang="en-US" dirty="0">
              <a:solidFill>
                <a:schemeClr val="tx1">
                  <a:lumMod val="65000"/>
                  <a:lumOff val="35000"/>
                </a:schemeClr>
              </a:solidFill>
            </a:endParaRPr>
          </a:p>
        </p:txBody>
      </p:sp>
      <p:sp>
        <p:nvSpPr>
          <p:cNvPr id="58406" name="Line 37"/>
          <p:cNvSpPr>
            <a:spLocks noChangeShapeType="1"/>
          </p:cNvSpPr>
          <p:nvPr/>
        </p:nvSpPr>
        <p:spPr bwMode="auto">
          <a:xfrm flipV="1">
            <a:off x="5410200" y="1905000"/>
            <a:ext cx="3505200" cy="2667000"/>
          </a:xfrm>
          <a:prstGeom prst="line">
            <a:avLst/>
          </a:prstGeom>
          <a:noFill/>
          <a:ln w="9525">
            <a:solidFill>
              <a:schemeClr val="tx1"/>
            </a:solidFill>
            <a:prstDash val="dash"/>
            <a:round/>
            <a:headEnd/>
            <a:tailEnd/>
          </a:ln>
        </p:spPr>
        <p:txBody>
          <a:bodyPr/>
          <a:lstStyle/>
          <a:p>
            <a:endParaRPr lang="en-US" dirty="0">
              <a:solidFill>
                <a:schemeClr val="tx1">
                  <a:lumMod val="65000"/>
                  <a:lumOff val="35000"/>
                </a:schemeClr>
              </a:solidFill>
            </a:endParaRPr>
          </a:p>
        </p:txBody>
      </p:sp>
      <p:sp>
        <p:nvSpPr>
          <p:cNvPr id="41" name="AutoShape 14"/>
          <p:cNvSpPr>
            <a:spLocks noChangeArrowheads="1"/>
          </p:cNvSpPr>
          <p:nvPr/>
        </p:nvSpPr>
        <p:spPr bwMode="auto">
          <a:xfrm>
            <a:off x="3810000" y="5197714"/>
            <a:ext cx="2514600" cy="1660286"/>
          </a:xfrm>
          <a:prstGeom prst="wedgeEllipseCallout">
            <a:avLst>
              <a:gd name="adj1" fmla="val -18365"/>
              <a:gd name="adj2" fmla="val -85428"/>
            </a:avLst>
          </a:prstGeom>
          <a:solidFill>
            <a:schemeClr val="tx2">
              <a:alpha val="78000"/>
            </a:schemeClr>
          </a:solidFill>
          <a:ln>
            <a:headEnd/>
            <a:tailEnd/>
          </a:ln>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pPr algn="ctr" eaLnBrk="0" fontAlgn="auto" hangingPunct="0">
              <a:spcBef>
                <a:spcPts val="0"/>
              </a:spcBef>
              <a:spcAft>
                <a:spcPts val="0"/>
              </a:spcAft>
              <a:defRPr/>
            </a:pPr>
            <a:r>
              <a:rPr lang="en-US" b="1" dirty="0">
                <a:solidFill>
                  <a:srgbClr val="000000"/>
                </a:solidFill>
                <a:latin typeface="Cambria"/>
                <a:ea typeface="Lucida Grande"/>
                <a:cs typeface="Cambria"/>
              </a:rPr>
              <a:t>See </a:t>
            </a:r>
            <a:r>
              <a:rPr lang="en-US" b="1" i="1" dirty="0">
                <a:solidFill>
                  <a:srgbClr val="000000"/>
                </a:solidFill>
                <a:latin typeface="Cambria"/>
                <a:ea typeface="Lucida Grande"/>
                <a:cs typeface="Cambria"/>
              </a:rPr>
              <a:t>The Rules of Measurement  and NPS </a:t>
            </a:r>
            <a:r>
              <a:rPr lang="en-US" b="1" dirty="0">
                <a:solidFill>
                  <a:srgbClr val="000000"/>
                </a:solidFill>
                <a:latin typeface="Cambria"/>
                <a:ea typeface="Lucida Grande"/>
                <a:cs typeface="Cambria"/>
              </a:rPr>
              <a:t>for overview</a:t>
            </a:r>
            <a:endParaRPr lang="en-US" b="1" dirty="0">
              <a:solidFill>
                <a:srgbClr val="000000"/>
              </a:solidFill>
              <a:latin typeface="Cambria"/>
              <a:cs typeface="Cambria"/>
            </a:endParaRPr>
          </a:p>
        </p:txBody>
      </p:sp>
      <p:sp>
        <p:nvSpPr>
          <p:cNvPr id="42"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39</a:t>
            </a:fld>
            <a:endParaRPr lang="en-US" sz="1200" dirty="0">
              <a:solidFill>
                <a:schemeClr val="tx1">
                  <a:lumMod val="65000"/>
                  <a:lumOff val="35000"/>
                </a:schemeClr>
              </a:solidFill>
            </a:endParaRPr>
          </a:p>
        </p:txBody>
      </p:sp>
      <p:sp>
        <p:nvSpPr>
          <p:cNvPr id="43"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87682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7161"/>
            <a:ext cx="7556313" cy="803691"/>
          </a:xfrm>
        </p:spPr>
        <p:txBody>
          <a:bodyPr/>
          <a:lstStyle/>
          <a:p>
            <a:r>
              <a:rPr lang="en-US" b="1" dirty="0"/>
              <a:t>Exercise on Resource Tradeoffs</a:t>
            </a:r>
          </a:p>
        </p:txBody>
      </p:sp>
      <p:sp>
        <p:nvSpPr>
          <p:cNvPr id="3" name="Content Placeholder 2"/>
          <p:cNvSpPr>
            <a:spLocks noGrp="1"/>
          </p:cNvSpPr>
          <p:nvPr>
            <p:ph idx="1"/>
          </p:nvPr>
        </p:nvSpPr>
        <p:spPr>
          <a:xfrm>
            <a:off x="443754" y="1291661"/>
            <a:ext cx="8382000" cy="5074214"/>
          </a:xfrm>
        </p:spPr>
        <p:txBody>
          <a:bodyPr>
            <a:normAutofit/>
          </a:bodyPr>
          <a:lstStyle/>
          <a:p>
            <a:r>
              <a:rPr lang="en-US" dirty="0"/>
              <a:t>Everyone take a few minutes to describe how your firm allocates the sales and marketing/R&amp;D budget $ across the following areas:</a:t>
            </a:r>
          </a:p>
          <a:p>
            <a:pPr lvl="1"/>
            <a:r>
              <a:rPr lang="en-US" sz="2000" dirty="0"/>
              <a:t>Customers (individuals, segments, geographic)</a:t>
            </a:r>
          </a:p>
          <a:p>
            <a:pPr marL="457149" lvl="1" indent="0">
              <a:buNone/>
            </a:pPr>
            <a:r>
              <a:rPr lang="en-US" sz="2000" dirty="0"/>
              <a:t>_______________________________________</a:t>
            </a:r>
          </a:p>
          <a:p>
            <a:pPr lvl="1"/>
            <a:r>
              <a:rPr lang="en-US" sz="2000" dirty="0"/>
              <a:t>Stages (acquisition, expansion, and retention)</a:t>
            </a:r>
          </a:p>
          <a:p>
            <a:pPr marL="457149" lvl="1" indent="0">
              <a:buNone/>
            </a:pPr>
            <a:r>
              <a:rPr lang="en-US" sz="2000" dirty="0"/>
              <a:t>_______________________________________</a:t>
            </a:r>
          </a:p>
          <a:p>
            <a:pPr lvl="1"/>
            <a:r>
              <a:rPr lang="en-US" sz="2000" dirty="0"/>
              <a:t>Marketing mix (brand, offering, relationships, or 7Ps)</a:t>
            </a:r>
          </a:p>
          <a:p>
            <a:pPr marL="457149" lvl="1" indent="0">
              <a:buNone/>
            </a:pPr>
            <a:r>
              <a:rPr lang="en-US" sz="2000" dirty="0"/>
              <a:t>_______________________________________</a:t>
            </a:r>
          </a:p>
          <a:p>
            <a:pPr marL="0" indent="-400005"/>
            <a:r>
              <a:rPr lang="en-US" dirty="0"/>
              <a:t>Does this results in any misallocations, describe?        	_________________________________</a:t>
            </a:r>
          </a:p>
          <a:p>
            <a:pPr marL="0" indent="-400005"/>
            <a:r>
              <a:rPr lang="en-US" dirty="0"/>
              <a:t>Why do these misallocations occur?</a:t>
            </a:r>
          </a:p>
          <a:p>
            <a:pPr marL="0" lvl="1" indent="0">
              <a:buNone/>
            </a:pPr>
            <a:r>
              <a:rPr lang="en-US" sz="2000" dirty="0"/>
              <a:t>	__________________________________</a:t>
            </a:r>
          </a:p>
          <a:p>
            <a:pPr marL="0" indent="0">
              <a:buNone/>
            </a:pPr>
            <a:endParaRPr lang="en-US" dirty="0"/>
          </a:p>
          <a:p>
            <a:pPr marL="0" indent="0">
              <a:buNone/>
            </a:pPr>
            <a:endParaRPr lang="en-US" dirty="0"/>
          </a:p>
          <a:p>
            <a:pPr marL="457149" lvl="1" indent="0">
              <a:buNone/>
            </a:pPr>
            <a:endParaRPr lang="en-US" sz="2000" dirty="0"/>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4</a:t>
            </a:fld>
            <a:endParaRPr lang="en-US" dirty="0"/>
          </a:p>
        </p:txBody>
      </p:sp>
      <p:sp>
        <p:nvSpPr>
          <p:cNvPr id="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4</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pic>
        <p:nvPicPr>
          <p:cNvPr id="7" name="Picture 6" descr="budg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082" y="4699000"/>
            <a:ext cx="1551527" cy="1543049"/>
          </a:xfrm>
          <a:prstGeom prst="rect">
            <a:avLst/>
          </a:prstGeom>
        </p:spPr>
      </p:pic>
    </p:spTree>
    <p:extLst>
      <p:ext uri="{BB962C8B-B14F-4D97-AF65-F5344CB8AC3E}">
        <p14:creationId xmlns:p14="http://schemas.microsoft.com/office/powerpoint/2010/main" val="109406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a:xfrm>
            <a:off x="498474" y="312456"/>
            <a:ext cx="7556313" cy="803691"/>
          </a:xfrm>
          <a:prstGeom prst="rect">
            <a:avLst/>
          </a:prstGeom>
        </p:spPr>
        <p:txBody>
          <a:bodyPr/>
          <a:lstStyle/>
          <a:p>
            <a:pPr algn="l" eaLnBrk="1" hangingPunct="1"/>
            <a:r>
              <a:rPr lang="en-US" sz="3600" b="1" dirty="0"/>
              <a:t>Benefits of Customer Loyalty</a:t>
            </a:r>
          </a:p>
        </p:txBody>
      </p:sp>
      <p:sp>
        <p:nvSpPr>
          <p:cNvPr id="749571" name="Rectangle 3"/>
          <p:cNvSpPr>
            <a:spLocks noGrp="1" noChangeArrowheads="1"/>
          </p:cNvSpPr>
          <p:nvPr>
            <p:ph idx="1"/>
          </p:nvPr>
        </p:nvSpPr>
        <p:spPr>
          <a:prstGeom prst="rect">
            <a:avLst/>
          </a:prstGeom>
        </p:spPr>
        <p:txBody>
          <a:bodyPr>
            <a:normAutofit fontScale="77500" lnSpcReduction="20000"/>
          </a:bodyPr>
          <a:lstStyle/>
          <a:p>
            <a:pPr eaLnBrk="1" hangingPunct="1"/>
            <a:r>
              <a:rPr lang="en-US" sz="2400" dirty="0"/>
              <a:t>Loyal customers tend to spend more with the organization over time (expansion, cross-selling)</a:t>
            </a:r>
          </a:p>
          <a:p>
            <a:pPr eaLnBrk="1" hangingPunct="1"/>
            <a:r>
              <a:rPr lang="en-US" sz="2400" dirty="0"/>
              <a:t>Less churn, higher retention</a:t>
            </a:r>
          </a:p>
          <a:p>
            <a:pPr eaLnBrk="1" hangingPunct="1"/>
            <a:r>
              <a:rPr lang="en-US" sz="2400" dirty="0"/>
              <a:t>Price premium</a:t>
            </a:r>
          </a:p>
          <a:p>
            <a:pPr eaLnBrk="1" hangingPunct="1"/>
            <a:r>
              <a:rPr lang="en-US" sz="2400" dirty="0"/>
              <a:t>On average costs of account maintenance are lower than for new customer costs</a:t>
            </a:r>
          </a:p>
          <a:p>
            <a:pPr eaLnBrk="1" hangingPunct="1"/>
            <a:r>
              <a:rPr lang="en-US" sz="2400" dirty="0"/>
              <a:t>Employee retention is more likely with a stable customer base (impact on firm culture)</a:t>
            </a:r>
          </a:p>
          <a:p>
            <a:pPr eaLnBrk="1" hangingPunct="1"/>
            <a:r>
              <a:rPr lang="en-US" sz="2400" dirty="0"/>
              <a:t>Positive WOM increases customer base and reduces acquisition costs</a:t>
            </a:r>
          </a:p>
          <a:p>
            <a:pPr eaLnBrk="1" hangingPunct="1"/>
            <a:r>
              <a:rPr lang="en-US" sz="2400" dirty="0"/>
              <a:t>Positive attributions and competitive sheltering</a:t>
            </a:r>
          </a:p>
          <a:p>
            <a:pPr eaLnBrk="1" hangingPunct="1"/>
            <a:r>
              <a:rPr lang="en-US" sz="2400" dirty="0"/>
              <a:t>Shares information and helps innovation</a:t>
            </a:r>
          </a:p>
          <a:p>
            <a:pPr eaLnBrk="1" hangingPunct="1"/>
            <a:r>
              <a:rPr lang="en-US" sz="2400" dirty="0"/>
              <a:t>Very strong positive affect on CLV</a:t>
            </a:r>
            <a:endParaRPr lang="en-US" sz="2000" dirty="0"/>
          </a:p>
        </p:txBody>
      </p:sp>
      <p:sp>
        <p:nvSpPr>
          <p:cNvPr id="5" name="AutoShape 14"/>
          <p:cNvSpPr>
            <a:spLocks noChangeArrowheads="1"/>
          </p:cNvSpPr>
          <p:nvPr/>
        </p:nvSpPr>
        <p:spPr bwMode="auto">
          <a:xfrm>
            <a:off x="6255872" y="4892602"/>
            <a:ext cx="2133600" cy="1660286"/>
          </a:xfrm>
          <a:prstGeom prst="wedgeEllipseCallout">
            <a:avLst>
              <a:gd name="adj1" fmla="val -80599"/>
              <a:gd name="adj2" fmla="val -10565"/>
            </a:avLst>
          </a:prstGeom>
          <a:solidFill>
            <a:srgbClr val="1F497D">
              <a:alpha val="85000"/>
            </a:srgbClr>
          </a:solidFill>
          <a:ln>
            <a:headEnd/>
            <a:tailEnd/>
          </a:ln>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pPr algn="ctr" eaLnBrk="0" fontAlgn="auto" hangingPunct="0">
              <a:spcBef>
                <a:spcPts val="0"/>
              </a:spcBef>
              <a:spcAft>
                <a:spcPts val="0"/>
              </a:spcAft>
              <a:defRPr/>
            </a:pPr>
            <a:r>
              <a:rPr lang="en-US" b="1" dirty="0">
                <a:solidFill>
                  <a:srgbClr val="000000"/>
                </a:solidFill>
                <a:ea typeface="Lucida Grande"/>
                <a:cs typeface="Arial"/>
              </a:rPr>
              <a:t>See </a:t>
            </a:r>
            <a:r>
              <a:rPr lang="en-US" b="1" i="1" dirty="0">
                <a:solidFill>
                  <a:srgbClr val="000000"/>
                </a:solidFill>
                <a:ea typeface="Lucida Grande"/>
                <a:cs typeface="Arial"/>
              </a:rPr>
              <a:t>Building Loyalty in Business Markets</a:t>
            </a:r>
            <a:endParaRPr lang="en-US" b="1" dirty="0">
              <a:solidFill>
                <a:prstClr val="black"/>
              </a:solidFill>
              <a:cs typeface="Arial"/>
            </a:endParaRPr>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40</a:t>
            </a:fld>
            <a:endParaRPr lang="en-US" sz="1200" dirty="0">
              <a:solidFill>
                <a:schemeClr val="tx1">
                  <a:lumMod val="65000"/>
                  <a:lumOff val="35000"/>
                </a:schemeClr>
              </a:solidFill>
            </a:endParaRPr>
          </a:p>
        </p:txBody>
      </p:sp>
      <p:sp>
        <p:nvSpPr>
          <p:cNvPr id="7"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37088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9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95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95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95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95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95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495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4957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98609" y="6289116"/>
            <a:ext cx="554038" cy="365125"/>
          </a:xfrm>
          <a:prstGeom prst="rect">
            <a:avLst/>
          </a:prstGeom>
        </p:spPr>
        <p:txBody>
          <a:bodyPr/>
          <a:lstStyle/>
          <a:p>
            <a:fld id="{C2FFFFA8-C424-3D40-8C75-649CC0B3824F}" type="slidenum">
              <a:rPr lang="en-US" smtClean="0"/>
              <a:pPr/>
              <a:t>41</a:t>
            </a:fld>
            <a:endParaRPr lang="en-US" dirty="0"/>
          </a:p>
        </p:txBody>
      </p:sp>
      <p:sp>
        <p:nvSpPr>
          <p:cNvPr id="2" name="Title 1"/>
          <p:cNvSpPr>
            <a:spLocks noGrp="1"/>
          </p:cNvSpPr>
          <p:nvPr>
            <p:ph type="title" idx="4294967295"/>
          </p:nvPr>
        </p:nvSpPr>
        <p:spPr>
          <a:xfrm>
            <a:off x="225610" y="52620"/>
            <a:ext cx="8839200" cy="762000"/>
          </a:xfrm>
        </p:spPr>
        <p:txBody>
          <a:bodyPr/>
          <a:lstStyle/>
          <a:p>
            <a:r>
              <a:rPr lang="en-US" sz="3000" b="1" dirty="0">
                <a:solidFill>
                  <a:srgbClr val="000000"/>
                </a:solidFill>
              </a:rPr>
              <a:t>Loyalty is Better than Accounting Metrics, but…</a:t>
            </a:r>
          </a:p>
        </p:txBody>
      </p:sp>
      <p:sp>
        <p:nvSpPr>
          <p:cNvPr id="6" name="AutoShape 4"/>
          <p:cNvSpPr>
            <a:spLocks noChangeArrowheads="1"/>
          </p:cNvSpPr>
          <p:nvPr/>
        </p:nvSpPr>
        <p:spPr bwMode="auto">
          <a:xfrm>
            <a:off x="2362200" y="1389531"/>
            <a:ext cx="1447800" cy="1447800"/>
          </a:xfrm>
          <a:prstGeom prst="roundRect">
            <a:avLst>
              <a:gd name="adj" fmla="val 16667"/>
            </a:avLst>
          </a:prstGeom>
          <a:solidFill>
            <a:schemeClr val="accent1">
              <a:lumMod val="60000"/>
              <a:lumOff val="40000"/>
              <a:alpha val="65000"/>
            </a:schemeClr>
          </a:solidFill>
          <a:ln w="25400">
            <a:solidFill>
              <a:schemeClr val="tx1"/>
            </a:solidFill>
            <a:round/>
            <a:headEnd/>
            <a:tailEnd/>
          </a:ln>
        </p:spPr>
        <p:txBody>
          <a:bodyPr wrap="none" anchor="ctr"/>
          <a:lstStyle/>
          <a:p>
            <a:pPr algn="ctr"/>
            <a:r>
              <a:rPr lang="en-US" sz="1600" b="1" dirty="0"/>
              <a:t>Relationship</a:t>
            </a:r>
          </a:p>
          <a:p>
            <a:pPr algn="ctr"/>
            <a:r>
              <a:rPr lang="en-US" sz="1600" b="1" dirty="0"/>
              <a:t>Equity</a:t>
            </a:r>
          </a:p>
        </p:txBody>
      </p:sp>
      <p:sp>
        <p:nvSpPr>
          <p:cNvPr id="7" name="AutoShape 4"/>
          <p:cNvSpPr>
            <a:spLocks noChangeArrowheads="1"/>
          </p:cNvSpPr>
          <p:nvPr/>
        </p:nvSpPr>
        <p:spPr bwMode="auto">
          <a:xfrm>
            <a:off x="4343400" y="1389531"/>
            <a:ext cx="1447800" cy="685800"/>
          </a:xfrm>
          <a:prstGeom prst="roundRect">
            <a:avLst>
              <a:gd name="adj" fmla="val 16667"/>
            </a:avLst>
          </a:prstGeom>
          <a:solidFill>
            <a:schemeClr val="tx2">
              <a:alpha val="65000"/>
            </a:schemeClr>
          </a:solidFill>
          <a:ln w="25400">
            <a:solidFill>
              <a:schemeClr val="tx1"/>
            </a:solidFill>
            <a:round/>
            <a:headEnd/>
            <a:tailEnd/>
          </a:ln>
        </p:spPr>
        <p:txBody>
          <a:bodyPr wrap="none" anchor="ctr"/>
          <a:lstStyle/>
          <a:p>
            <a:pPr algn="ctr"/>
            <a:r>
              <a:rPr lang="en-US" sz="1600" b="1" dirty="0"/>
              <a:t>Service</a:t>
            </a:r>
          </a:p>
          <a:p>
            <a:pPr algn="ctr"/>
            <a:r>
              <a:rPr lang="en-US" sz="1600" b="1" dirty="0"/>
              <a:t>Quality</a:t>
            </a:r>
          </a:p>
        </p:txBody>
      </p:sp>
      <p:sp>
        <p:nvSpPr>
          <p:cNvPr id="9" name="AutoShape 4"/>
          <p:cNvSpPr>
            <a:spLocks noChangeArrowheads="1"/>
          </p:cNvSpPr>
          <p:nvPr/>
        </p:nvSpPr>
        <p:spPr bwMode="auto">
          <a:xfrm>
            <a:off x="381000" y="1389531"/>
            <a:ext cx="1447800" cy="685800"/>
          </a:xfrm>
          <a:prstGeom prst="roundRect">
            <a:avLst>
              <a:gd name="adj" fmla="val 16667"/>
            </a:avLst>
          </a:prstGeom>
          <a:solidFill>
            <a:schemeClr val="tx1">
              <a:lumMod val="50000"/>
              <a:lumOff val="50000"/>
              <a:alpha val="65000"/>
            </a:schemeClr>
          </a:solidFill>
          <a:ln w="25400">
            <a:solidFill>
              <a:schemeClr val="tx1"/>
            </a:solidFill>
            <a:round/>
            <a:headEnd/>
            <a:tailEnd/>
          </a:ln>
        </p:spPr>
        <p:txBody>
          <a:bodyPr wrap="none" anchor="ctr"/>
          <a:lstStyle/>
          <a:p>
            <a:pPr algn="ctr"/>
            <a:r>
              <a:rPr lang="en-US" sz="1600" b="1" dirty="0"/>
              <a:t>People</a:t>
            </a:r>
          </a:p>
        </p:txBody>
      </p:sp>
      <p:sp>
        <p:nvSpPr>
          <p:cNvPr id="10" name="AutoShape 4"/>
          <p:cNvSpPr>
            <a:spLocks noChangeArrowheads="1"/>
          </p:cNvSpPr>
          <p:nvPr/>
        </p:nvSpPr>
        <p:spPr bwMode="auto">
          <a:xfrm>
            <a:off x="381000" y="2913531"/>
            <a:ext cx="1447800" cy="685800"/>
          </a:xfrm>
          <a:prstGeom prst="roundRect">
            <a:avLst>
              <a:gd name="adj" fmla="val 16667"/>
            </a:avLst>
          </a:prstGeom>
          <a:solidFill>
            <a:schemeClr val="tx1">
              <a:lumMod val="50000"/>
              <a:lumOff val="50000"/>
              <a:alpha val="65000"/>
            </a:schemeClr>
          </a:solidFill>
          <a:ln w="25400">
            <a:solidFill>
              <a:schemeClr val="tx1"/>
            </a:solidFill>
            <a:round/>
            <a:headEnd/>
            <a:tailEnd/>
          </a:ln>
        </p:spPr>
        <p:txBody>
          <a:bodyPr wrap="none" anchor="ctr"/>
          <a:lstStyle/>
          <a:p>
            <a:pPr algn="ctr"/>
            <a:r>
              <a:rPr lang="en-US" sz="1600" b="1" dirty="0"/>
              <a:t>Physical</a:t>
            </a:r>
          </a:p>
        </p:txBody>
      </p:sp>
      <p:sp>
        <p:nvSpPr>
          <p:cNvPr id="11" name="AutoShape 4"/>
          <p:cNvSpPr>
            <a:spLocks noChangeArrowheads="1"/>
          </p:cNvSpPr>
          <p:nvPr/>
        </p:nvSpPr>
        <p:spPr bwMode="auto">
          <a:xfrm>
            <a:off x="381000" y="2151531"/>
            <a:ext cx="1447800" cy="685800"/>
          </a:xfrm>
          <a:prstGeom prst="roundRect">
            <a:avLst>
              <a:gd name="adj" fmla="val 16667"/>
            </a:avLst>
          </a:prstGeom>
          <a:solidFill>
            <a:schemeClr val="tx1">
              <a:lumMod val="50000"/>
              <a:lumOff val="50000"/>
              <a:alpha val="65000"/>
            </a:schemeClr>
          </a:solidFill>
          <a:ln w="25400">
            <a:solidFill>
              <a:schemeClr val="tx1"/>
            </a:solidFill>
            <a:round/>
            <a:headEnd/>
            <a:tailEnd/>
          </a:ln>
        </p:spPr>
        <p:txBody>
          <a:bodyPr wrap="none" anchor="ctr"/>
          <a:lstStyle/>
          <a:p>
            <a:pPr algn="ctr"/>
            <a:r>
              <a:rPr lang="en-US" sz="1600" b="1" dirty="0"/>
              <a:t>Place</a:t>
            </a:r>
          </a:p>
        </p:txBody>
      </p:sp>
      <p:sp>
        <p:nvSpPr>
          <p:cNvPr id="12" name="AutoShape 4"/>
          <p:cNvSpPr>
            <a:spLocks noChangeArrowheads="1"/>
          </p:cNvSpPr>
          <p:nvPr/>
        </p:nvSpPr>
        <p:spPr bwMode="auto">
          <a:xfrm>
            <a:off x="381000" y="3675531"/>
            <a:ext cx="1447800" cy="685800"/>
          </a:xfrm>
          <a:prstGeom prst="roundRect">
            <a:avLst>
              <a:gd name="adj" fmla="val 16667"/>
            </a:avLst>
          </a:prstGeom>
          <a:solidFill>
            <a:schemeClr val="tx1">
              <a:lumMod val="50000"/>
              <a:lumOff val="50000"/>
              <a:alpha val="65000"/>
            </a:schemeClr>
          </a:solidFill>
          <a:ln w="25400">
            <a:solidFill>
              <a:schemeClr val="tx1"/>
            </a:solidFill>
            <a:round/>
            <a:headEnd/>
            <a:tailEnd/>
          </a:ln>
        </p:spPr>
        <p:txBody>
          <a:bodyPr wrap="none" anchor="ctr"/>
          <a:lstStyle/>
          <a:p>
            <a:pPr algn="ctr"/>
            <a:r>
              <a:rPr lang="en-US" sz="1600" b="1" dirty="0"/>
              <a:t>Promotion</a:t>
            </a:r>
          </a:p>
        </p:txBody>
      </p:sp>
      <p:sp>
        <p:nvSpPr>
          <p:cNvPr id="13" name="AutoShape 4"/>
          <p:cNvSpPr>
            <a:spLocks noChangeArrowheads="1"/>
          </p:cNvSpPr>
          <p:nvPr/>
        </p:nvSpPr>
        <p:spPr bwMode="auto">
          <a:xfrm>
            <a:off x="381000" y="4437531"/>
            <a:ext cx="1447800" cy="685800"/>
          </a:xfrm>
          <a:prstGeom prst="roundRect">
            <a:avLst>
              <a:gd name="adj" fmla="val 16667"/>
            </a:avLst>
          </a:prstGeom>
          <a:solidFill>
            <a:schemeClr val="tx1">
              <a:lumMod val="50000"/>
              <a:lumOff val="50000"/>
              <a:alpha val="65000"/>
            </a:schemeClr>
          </a:solidFill>
          <a:ln w="25400">
            <a:solidFill>
              <a:schemeClr val="tx1"/>
            </a:solidFill>
            <a:round/>
            <a:headEnd/>
            <a:tailEnd/>
          </a:ln>
        </p:spPr>
        <p:txBody>
          <a:bodyPr wrap="none" anchor="ctr"/>
          <a:lstStyle/>
          <a:p>
            <a:pPr algn="ctr"/>
            <a:r>
              <a:rPr lang="en-US" sz="1600" b="1" dirty="0"/>
              <a:t>Process</a:t>
            </a:r>
          </a:p>
        </p:txBody>
      </p:sp>
      <p:sp>
        <p:nvSpPr>
          <p:cNvPr id="14" name="AutoShape 4"/>
          <p:cNvSpPr>
            <a:spLocks noChangeArrowheads="1"/>
          </p:cNvSpPr>
          <p:nvPr/>
        </p:nvSpPr>
        <p:spPr bwMode="auto">
          <a:xfrm>
            <a:off x="381000" y="5199531"/>
            <a:ext cx="1447800" cy="685800"/>
          </a:xfrm>
          <a:prstGeom prst="roundRect">
            <a:avLst>
              <a:gd name="adj" fmla="val 16667"/>
            </a:avLst>
          </a:prstGeom>
          <a:solidFill>
            <a:schemeClr val="tx1">
              <a:lumMod val="50000"/>
              <a:lumOff val="50000"/>
              <a:alpha val="65000"/>
            </a:schemeClr>
          </a:solidFill>
          <a:ln w="25400">
            <a:solidFill>
              <a:schemeClr val="tx1"/>
            </a:solidFill>
            <a:round/>
            <a:headEnd/>
            <a:tailEnd/>
          </a:ln>
        </p:spPr>
        <p:txBody>
          <a:bodyPr wrap="none" anchor="ctr"/>
          <a:lstStyle/>
          <a:p>
            <a:pPr algn="ctr"/>
            <a:r>
              <a:rPr lang="en-US" sz="1600" b="1" dirty="0"/>
              <a:t>Price</a:t>
            </a:r>
          </a:p>
        </p:txBody>
      </p:sp>
      <p:sp>
        <p:nvSpPr>
          <p:cNvPr id="15" name="AutoShape 4"/>
          <p:cNvSpPr>
            <a:spLocks noChangeArrowheads="1"/>
          </p:cNvSpPr>
          <p:nvPr/>
        </p:nvSpPr>
        <p:spPr bwMode="auto">
          <a:xfrm>
            <a:off x="381000" y="5961531"/>
            <a:ext cx="1447800" cy="685800"/>
          </a:xfrm>
          <a:prstGeom prst="roundRect">
            <a:avLst>
              <a:gd name="adj" fmla="val 16667"/>
            </a:avLst>
          </a:prstGeom>
          <a:solidFill>
            <a:schemeClr val="tx1">
              <a:lumMod val="50000"/>
              <a:lumOff val="50000"/>
              <a:alpha val="65000"/>
            </a:schemeClr>
          </a:solidFill>
          <a:ln w="25400">
            <a:solidFill>
              <a:schemeClr val="tx1"/>
            </a:solidFill>
            <a:round/>
            <a:headEnd/>
            <a:tailEnd/>
          </a:ln>
        </p:spPr>
        <p:txBody>
          <a:bodyPr wrap="none" anchor="ctr"/>
          <a:lstStyle/>
          <a:p>
            <a:pPr algn="ctr"/>
            <a:r>
              <a:rPr lang="en-US" sz="1600" b="1" dirty="0"/>
              <a:t>Product</a:t>
            </a:r>
          </a:p>
        </p:txBody>
      </p:sp>
      <p:sp>
        <p:nvSpPr>
          <p:cNvPr id="16" name="AutoShape 4"/>
          <p:cNvSpPr>
            <a:spLocks noChangeArrowheads="1"/>
          </p:cNvSpPr>
          <p:nvPr/>
        </p:nvSpPr>
        <p:spPr bwMode="auto">
          <a:xfrm>
            <a:off x="2362200" y="2913531"/>
            <a:ext cx="1447800" cy="1447800"/>
          </a:xfrm>
          <a:prstGeom prst="roundRect">
            <a:avLst>
              <a:gd name="adj" fmla="val 16667"/>
            </a:avLst>
          </a:prstGeom>
          <a:solidFill>
            <a:schemeClr val="accent1">
              <a:lumMod val="60000"/>
              <a:lumOff val="40000"/>
              <a:alpha val="65000"/>
            </a:schemeClr>
          </a:solidFill>
          <a:ln w="25400">
            <a:solidFill>
              <a:schemeClr val="tx1"/>
            </a:solidFill>
            <a:round/>
            <a:headEnd/>
            <a:tailEnd/>
          </a:ln>
        </p:spPr>
        <p:txBody>
          <a:bodyPr wrap="none" anchor="ctr"/>
          <a:lstStyle/>
          <a:p>
            <a:pPr algn="ctr"/>
            <a:r>
              <a:rPr lang="en-US" sz="1600" b="1" dirty="0"/>
              <a:t>Brand</a:t>
            </a:r>
          </a:p>
          <a:p>
            <a:pPr algn="ctr"/>
            <a:r>
              <a:rPr lang="en-US" sz="1600" b="1" dirty="0"/>
              <a:t>Equity</a:t>
            </a:r>
          </a:p>
        </p:txBody>
      </p:sp>
      <p:sp>
        <p:nvSpPr>
          <p:cNvPr id="17" name="AutoShape 4"/>
          <p:cNvSpPr>
            <a:spLocks noChangeArrowheads="1"/>
          </p:cNvSpPr>
          <p:nvPr/>
        </p:nvSpPr>
        <p:spPr bwMode="auto">
          <a:xfrm>
            <a:off x="2362200" y="4437531"/>
            <a:ext cx="1447800" cy="2133600"/>
          </a:xfrm>
          <a:prstGeom prst="roundRect">
            <a:avLst>
              <a:gd name="adj" fmla="val 16667"/>
            </a:avLst>
          </a:prstGeom>
          <a:solidFill>
            <a:schemeClr val="accent1">
              <a:lumMod val="60000"/>
              <a:lumOff val="40000"/>
              <a:alpha val="65000"/>
            </a:schemeClr>
          </a:solidFill>
          <a:ln w="25400">
            <a:solidFill>
              <a:schemeClr val="tx1"/>
            </a:solidFill>
            <a:round/>
            <a:headEnd/>
            <a:tailEnd/>
          </a:ln>
        </p:spPr>
        <p:txBody>
          <a:bodyPr wrap="none" anchor="ctr"/>
          <a:lstStyle/>
          <a:p>
            <a:pPr algn="ctr"/>
            <a:r>
              <a:rPr lang="en-US" sz="1600" b="1" dirty="0"/>
              <a:t>Value</a:t>
            </a:r>
          </a:p>
          <a:p>
            <a:pPr algn="ctr"/>
            <a:r>
              <a:rPr lang="en-US" sz="1600" b="1" dirty="0"/>
              <a:t>Equity</a:t>
            </a:r>
          </a:p>
        </p:txBody>
      </p:sp>
      <p:sp>
        <p:nvSpPr>
          <p:cNvPr id="18" name="AutoShape 4"/>
          <p:cNvSpPr>
            <a:spLocks noChangeArrowheads="1"/>
          </p:cNvSpPr>
          <p:nvPr/>
        </p:nvSpPr>
        <p:spPr bwMode="auto">
          <a:xfrm>
            <a:off x="4343400" y="5809131"/>
            <a:ext cx="1447800" cy="685800"/>
          </a:xfrm>
          <a:prstGeom prst="roundRect">
            <a:avLst>
              <a:gd name="adj" fmla="val 16667"/>
            </a:avLst>
          </a:prstGeom>
          <a:solidFill>
            <a:schemeClr val="tx2">
              <a:alpha val="65000"/>
            </a:schemeClr>
          </a:solidFill>
          <a:ln w="25400">
            <a:solidFill>
              <a:schemeClr val="tx1"/>
            </a:solidFill>
            <a:round/>
            <a:headEnd/>
            <a:tailEnd/>
          </a:ln>
        </p:spPr>
        <p:txBody>
          <a:bodyPr wrap="none" anchor="ctr"/>
          <a:lstStyle/>
          <a:p>
            <a:pPr algn="ctr"/>
            <a:r>
              <a:rPr lang="en-US" sz="1600" b="1" dirty="0"/>
              <a:t>Satisfaction</a:t>
            </a:r>
          </a:p>
        </p:txBody>
      </p:sp>
      <p:sp>
        <p:nvSpPr>
          <p:cNvPr id="20" name="AutoShape 4"/>
          <p:cNvSpPr>
            <a:spLocks noChangeArrowheads="1"/>
          </p:cNvSpPr>
          <p:nvPr/>
        </p:nvSpPr>
        <p:spPr bwMode="auto">
          <a:xfrm>
            <a:off x="4343400" y="2456331"/>
            <a:ext cx="1447800" cy="2895600"/>
          </a:xfrm>
          <a:prstGeom prst="roundRect">
            <a:avLst>
              <a:gd name="adj" fmla="val 16667"/>
            </a:avLst>
          </a:prstGeom>
          <a:solidFill>
            <a:schemeClr val="tx2">
              <a:alpha val="65000"/>
            </a:schemeClr>
          </a:solidFill>
          <a:ln w="25400">
            <a:solidFill>
              <a:schemeClr val="tx1"/>
            </a:solidFill>
            <a:round/>
            <a:headEnd/>
            <a:tailEnd/>
          </a:ln>
        </p:spPr>
        <p:txBody>
          <a:bodyPr wrap="none" anchor="ctr"/>
          <a:lstStyle/>
          <a:p>
            <a:pPr algn="ctr"/>
            <a:r>
              <a:rPr lang="en-US" sz="1600" b="1" dirty="0"/>
              <a:t>Loyalty</a:t>
            </a:r>
          </a:p>
          <a:p>
            <a:pPr algn="ctr"/>
            <a:r>
              <a:rPr lang="en-US" sz="1600" b="1" dirty="0"/>
              <a:t>(NPS)</a:t>
            </a:r>
          </a:p>
        </p:txBody>
      </p:sp>
      <p:cxnSp>
        <p:nvCxnSpPr>
          <p:cNvPr id="22" name="Straight Arrow Connector 21"/>
          <p:cNvCxnSpPr/>
          <p:nvPr/>
        </p:nvCxnSpPr>
        <p:spPr>
          <a:xfrm>
            <a:off x="1828800" y="1770531"/>
            <a:ext cx="533400" cy="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828800" y="5504331"/>
            <a:ext cx="533400" cy="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828800" y="4742331"/>
            <a:ext cx="533400" cy="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1828800" y="3980331"/>
            <a:ext cx="533400" cy="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828800" y="3294531"/>
            <a:ext cx="533400" cy="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1828800" y="2456331"/>
            <a:ext cx="533400" cy="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1828800" y="6266331"/>
            <a:ext cx="533400" cy="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3810000" y="1770531"/>
            <a:ext cx="533400" cy="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3810000" y="3675531"/>
            <a:ext cx="533400" cy="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3810000" y="6113931"/>
            <a:ext cx="533400" cy="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3810000" y="4894731"/>
            <a:ext cx="533400" cy="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810000" y="2608731"/>
            <a:ext cx="533400" cy="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0" y="627531"/>
            <a:ext cx="2286000" cy="707886"/>
          </a:xfrm>
          <a:prstGeom prst="rect">
            <a:avLst/>
          </a:prstGeom>
          <a:noFill/>
        </p:spPr>
        <p:txBody>
          <a:bodyPr wrap="square" rtlCol="0">
            <a:spAutoFit/>
          </a:bodyPr>
          <a:lstStyle/>
          <a:p>
            <a:pPr algn="ctr"/>
            <a:r>
              <a:rPr lang="en-US" sz="2000" b="1" dirty="0"/>
              <a:t>7Ps Marketing Mix (expense)</a:t>
            </a:r>
          </a:p>
        </p:txBody>
      </p:sp>
      <p:sp>
        <p:nvSpPr>
          <p:cNvPr id="37" name="TextBox 36"/>
          <p:cNvSpPr txBox="1"/>
          <p:nvPr/>
        </p:nvSpPr>
        <p:spPr>
          <a:xfrm>
            <a:off x="1981200" y="627531"/>
            <a:ext cx="2362200" cy="707886"/>
          </a:xfrm>
          <a:prstGeom prst="rect">
            <a:avLst/>
          </a:prstGeom>
          <a:noFill/>
        </p:spPr>
        <p:txBody>
          <a:bodyPr wrap="square" rtlCol="0">
            <a:spAutoFit/>
          </a:bodyPr>
          <a:lstStyle/>
          <a:p>
            <a:pPr algn="ctr"/>
            <a:r>
              <a:rPr lang="en-US" sz="2000" b="1" dirty="0"/>
              <a:t>Customer Equity Stack (assets)</a:t>
            </a:r>
          </a:p>
        </p:txBody>
      </p:sp>
      <p:sp>
        <p:nvSpPr>
          <p:cNvPr id="38" name="TextBox 37"/>
          <p:cNvSpPr txBox="1"/>
          <p:nvPr/>
        </p:nvSpPr>
        <p:spPr>
          <a:xfrm>
            <a:off x="3962400" y="627531"/>
            <a:ext cx="2209800" cy="707886"/>
          </a:xfrm>
          <a:prstGeom prst="rect">
            <a:avLst/>
          </a:prstGeom>
          <a:noFill/>
        </p:spPr>
        <p:txBody>
          <a:bodyPr wrap="square" rtlCol="0">
            <a:spAutoFit/>
          </a:bodyPr>
          <a:lstStyle/>
          <a:p>
            <a:pPr algn="ctr"/>
            <a:r>
              <a:rPr lang="en-US" sz="2000" b="1" dirty="0"/>
              <a:t>Intermediate Mkt. Metrics</a:t>
            </a:r>
          </a:p>
        </p:txBody>
      </p:sp>
      <p:sp>
        <p:nvSpPr>
          <p:cNvPr id="39" name="TextBox 38"/>
          <p:cNvSpPr txBox="1"/>
          <p:nvPr/>
        </p:nvSpPr>
        <p:spPr>
          <a:xfrm>
            <a:off x="7010400" y="681645"/>
            <a:ext cx="2209800" cy="707886"/>
          </a:xfrm>
          <a:prstGeom prst="rect">
            <a:avLst/>
          </a:prstGeom>
          <a:noFill/>
        </p:spPr>
        <p:txBody>
          <a:bodyPr wrap="square" rtlCol="0">
            <a:spAutoFit/>
          </a:bodyPr>
          <a:lstStyle/>
          <a:p>
            <a:pPr algn="ctr"/>
            <a:r>
              <a:rPr lang="en-US" sz="2000" b="1" dirty="0"/>
              <a:t>Accounting Metrics</a:t>
            </a:r>
          </a:p>
        </p:txBody>
      </p:sp>
      <p:sp>
        <p:nvSpPr>
          <p:cNvPr id="40" name="AutoShape 4"/>
          <p:cNvSpPr>
            <a:spLocks noChangeArrowheads="1"/>
          </p:cNvSpPr>
          <p:nvPr/>
        </p:nvSpPr>
        <p:spPr bwMode="auto">
          <a:xfrm>
            <a:off x="7315200" y="1389531"/>
            <a:ext cx="1752600" cy="502920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endParaRPr lang="en-US" sz="1600" b="1" dirty="0"/>
          </a:p>
        </p:txBody>
      </p:sp>
      <p:cxnSp>
        <p:nvCxnSpPr>
          <p:cNvPr id="41" name="Straight Arrow Connector 40"/>
          <p:cNvCxnSpPr>
            <a:stCxn id="7" idx="2"/>
            <a:endCxn id="20" idx="0"/>
          </p:cNvCxnSpPr>
          <p:nvPr/>
        </p:nvCxnSpPr>
        <p:spPr>
          <a:xfrm>
            <a:off x="5067300" y="2075331"/>
            <a:ext cx="0" cy="38100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18" idx="0"/>
            <a:endCxn id="20" idx="2"/>
          </p:cNvCxnSpPr>
          <p:nvPr/>
        </p:nvCxnSpPr>
        <p:spPr>
          <a:xfrm flipV="1">
            <a:off x="5067300" y="5351931"/>
            <a:ext cx="0" cy="45720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2" name="AutoShape 4"/>
          <p:cNvSpPr>
            <a:spLocks noChangeArrowheads="1"/>
          </p:cNvSpPr>
          <p:nvPr/>
        </p:nvSpPr>
        <p:spPr bwMode="auto">
          <a:xfrm>
            <a:off x="7467600" y="5199531"/>
            <a:ext cx="1447800" cy="1066800"/>
          </a:xfrm>
          <a:prstGeom prst="roundRect">
            <a:avLst>
              <a:gd name="adj" fmla="val 16667"/>
            </a:avLst>
          </a:prstGeom>
          <a:solidFill>
            <a:schemeClr val="tx2">
              <a:alpha val="65000"/>
            </a:schemeClr>
          </a:solidFill>
          <a:ln w="25400">
            <a:solidFill>
              <a:schemeClr val="tx1"/>
            </a:solidFill>
            <a:round/>
            <a:headEnd/>
            <a:tailEnd/>
          </a:ln>
        </p:spPr>
        <p:txBody>
          <a:bodyPr wrap="none" anchor="ctr"/>
          <a:lstStyle/>
          <a:p>
            <a:pPr algn="ctr"/>
            <a:r>
              <a:rPr lang="en-US" sz="1600" b="1" dirty="0"/>
              <a:t>Profits</a:t>
            </a:r>
          </a:p>
        </p:txBody>
      </p:sp>
      <p:sp>
        <p:nvSpPr>
          <p:cNvPr id="53" name="AutoShape 4"/>
          <p:cNvSpPr>
            <a:spLocks noChangeArrowheads="1"/>
          </p:cNvSpPr>
          <p:nvPr/>
        </p:nvSpPr>
        <p:spPr bwMode="auto">
          <a:xfrm>
            <a:off x="7467600" y="3980331"/>
            <a:ext cx="1447800" cy="1066800"/>
          </a:xfrm>
          <a:prstGeom prst="roundRect">
            <a:avLst>
              <a:gd name="adj" fmla="val 16667"/>
            </a:avLst>
          </a:prstGeom>
          <a:solidFill>
            <a:schemeClr val="tx2">
              <a:alpha val="65000"/>
            </a:schemeClr>
          </a:solidFill>
          <a:ln w="25400">
            <a:solidFill>
              <a:schemeClr val="tx1"/>
            </a:solidFill>
            <a:round/>
            <a:headEnd/>
            <a:tailEnd/>
          </a:ln>
        </p:spPr>
        <p:txBody>
          <a:bodyPr wrap="none" anchor="ctr"/>
          <a:lstStyle/>
          <a:p>
            <a:pPr algn="ctr"/>
            <a:r>
              <a:rPr lang="en-US" sz="1600" b="1" dirty="0"/>
              <a:t>Costs</a:t>
            </a:r>
          </a:p>
        </p:txBody>
      </p:sp>
      <p:sp>
        <p:nvSpPr>
          <p:cNvPr id="54" name="AutoShape 4"/>
          <p:cNvSpPr>
            <a:spLocks noChangeArrowheads="1"/>
          </p:cNvSpPr>
          <p:nvPr/>
        </p:nvSpPr>
        <p:spPr bwMode="auto">
          <a:xfrm>
            <a:off x="7467600" y="1541931"/>
            <a:ext cx="1447800" cy="1066800"/>
          </a:xfrm>
          <a:prstGeom prst="roundRect">
            <a:avLst>
              <a:gd name="adj" fmla="val 16667"/>
            </a:avLst>
          </a:prstGeom>
          <a:solidFill>
            <a:schemeClr val="tx2">
              <a:alpha val="65000"/>
            </a:schemeClr>
          </a:solidFill>
          <a:ln w="25400">
            <a:solidFill>
              <a:schemeClr val="tx1"/>
            </a:solidFill>
            <a:round/>
            <a:headEnd/>
            <a:tailEnd/>
          </a:ln>
        </p:spPr>
        <p:txBody>
          <a:bodyPr wrap="none" anchor="ctr"/>
          <a:lstStyle/>
          <a:p>
            <a:pPr algn="ctr"/>
            <a:r>
              <a:rPr lang="en-US" sz="1600" b="1" dirty="0"/>
              <a:t>Sales</a:t>
            </a:r>
          </a:p>
        </p:txBody>
      </p:sp>
      <p:sp>
        <p:nvSpPr>
          <p:cNvPr id="55" name="AutoShape 4"/>
          <p:cNvSpPr>
            <a:spLocks noChangeArrowheads="1"/>
          </p:cNvSpPr>
          <p:nvPr/>
        </p:nvSpPr>
        <p:spPr bwMode="auto">
          <a:xfrm>
            <a:off x="7467600" y="2761131"/>
            <a:ext cx="1447800" cy="1066800"/>
          </a:xfrm>
          <a:prstGeom prst="roundRect">
            <a:avLst>
              <a:gd name="adj" fmla="val 16667"/>
            </a:avLst>
          </a:prstGeom>
          <a:solidFill>
            <a:schemeClr val="tx2">
              <a:alpha val="65000"/>
            </a:schemeClr>
          </a:solidFill>
          <a:ln w="25400">
            <a:solidFill>
              <a:schemeClr val="tx1"/>
            </a:solidFill>
            <a:round/>
            <a:headEnd/>
            <a:tailEnd/>
          </a:ln>
        </p:spPr>
        <p:txBody>
          <a:bodyPr wrap="none" anchor="ctr"/>
          <a:lstStyle/>
          <a:p>
            <a:pPr algn="ctr"/>
            <a:r>
              <a:rPr lang="en-US" sz="1600" b="1" dirty="0"/>
              <a:t>Growth</a:t>
            </a:r>
          </a:p>
        </p:txBody>
      </p:sp>
      <p:cxnSp>
        <p:nvCxnSpPr>
          <p:cNvPr id="61" name="Straight Arrow Connector 60"/>
          <p:cNvCxnSpPr/>
          <p:nvPr/>
        </p:nvCxnSpPr>
        <p:spPr>
          <a:xfrm>
            <a:off x="5791200" y="2761131"/>
            <a:ext cx="1524000" cy="0"/>
          </a:xfrm>
          <a:prstGeom prst="straightConnector1">
            <a:avLst/>
          </a:prstGeom>
          <a:ln w="1016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5791200" y="2876800"/>
            <a:ext cx="1371600" cy="646331"/>
          </a:xfrm>
          <a:prstGeom prst="rect">
            <a:avLst/>
          </a:prstGeom>
          <a:noFill/>
        </p:spPr>
        <p:txBody>
          <a:bodyPr wrap="square" rtlCol="0">
            <a:spAutoFit/>
          </a:bodyPr>
          <a:lstStyle/>
          <a:p>
            <a:r>
              <a:rPr lang="en-US" b="1" dirty="0"/>
              <a:t>1) Can be long delay</a:t>
            </a:r>
          </a:p>
        </p:txBody>
      </p:sp>
      <p:sp>
        <p:nvSpPr>
          <p:cNvPr id="43" name="TextBox 42"/>
          <p:cNvSpPr txBox="1"/>
          <p:nvPr/>
        </p:nvSpPr>
        <p:spPr>
          <a:xfrm>
            <a:off x="5791200" y="3599331"/>
            <a:ext cx="1600200" cy="1200329"/>
          </a:xfrm>
          <a:prstGeom prst="rect">
            <a:avLst/>
          </a:prstGeom>
          <a:noFill/>
        </p:spPr>
        <p:txBody>
          <a:bodyPr wrap="square" rtlCol="0">
            <a:spAutoFit/>
          </a:bodyPr>
          <a:lstStyle/>
          <a:p>
            <a:r>
              <a:rPr lang="en-US" b="1" dirty="0">
                <a:solidFill>
                  <a:srgbClr val="000000"/>
                </a:solidFill>
              </a:rPr>
              <a:t>2) Operates thru many mechanisms (AER)</a:t>
            </a:r>
          </a:p>
        </p:txBody>
      </p:sp>
      <p:sp>
        <p:nvSpPr>
          <p:cNvPr id="44" name="TextBox 43"/>
          <p:cNvSpPr txBox="1"/>
          <p:nvPr/>
        </p:nvSpPr>
        <p:spPr>
          <a:xfrm>
            <a:off x="5791200" y="4818531"/>
            <a:ext cx="1524000" cy="646331"/>
          </a:xfrm>
          <a:prstGeom prst="rect">
            <a:avLst/>
          </a:prstGeom>
          <a:noFill/>
        </p:spPr>
        <p:txBody>
          <a:bodyPr wrap="square" rtlCol="0">
            <a:spAutoFit/>
          </a:bodyPr>
          <a:lstStyle/>
          <a:p>
            <a:r>
              <a:rPr lang="en-US" b="1" dirty="0">
                <a:solidFill>
                  <a:srgbClr val="000000"/>
                </a:solidFill>
              </a:rPr>
              <a:t>3) Not very diagnostics</a:t>
            </a:r>
          </a:p>
        </p:txBody>
      </p:sp>
      <p:sp>
        <p:nvSpPr>
          <p:cNvPr id="45" name="Slide Number Placeholder 4"/>
          <p:cNvSpPr txBox="1">
            <a:spLocks/>
          </p:cNvSpPr>
          <p:nvPr/>
        </p:nvSpPr>
        <p:spPr>
          <a:xfrm>
            <a:off x="8451009" y="6351870"/>
            <a:ext cx="554038" cy="365125"/>
          </a:xfrm>
          <a:prstGeom prst="rect">
            <a:avLst/>
          </a:prstGeom>
        </p:spPr>
        <p:txBody>
          <a:bodyPr vert="horz" lIns="91440" tIns="45720" rIns="91440" bIns="45720" rtlCol="0" anchor="ctr"/>
          <a:lstStyle>
            <a:defPPr>
              <a:defRPr lang="en-US"/>
            </a:defPPr>
            <a:lvl1pPr marL="0" algn="r" defTabSz="456827" rtl="0" eaLnBrk="1" latinLnBrk="0" hangingPunct="1">
              <a:defRPr sz="1400" kern="1200">
                <a:solidFill>
                  <a:schemeClr val="bg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chemeClr val="tx1">
                    <a:lumMod val="65000"/>
                    <a:lumOff val="35000"/>
                  </a:schemeClr>
                </a:solidFill>
              </a:rPr>
              <a:pPr/>
              <a:t>41</a:t>
            </a:fld>
            <a:endParaRPr lang="en-US" sz="1200" dirty="0">
              <a:solidFill>
                <a:schemeClr val="tx1">
                  <a:lumMod val="65000"/>
                  <a:lumOff val="35000"/>
                </a:schemeClr>
              </a:solidFill>
            </a:endParaRPr>
          </a:p>
        </p:txBody>
      </p:sp>
      <p:sp>
        <p:nvSpPr>
          <p:cNvPr id="46" name="Footer Placeholder 5"/>
          <p:cNvSpPr>
            <a:spLocks noGrp="1"/>
          </p:cNvSpPr>
          <p:nvPr>
            <p:ph type="ftr" sz="quarter" idx="11"/>
          </p:nvPr>
        </p:nvSpPr>
        <p:spPr>
          <a:xfrm>
            <a:off x="156883" y="6543113"/>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52414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36" grpId="0"/>
      <p:bldP spid="37" grpId="0"/>
      <p:bldP spid="38" grpId="0"/>
      <p:bldP spid="39" grpId="0"/>
      <p:bldP spid="40" grpId="0" animBg="1"/>
      <p:bldP spid="52" grpId="0" animBg="1"/>
      <p:bldP spid="53" grpId="0" animBg="1"/>
      <p:bldP spid="54" grpId="0" animBg="1"/>
      <p:bldP spid="55" grpId="0" animBg="1"/>
      <p:bldP spid="42" grpId="0"/>
      <p:bldP spid="43" grpId="0"/>
      <p:bldP spid="4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023"/>
            <a:ext cx="7355541" cy="914400"/>
          </a:xfrm>
        </p:spPr>
        <p:txBody>
          <a:bodyPr/>
          <a:lstStyle/>
          <a:p>
            <a:r>
              <a:rPr lang="en-US" b="1" dirty="0"/>
              <a:t>Many Marketing Metrics, But Two Main Approaches: Pros and Cons?</a:t>
            </a:r>
          </a:p>
        </p:txBody>
      </p:sp>
      <p:sp>
        <p:nvSpPr>
          <p:cNvPr id="3" name="Content Placeholder 2"/>
          <p:cNvSpPr>
            <a:spLocks noGrp="1"/>
          </p:cNvSpPr>
          <p:nvPr>
            <p:ph idx="1"/>
          </p:nvPr>
        </p:nvSpPr>
        <p:spPr>
          <a:xfrm>
            <a:off x="228600" y="1305856"/>
            <a:ext cx="8915400" cy="5177564"/>
          </a:xfrm>
        </p:spPr>
        <p:txBody>
          <a:bodyPr>
            <a:normAutofit fontScale="92500" lnSpcReduction="10000"/>
          </a:bodyPr>
          <a:lstStyle/>
          <a:p>
            <a:pPr marL="457200" indent="-457200">
              <a:buFont typeface="+mj-lt"/>
              <a:buAutoNum type="arabicPeriod"/>
            </a:pPr>
            <a:r>
              <a:rPr lang="en-US" sz="2400" dirty="0"/>
              <a:t>Use </a:t>
            </a:r>
            <a:r>
              <a:rPr lang="en-US" sz="2400" b="1" dirty="0">
                <a:solidFill>
                  <a:schemeClr val="tx2"/>
                </a:solidFill>
              </a:rPr>
              <a:t>specific metric </a:t>
            </a:r>
            <a:r>
              <a:rPr lang="en-US" sz="2400" dirty="0"/>
              <a:t>for what you want to control (narrow, fast, and domain specific)</a:t>
            </a:r>
          </a:p>
          <a:p>
            <a:pPr lvl="2"/>
            <a:r>
              <a:rPr lang="en-US" sz="2000" dirty="0"/>
              <a:t>Brand (awareness, quality, strength)</a:t>
            </a:r>
          </a:p>
          <a:p>
            <a:pPr lvl="2"/>
            <a:r>
              <a:rPr lang="en-US" sz="2000" dirty="0"/>
              <a:t>Offering (innovativeness, adoption rates, price premium, value) </a:t>
            </a:r>
          </a:p>
          <a:p>
            <a:pPr lvl="2"/>
            <a:r>
              <a:rPr lang="en-US" sz="2000" dirty="0"/>
              <a:t>Relationship (loyalty to salesperson, trust, relationship quality, velocity)</a:t>
            </a:r>
          </a:p>
          <a:p>
            <a:pPr lvl="2"/>
            <a:r>
              <a:rPr lang="en-US" sz="2000" dirty="0"/>
              <a:t>Acquisition (# new customers, CLV, duration)</a:t>
            </a:r>
          </a:p>
          <a:p>
            <a:pPr lvl="2"/>
            <a:r>
              <a:rPr lang="en-US" sz="2000" dirty="0"/>
              <a:t>Retention (churn, lost customer, share)</a:t>
            </a:r>
          </a:p>
          <a:p>
            <a:pPr marL="457200" indent="-457200">
              <a:buFont typeface="+mj-lt"/>
              <a:buAutoNum type="arabicPeriod"/>
            </a:pPr>
            <a:r>
              <a:rPr lang="en-US" sz="2400" dirty="0"/>
              <a:t>Use </a:t>
            </a:r>
            <a:r>
              <a:rPr lang="en-US" sz="2400" b="1" dirty="0">
                <a:solidFill>
                  <a:srgbClr val="1F497D"/>
                </a:solidFill>
              </a:rPr>
              <a:t>aggregate financial metrics </a:t>
            </a:r>
            <a:r>
              <a:rPr lang="en-US" sz="2400" dirty="0"/>
              <a:t>and analyze using chain ratios (uses accounting measures, can be decomposed)</a:t>
            </a:r>
          </a:p>
          <a:p>
            <a:pPr lvl="2"/>
            <a:r>
              <a:rPr lang="en-US" sz="2000" b="1" dirty="0">
                <a:solidFill>
                  <a:srgbClr val="1F497D"/>
                </a:solidFill>
              </a:rPr>
              <a:t>Net marketing contribution </a:t>
            </a:r>
            <a:r>
              <a:rPr lang="en-US" sz="2000" dirty="0"/>
              <a:t>(NMC) tells us profit after sales and marketing costs</a:t>
            </a:r>
          </a:p>
          <a:p>
            <a:pPr lvl="2"/>
            <a:r>
              <a:rPr lang="en-US" sz="2000" b="1" dirty="0">
                <a:solidFill>
                  <a:srgbClr val="1F497D"/>
                </a:solidFill>
              </a:rPr>
              <a:t>Marketing ROS </a:t>
            </a:r>
            <a:r>
              <a:rPr lang="en-US" sz="2000" dirty="0"/>
              <a:t>tells us what portion of our sales is profit (MROS =NMC/sales * 100%)</a:t>
            </a:r>
          </a:p>
          <a:p>
            <a:pPr lvl="2"/>
            <a:r>
              <a:rPr lang="en-US" sz="2000" b="1" dirty="0">
                <a:solidFill>
                  <a:srgbClr val="1F497D"/>
                </a:solidFill>
              </a:rPr>
              <a:t>Marketing ROI </a:t>
            </a:r>
            <a:r>
              <a:rPr lang="en-US" sz="2000" dirty="0"/>
              <a:t>tells us our earnings for every 1$ invested in sales and marketing (MROI=NMC/Sales and marketing costs *100%)</a:t>
            </a:r>
          </a:p>
          <a:p>
            <a:pPr lvl="1"/>
            <a:endParaRPr lang="en-US" sz="2000" dirty="0"/>
          </a:p>
          <a:p>
            <a:pPr lvl="1"/>
            <a:endParaRPr lang="en-US" sz="2000" dirty="0"/>
          </a:p>
          <a:p>
            <a:pPr marL="457149" lvl="1" indent="0">
              <a:buNone/>
            </a:pPr>
            <a:endParaRPr lang="en-US" dirty="0"/>
          </a:p>
          <a:p>
            <a:endParaRPr lang="en-US" dirty="0"/>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42</a:t>
            </a:fld>
            <a:endParaRPr lang="en-US" dirty="0"/>
          </a:p>
        </p:txBody>
      </p:sp>
      <p:sp>
        <p:nvSpPr>
          <p:cNvPr id="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42</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17306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a:solidFill>
                  <a:schemeClr val="tx1"/>
                </a:solidFill>
              </a:rPr>
              <a:t>Types of Metrics</a:t>
            </a:r>
          </a:p>
        </p:txBody>
      </p:sp>
      <p:sp>
        <p:nvSpPr>
          <p:cNvPr id="2" name="Footer Placeholder 1"/>
          <p:cNvSpPr>
            <a:spLocks noGrp="1"/>
          </p:cNvSpPr>
          <p:nvPr>
            <p:ph type="ftr" sz="quarter" idx="4294967295"/>
          </p:nvPr>
        </p:nvSpPr>
        <p:spPr>
          <a:xfrm>
            <a:off x="0" y="6456891"/>
            <a:ext cx="6122988" cy="365125"/>
          </a:xfrm>
        </p:spPr>
        <p:txBody>
          <a:bodyPr/>
          <a:lstStyle/>
          <a:p>
            <a:r>
              <a:rPr lang="en-US" dirty="0"/>
              <a:t>© </a:t>
            </a:r>
            <a:r>
              <a:rPr lang="en-US" dirty="0" err="1"/>
              <a:t>Palmatier</a:t>
            </a:r>
            <a:endParaRPr lang="en-US" dirty="0"/>
          </a:p>
        </p:txBody>
      </p:sp>
      <p:sp>
        <p:nvSpPr>
          <p:cNvPr id="8" name="Slide Number Placeholder 4"/>
          <p:cNvSpPr>
            <a:spLocks noGrp="1"/>
          </p:cNvSpPr>
          <p:nvPr>
            <p:ph type="sldNum" sz="quarter" idx="4294967295"/>
          </p:nvPr>
        </p:nvSpPr>
        <p:spPr>
          <a:xfrm>
            <a:off x="8298609" y="6423585"/>
            <a:ext cx="554038" cy="365125"/>
          </a:xfrm>
          <a:prstGeom prst="rect">
            <a:avLst/>
          </a:prstGeom>
        </p:spPr>
        <p:txBody>
          <a:bodyPr/>
          <a:lstStyle/>
          <a:p>
            <a:pPr algn="r"/>
            <a:fld id="{606C48AC-5425-9447-80A6-7CD23CC5D020}" type="slidenum">
              <a:rPr lang="en-US" sz="1200" smtClean="0">
                <a:solidFill>
                  <a:schemeClr val="tx1">
                    <a:lumMod val="65000"/>
                    <a:lumOff val="35000"/>
                  </a:schemeClr>
                </a:solidFill>
              </a:rPr>
              <a:pPr algn="r"/>
              <a:t>43</a:t>
            </a:fld>
            <a:endParaRPr lang="en-US" sz="1200" dirty="0">
              <a:solidFill>
                <a:schemeClr val="tx1">
                  <a:lumMod val="65000"/>
                  <a:lumOff val="35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674216009"/>
              </p:ext>
            </p:extLst>
          </p:nvPr>
        </p:nvGraphicFramePr>
        <p:xfrm>
          <a:off x="275694" y="905932"/>
          <a:ext cx="8487305" cy="5453577"/>
        </p:xfrm>
        <a:graphic>
          <a:graphicData uri="http://schemas.openxmlformats.org/drawingml/2006/table">
            <a:tbl>
              <a:tblPr firstRow="1" bandRow="1">
                <a:tableStyleId>{5C22544A-7EE6-4342-B048-85BDC9FD1C3A}</a:tableStyleId>
              </a:tblPr>
              <a:tblGrid>
                <a:gridCol w="2560710">
                  <a:extLst>
                    <a:ext uri="{9D8B030D-6E8A-4147-A177-3AD203B41FA5}">
                      <a16:colId xmlns="" xmlns:a16="http://schemas.microsoft.com/office/drawing/2014/main" val="20000"/>
                    </a:ext>
                  </a:extLst>
                </a:gridCol>
                <a:gridCol w="2628097">
                  <a:extLst>
                    <a:ext uri="{9D8B030D-6E8A-4147-A177-3AD203B41FA5}">
                      <a16:colId xmlns="" xmlns:a16="http://schemas.microsoft.com/office/drawing/2014/main" val="20001"/>
                    </a:ext>
                  </a:extLst>
                </a:gridCol>
                <a:gridCol w="3298498">
                  <a:extLst>
                    <a:ext uri="{9D8B030D-6E8A-4147-A177-3AD203B41FA5}">
                      <a16:colId xmlns="" xmlns:a16="http://schemas.microsoft.com/office/drawing/2014/main" val="20002"/>
                    </a:ext>
                  </a:extLst>
                </a:gridCol>
              </a:tblGrid>
              <a:tr h="462827">
                <a:tc>
                  <a:txBody>
                    <a:bodyPr/>
                    <a:lstStyle/>
                    <a:p>
                      <a:r>
                        <a:rPr lang="en-US" sz="1600" dirty="0"/>
                        <a:t>Marketing Mix Functions</a:t>
                      </a:r>
                    </a:p>
                  </a:txBody>
                  <a:tcPr/>
                </a:tc>
                <a:tc>
                  <a:txBody>
                    <a:bodyPr/>
                    <a:lstStyle/>
                    <a:p>
                      <a:r>
                        <a:rPr lang="en-US" sz="1600" dirty="0"/>
                        <a:t>Marketing</a:t>
                      </a:r>
                      <a:r>
                        <a:rPr lang="en-US" sz="1600" baseline="0" dirty="0"/>
                        <a:t> Terms</a:t>
                      </a:r>
                      <a:endParaRPr lang="en-US" sz="1600" dirty="0"/>
                    </a:p>
                  </a:txBody>
                  <a:tcPr/>
                </a:tc>
                <a:tc>
                  <a:txBody>
                    <a:bodyPr/>
                    <a:lstStyle/>
                    <a:p>
                      <a:r>
                        <a:rPr lang="en-US" sz="1600" dirty="0"/>
                        <a:t>Close Financial Analogs</a:t>
                      </a:r>
                    </a:p>
                  </a:txBody>
                  <a:tcPr/>
                </a:tc>
                <a:extLst>
                  <a:ext uri="{0D108BD9-81ED-4DB2-BD59-A6C34878D82A}">
                    <a16:rowId xmlns="" xmlns:a16="http://schemas.microsoft.com/office/drawing/2014/main" val="10000"/>
                  </a:ext>
                </a:extLst>
              </a:tr>
              <a:tr h="1851310">
                <a:tc>
                  <a:txBody>
                    <a:bodyPr/>
                    <a:lstStyle/>
                    <a:p>
                      <a:r>
                        <a:rPr lang="en-US" sz="1400" dirty="0"/>
                        <a:t>Customer Delight Metrics</a:t>
                      </a:r>
                    </a:p>
                  </a:txBody>
                  <a:tcPr/>
                </a:tc>
                <a:tc>
                  <a:txBody>
                    <a:bodyPr/>
                    <a:lstStyle/>
                    <a:p>
                      <a:r>
                        <a:rPr lang="en-US" sz="1400" dirty="0"/>
                        <a:t>Awareness</a:t>
                      </a:r>
                    </a:p>
                    <a:p>
                      <a:r>
                        <a:rPr lang="en-US" sz="1400" dirty="0"/>
                        <a:t>Interest</a:t>
                      </a:r>
                    </a:p>
                    <a:p>
                      <a:r>
                        <a:rPr lang="en-US" sz="1400" dirty="0"/>
                        <a:t>Desire</a:t>
                      </a:r>
                    </a:p>
                    <a:p>
                      <a:r>
                        <a:rPr lang="en-US" sz="1400" dirty="0"/>
                        <a:t>Sales</a:t>
                      </a:r>
                    </a:p>
                    <a:p>
                      <a:r>
                        <a:rPr lang="en-US" sz="1400" dirty="0"/>
                        <a:t>Loyalty</a:t>
                      </a:r>
                    </a:p>
                    <a:p>
                      <a:r>
                        <a:rPr lang="en-US" sz="1400" dirty="0"/>
                        <a:t>Market share</a:t>
                      </a:r>
                    </a:p>
                    <a:p>
                      <a:r>
                        <a:rPr lang="en-US" sz="1400" dirty="0"/>
                        <a:t>Share of wallet</a:t>
                      </a:r>
                    </a:p>
                    <a:p>
                      <a:r>
                        <a:rPr lang="en-US" sz="1400" dirty="0"/>
                        <a:t>Social influence</a:t>
                      </a:r>
                    </a:p>
                  </a:txBody>
                  <a:tcPr/>
                </a:tc>
                <a:tc>
                  <a:txBody>
                    <a:bodyPr/>
                    <a:lstStyle/>
                    <a:p>
                      <a:r>
                        <a:rPr lang="en-US" sz="1400" dirty="0"/>
                        <a:t>Return on marketing</a:t>
                      </a:r>
                      <a:r>
                        <a:rPr lang="en-US" sz="1400" baseline="0" dirty="0"/>
                        <a:t> spending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Return on marketing</a:t>
                      </a:r>
                      <a:r>
                        <a:rPr lang="en-US" sz="1400" baseline="0" dirty="0"/>
                        <a:t> spending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Return on marketing</a:t>
                      </a:r>
                      <a:r>
                        <a:rPr lang="en-US" sz="1400" baseline="0" dirty="0"/>
                        <a:t> spending </a:t>
                      </a:r>
                    </a:p>
                    <a:p>
                      <a:r>
                        <a:rPr lang="en-US" sz="1400" dirty="0"/>
                        <a:t>Sales return to marketing spending</a:t>
                      </a:r>
                    </a:p>
                    <a:p>
                      <a:r>
                        <a:rPr lang="en-US" sz="1400" dirty="0"/>
                        <a:t>Projected sales</a:t>
                      </a:r>
                    </a:p>
                    <a:p>
                      <a:r>
                        <a:rPr lang="en-US" sz="1400" dirty="0"/>
                        <a:t>Sales/total SIC sales</a:t>
                      </a:r>
                    </a:p>
                    <a:p>
                      <a:r>
                        <a:rPr lang="en-US" sz="1400" dirty="0"/>
                        <a:t>Customer sales/customer</a:t>
                      </a:r>
                      <a:r>
                        <a:rPr lang="en-US" sz="1400" baseline="0" dirty="0"/>
                        <a:t> total SIC sales</a:t>
                      </a:r>
                      <a:endParaRPr lang="en-US" sz="1400" dirty="0"/>
                    </a:p>
                  </a:txBody>
                  <a:tcPr/>
                </a:tc>
                <a:extLst>
                  <a:ext uri="{0D108BD9-81ED-4DB2-BD59-A6C34878D82A}">
                    <a16:rowId xmlns="" xmlns:a16="http://schemas.microsoft.com/office/drawing/2014/main" val="10001"/>
                  </a:ext>
                </a:extLst>
              </a:tr>
              <a:tr h="890544">
                <a:tc>
                  <a:txBody>
                    <a:bodyPr/>
                    <a:lstStyle/>
                    <a:p>
                      <a:r>
                        <a:rPr lang="en-US" sz="1400" dirty="0"/>
                        <a:t>Advertising Metrics</a:t>
                      </a:r>
                    </a:p>
                  </a:txBody>
                  <a:tcPr/>
                </a:tc>
                <a:tc>
                  <a:txBody>
                    <a:bodyPr/>
                    <a:lstStyle/>
                    <a:p>
                      <a:r>
                        <a:rPr lang="en-US" sz="1400" dirty="0"/>
                        <a:t>Impressions/visits/page views</a:t>
                      </a:r>
                    </a:p>
                    <a:p>
                      <a:r>
                        <a:rPr lang="en-US" sz="1400" dirty="0"/>
                        <a:t>Click-through rate</a:t>
                      </a:r>
                    </a:p>
                    <a:p>
                      <a:r>
                        <a:rPr lang="en-US" sz="1400" dirty="0"/>
                        <a:t>Media impressions</a:t>
                      </a:r>
                    </a:p>
                    <a:p>
                      <a:r>
                        <a:rPr lang="en-US" sz="1400" dirty="0"/>
                        <a:t>Recall</a:t>
                      </a:r>
                    </a:p>
                  </a:txBody>
                  <a:tcPr/>
                </a:tc>
                <a:tc>
                  <a:txBody>
                    <a:bodyPr/>
                    <a:lstStyle/>
                    <a:p>
                      <a:r>
                        <a:rPr lang="en-US" sz="1400" dirty="0"/>
                        <a:t>Cost per lead</a:t>
                      </a:r>
                    </a:p>
                    <a:p>
                      <a:r>
                        <a:rPr lang="en-US" sz="1400" dirty="0"/>
                        <a:t>Cost per click</a:t>
                      </a:r>
                    </a:p>
                    <a:p>
                      <a:r>
                        <a:rPr lang="en-US" sz="1400" dirty="0"/>
                        <a:t>Cost</a:t>
                      </a:r>
                      <a:r>
                        <a:rPr lang="en-US" sz="1400" baseline="0" dirty="0"/>
                        <a:t> per impression</a:t>
                      </a:r>
                    </a:p>
                    <a:p>
                      <a:r>
                        <a:rPr lang="en-US" sz="1400" baseline="0" dirty="0"/>
                        <a:t>Cost per recall</a:t>
                      </a:r>
                      <a:endParaRPr lang="en-US" sz="1400" dirty="0"/>
                    </a:p>
                  </a:txBody>
                  <a:tcPr/>
                </a:tc>
                <a:extLst>
                  <a:ext uri="{0D108BD9-81ED-4DB2-BD59-A6C34878D82A}">
                    <a16:rowId xmlns="" xmlns:a16="http://schemas.microsoft.com/office/drawing/2014/main" val="10002"/>
                  </a:ext>
                </a:extLst>
              </a:tr>
              <a:tr h="689453">
                <a:tc>
                  <a:txBody>
                    <a:bodyPr/>
                    <a:lstStyle/>
                    <a:p>
                      <a:r>
                        <a:rPr lang="en-US" sz="1400" dirty="0"/>
                        <a:t>Pricing Metrics</a:t>
                      </a:r>
                    </a:p>
                  </a:txBody>
                  <a:tcPr/>
                </a:tc>
                <a:tc>
                  <a:txBody>
                    <a:bodyPr/>
                    <a:lstStyle/>
                    <a:p>
                      <a:r>
                        <a:rPr lang="en-US" sz="1400" dirty="0"/>
                        <a:t>Price premium</a:t>
                      </a:r>
                      <a:r>
                        <a:rPr lang="en-US" sz="1400" baseline="0" dirty="0"/>
                        <a:t> </a:t>
                      </a:r>
                    </a:p>
                    <a:p>
                      <a:r>
                        <a:rPr lang="en-US" sz="1400" baseline="0" dirty="0"/>
                        <a:t>Price elasticity </a:t>
                      </a:r>
                    </a:p>
                    <a:p>
                      <a:r>
                        <a:rPr lang="en-US" sz="1400" dirty="0"/>
                        <a:t>Brand equity</a:t>
                      </a:r>
                    </a:p>
                  </a:txBody>
                  <a:tcPr/>
                </a:tc>
                <a:tc>
                  <a:txBody>
                    <a:bodyPr/>
                    <a:lstStyle/>
                    <a:p>
                      <a:r>
                        <a:rPr lang="en-US" sz="1400" dirty="0"/>
                        <a:t>Unit margin/ margin percentage</a:t>
                      </a:r>
                    </a:p>
                    <a:p>
                      <a:r>
                        <a:rPr lang="en-US" sz="1400" dirty="0"/>
                        <a:t>Marginal price effort x (price/sales)</a:t>
                      </a:r>
                    </a:p>
                    <a:p>
                      <a:r>
                        <a:rPr lang="en-US" sz="1400" dirty="0"/>
                        <a:t>Revenue premium</a:t>
                      </a:r>
                    </a:p>
                  </a:txBody>
                  <a:tcPr/>
                </a:tc>
                <a:extLst>
                  <a:ext uri="{0D108BD9-81ED-4DB2-BD59-A6C34878D82A}">
                    <a16:rowId xmlns="" xmlns:a16="http://schemas.microsoft.com/office/drawing/2014/main" val="10003"/>
                  </a:ext>
                </a:extLst>
              </a:tr>
              <a:tr h="689453">
                <a:tc>
                  <a:txBody>
                    <a:bodyPr/>
                    <a:lstStyle/>
                    <a:p>
                      <a:r>
                        <a:rPr lang="en-US" sz="1400" dirty="0"/>
                        <a:t>Sales</a:t>
                      </a:r>
                      <a:r>
                        <a:rPr lang="en-US" sz="1400" baseline="0" dirty="0"/>
                        <a:t> Force</a:t>
                      </a:r>
                      <a:endParaRPr lang="en-US" sz="1400" dirty="0"/>
                    </a:p>
                  </a:txBody>
                  <a:tcPr/>
                </a:tc>
                <a:tc>
                  <a:txBody>
                    <a:bodyPr/>
                    <a:lstStyle/>
                    <a:p>
                      <a:r>
                        <a:rPr lang="en-US" sz="1400" dirty="0"/>
                        <a:t>Leads</a:t>
                      </a:r>
                    </a:p>
                    <a:p>
                      <a:r>
                        <a:rPr lang="en-US" sz="1400" dirty="0"/>
                        <a:t>Conversions</a:t>
                      </a:r>
                    </a:p>
                    <a:p>
                      <a:r>
                        <a:rPr lang="en-US" sz="1400" dirty="0" err="1"/>
                        <a:t>Winbacks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Cost per lead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Cost per conversion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Cost</a:t>
                      </a:r>
                      <a:r>
                        <a:rPr lang="en-US" sz="1400" baseline="0" dirty="0"/>
                        <a:t> per </a:t>
                      </a:r>
                      <a:r>
                        <a:rPr lang="en-US" sz="1400" baseline="0" dirty="0" err="1"/>
                        <a:t>winback</a:t>
                      </a:r>
                      <a:endParaRPr lang="en-US" sz="1400" dirty="0"/>
                    </a:p>
                  </a:txBody>
                  <a:tcPr/>
                </a:tc>
                <a:extLst>
                  <a:ext uri="{0D108BD9-81ED-4DB2-BD59-A6C34878D82A}">
                    <a16:rowId xmlns="" xmlns:a16="http://schemas.microsoft.com/office/drawing/2014/main" val="10004"/>
                  </a:ext>
                </a:extLst>
              </a:tr>
              <a:tr h="689453">
                <a:tc>
                  <a:txBody>
                    <a:bodyPr/>
                    <a:lstStyle/>
                    <a:p>
                      <a:r>
                        <a:rPr lang="en-US" sz="1400" dirty="0"/>
                        <a:t>Distribution</a:t>
                      </a:r>
                    </a:p>
                  </a:txBody>
                  <a:tcPr/>
                </a:tc>
                <a:tc>
                  <a:txBody>
                    <a:bodyPr/>
                    <a:lstStyle/>
                    <a:p>
                      <a:r>
                        <a:rPr lang="en-US" sz="1400" dirty="0"/>
                        <a:t>Stock-keeping unit growth</a:t>
                      </a:r>
                    </a:p>
                    <a:p>
                      <a:r>
                        <a:rPr lang="en-US" sz="1400" dirty="0"/>
                        <a:t>Same store sales</a:t>
                      </a:r>
                    </a:p>
                    <a:p>
                      <a:r>
                        <a:rPr lang="en-US" sz="1400" dirty="0" err="1"/>
                        <a:t>Passthrough</a:t>
                      </a:r>
                      <a:endParaRPr lang="en-US" sz="1400" dirty="0"/>
                    </a:p>
                  </a:txBody>
                  <a:tcPr/>
                </a:tc>
                <a:tc>
                  <a:txBody>
                    <a:bodyPr/>
                    <a:lstStyle/>
                    <a:p>
                      <a:r>
                        <a:rPr lang="en-US" sz="1400" dirty="0"/>
                        <a:t>Total inventory</a:t>
                      </a:r>
                    </a:p>
                    <a:p>
                      <a:r>
                        <a:rPr lang="en-US" sz="1400" dirty="0"/>
                        <a:t>Sales per store/previous year sales</a:t>
                      </a:r>
                    </a:p>
                    <a:p>
                      <a:r>
                        <a:rPr lang="en-US" sz="1400" dirty="0"/>
                        <a:t>Net margin</a:t>
                      </a:r>
                    </a:p>
                  </a:txBody>
                  <a:tcPr/>
                </a:tc>
                <a:extLst>
                  <a:ext uri="{0D108BD9-81ED-4DB2-BD59-A6C34878D82A}">
                    <a16:rowId xmlns="" xmlns:a16="http://schemas.microsoft.com/office/drawing/2014/main" val="10005"/>
                  </a:ext>
                </a:extLst>
              </a:tr>
            </a:tbl>
          </a:graphicData>
        </a:graphic>
      </p:graphicFrame>
      <p:sp>
        <p:nvSpPr>
          <p:cNvPr id="11" name="Footer Placeholder 1"/>
          <p:cNvSpPr txBox="1">
            <a:spLocks/>
          </p:cNvSpPr>
          <p:nvPr/>
        </p:nvSpPr>
        <p:spPr>
          <a:xfrm>
            <a:off x="1439334" y="6433093"/>
            <a:ext cx="6122988" cy="365125"/>
          </a:xfrm>
          <a:prstGeom prst="rect">
            <a:avLst/>
          </a:prstGeom>
        </p:spPr>
        <p:txBody>
          <a:bodyPr vert="horz" lIns="91440" tIns="45720" rIns="91440" bIns="45720" rtlCol="0" anchor="ctr"/>
          <a:lstStyle>
            <a:defPPr>
              <a:defRPr lang="en-US"/>
            </a:defPPr>
            <a:lvl1pPr marL="0" algn="l" defTabSz="456827" rtl="0" eaLnBrk="1" latinLnBrk="0" hangingPunct="1">
              <a:defRPr sz="1100" kern="1200">
                <a:solidFill>
                  <a:schemeClr val="tx1">
                    <a:lumMod val="65000"/>
                    <a:lumOff val="35000"/>
                  </a:schemeClr>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r>
              <a:rPr lang="en-US" sz="1400" i="1" dirty="0"/>
              <a:t>Note</a:t>
            </a:r>
            <a:r>
              <a:rPr lang="en-US" sz="1400" dirty="0"/>
              <a:t>: SIC = Standard Industry Classification</a:t>
            </a:r>
          </a:p>
        </p:txBody>
      </p:sp>
    </p:spTree>
    <p:extLst>
      <p:ext uri="{BB962C8B-B14F-4D97-AF65-F5344CB8AC3E}">
        <p14:creationId xmlns:p14="http://schemas.microsoft.com/office/powerpoint/2010/main" val="5403597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459" y="177054"/>
            <a:ext cx="7539318" cy="990600"/>
          </a:xfrm>
        </p:spPr>
        <p:txBody>
          <a:bodyPr/>
          <a:lstStyle/>
          <a:p>
            <a:r>
              <a:rPr lang="en-US" b="1" dirty="0"/>
              <a:t>Net Marketing Contribution (NMC) as a Chain Ratio</a:t>
            </a:r>
          </a:p>
        </p:txBody>
      </p:sp>
      <p:sp>
        <p:nvSpPr>
          <p:cNvPr id="3" name="Content Placeholder 2"/>
          <p:cNvSpPr>
            <a:spLocks noGrp="1"/>
          </p:cNvSpPr>
          <p:nvPr>
            <p:ph idx="1"/>
          </p:nvPr>
        </p:nvSpPr>
        <p:spPr>
          <a:xfrm>
            <a:off x="457200" y="1066800"/>
            <a:ext cx="8534400" cy="914400"/>
          </a:xfrm>
        </p:spPr>
        <p:txBody>
          <a:bodyPr/>
          <a:lstStyle/>
          <a:p>
            <a:pPr marL="0" indent="0">
              <a:buNone/>
            </a:pPr>
            <a:endParaRPr lang="en-US" dirty="0"/>
          </a:p>
          <a:p>
            <a:endParaRPr lang="en-US" dirty="0"/>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44</a:t>
            </a:fld>
            <a:endParaRPr lang="en-US" dirty="0"/>
          </a:p>
        </p:txBody>
      </p:sp>
      <p:sp>
        <p:nvSpPr>
          <p:cNvPr id="5" name="Content Placeholder 2"/>
          <p:cNvSpPr txBox="1">
            <a:spLocks/>
          </p:cNvSpPr>
          <p:nvPr/>
        </p:nvSpPr>
        <p:spPr>
          <a:xfrm>
            <a:off x="469154" y="1279712"/>
            <a:ext cx="2153220" cy="1905000"/>
          </a:xfrm>
          <a:prstGeom prst="rect">
            <a:avLst/>
          </a:prstGeom>
        </p:spPr>
        <p:txBody>
          <a:bodyPr lIns="91430" tIns="45715" rIns="91430" bIns="45715"/>
          <a:lstStyle>
            <a:lvl1pPr marL="342862" indent="-342862" algn="l" defTabSz="457149" rtl="0" eaLnBrk="1" latinLnBrk="0" hangingPunct="1">
              <a:spcBef>
                <a:spcPct val="20000"/>
              </a:spcBef>
              <a:buFont typeface="Arial"/>
              <a:buChar char="•"/>
              <a:defRPr sz="2800" kern="1200">
                <a:solidFill>
                  <a:schemeClr val="tx1"/>
                </a:solidFill>
                <a:latin typeface="+mj-lt"/>
                <a:ea typeface="+mn-ea"/>
                <a:cs typeface="Calibri" pitchFamily="34" charset="0"/>
              </a:defRPr>
            </a:lvl1pPr>
            <a:lvl2pPr marL="742867" indent="-285718" algn="l" defTabSz="457149" rtl="0" eaLnBrk="1" latinLnBrk="0" hangingPunct="1">
              <a:spcBef>
                <a:spcPct val="20000"/>
              </a:spcBef>
              <a:buFont typeface="Arial"/>
              <a:buChar char="–"/>
              <a:defRPr sz="2400" kern="1200">
                <a:solidFill>
                  <a:schemeClr val="tx1"/>
                </a:solidFill>
                <a:latin typeface="+mj-lt"/>
                <a:ea typeface="+mn-ea"/>
                <a:cs typeface="Calibri" pitchFamily="34" charset="0"/>
              </a:defRPr>
            </a:lvl2pPr>
            <a:lvl3pPr marL="1142873" indent="-228575" algn="l" defTabSz="457149" rtl="0" eaLnBrk="1" latinLnBrk="0" hangingPunct="1">
              <a:spcBef>
                <a:spcPct val="20000"/>
              </a:spcBef>
              <a:buFont typeface="Arial"/>
              <a:buChar char="•"/>
              <a:defRPr sz="2000" kern="1200">
                <a:solidFill>
                  <a:schemeClr val="tx1"/>
                </a:solidFill>
                <a:latin typeface="+mj-lt"/>
                <a:ea typeface="+mn-ea"/>
                <a:cs typeface="Calibri" pitchFamily="34" charset="0"/>
              </a:defRPr>
            </a:lvl3pPr>
            <a:lvl4pPr marL="1600022" indent="-228575" algn="l" defTabSz="457149" rtl="0" eaLnBrk="1" latinLnBrk="0" hangingPunct="1">
              <a:spcBef>
                <a:spcPct val="20000"/>
              </a:spcBef>
              <a:buFont typeface="Arial"/>
              <a:buChar char="–"/>
              <a:defRPr sz="1800" kern="1200">
                <a:solidFill>
                  <a:schemeClr val="tx1"/>
                </a:solidFill>
                <a:latin typeface="+mj-lt"/>
                <a:ea typeface="+mn-ea"/>
                <a:cs typeface="Calibri" pitchFamily="34" charset="0"/>
              </a:defRPr>
            </a:lvl4pPr>
            <a:lvl5pPr marL="2057171" indent="-228575" algn="l" defTabSz="457149" rtl="0" eaLnBrk="1" latinLnBrk="0" hangingPunct="1">
              <a:spcBef>
                <a:spcPct val="20000"/>
              </a:spcBef>
              <a:buFont typeface="Arial"/>
              <a:buChar char="»"/>
              <a:defRPr sz="1600" kern="1200">
                <a:solidFill>
                  <a:schemeClr val="tx1"/>
                </a:solidFill>
                <a:latin typeface="+mj-lt"/>
                <a:ea typeface="+mn-ea"/>
                <a:cs typeface="Calibri" pitchFamily="34" charset="0"/>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a:t>Sales</a:t>
            </a:r>
          </a:p>
          <a:p>
            <a:pPr marL="0" indent="0">
              <a:spcAft>
                <a:spcPts val="400"/>
              </a:spcAft>
              <a:buFont typeface="Arial"/>
              <a:buNone/>
            </a:pPr>
            <a:r>
              <a:rPr lang="en-US" sz="1600" dirty="0"/>
              <a:t>(COGS)</a:t>
            </a:r>
          </a:p>
          <a:p>
            <a:pPr marL="0" indent="0">
              <a:buFont typeface="Arial"/>
              <a:buNone/>
            </a:pPr>
            <a:r>
              <a:rPr lang="en-US" sz="1600" dirty="0"/>
              <a:t>Gross Profit</a:t>
            </a:r>
          </a:p>
          <a:p>
            <a:pPr marL="0" indent="0">
              <a:spcAft>
                <a:spcPts val="400"/>
              </a:spcAft>
              <a:buFont typeface="Arial"/>
              <a:buNone/>
            </a:pPr>
            <a:r>
              <a:rPr lang="en-US" sz="1600" dirty="0"/>
              <a:t>(SGA)</a:t>
            </a:r>
          </a:p>
          <a:p>
            <a:pPr marL="0" indent="0">
              <a:buFont typeface="Arial"/>
              <a:buNone/>
            </a:pPr>
            <a:r>
              <a:rPr lang="en-US" sz="1600" dirty="0"/>
              <a:t>Net Income</a:t>
            </a:r>
          </a:p>
          <a:p>
            <a:endParaRPr lang="en-US" dirty="0"/>
          </a:p>
        </p:txBody>
      </p:sp>
      <p:sp>
        <p:nvSpPr>
          <p:cNvPr id="6" name="Content Placeholder 2"/>
          <p:cNvSpPr txBox="1">
            <a:spLocks/>
          </p:cNvSpPr>
          <p:nvPr/>
        </p:nvSpPr>
        <p:spPr>
          <a:xfrm>
            <a:off x="2891016" y="1193290"/>
            <a:ext cx="2909849" cy="2235806"/>
          </a:xfrm>
          <a:prstGeom prst="rect">
            <a:avLst/>
          </a:prstGeom>
        </p:spPr>
        <p:txBody>
          <a:bodyPr lIns="91430" tIns="45715" rIns="91430" bIns="45715"/>
          <a:lstStyle>
            <a:lvl1pPr marL="342862" indent="-342862" algn="l" defTabSz="457149" rtl="0" eaLnBrk="1" latinLnBrk="0" hangingPunct="1">
              <a:spcBef>
                <a:spcPct val="20000"/>
              </a:spcBef>
              <a:buFont typeface="Arial"/>
              <a:buChar char="•"/>
              <a:defRPr sz="2800" kern="1200">
                <a:solidFill>
                  <a:schemeClr val="tx1"/>
                </a:solidFill>
                <a:latin typeface="+mj-lt"/>
                <a:ea typeface="+mn-ea"/>
                <a:cs typeface="Calibri" pitchFamily="34" charset="0"/>
              </a:defRPr>
            </a:lvl1pPr>
            <a:lvl2pPr marL="742867" indent="-285718" algn="l" defTabSz="457149" rtl="0" eaLnBrk="1" latinLnBrk="0" hangingPunct="1">
              <a:spcBef>
                <a:spcPct val="20000"/>
              </a:spcBef>
              <a:buFont typeface="Arial"/>
              <a:buChar char="–"/>
              <a:defRPr sz="2400" kern="1200">
                <a:solidFill>
                  <a:schemeClr val="tx1"/>
                </a:solidFill>
                <a:latin typeface="+mj-lt"/>
                <a:ea typeface="+mn-ea"/>
                <a:cs typeface="Calibri" pitchFamily="34" charset="0"/>
              </a:defRPr>
            </a:lvl2pPr>
            <a:lvl3pPr marL="1142873" indent="-228575" algn="l" defTabSz="457149" rtl="0" eaLnBrk="1" latinLnBrk="0" hangingPunct="1">
              <a:spcBef>
                <a:spcPct val="20000"/>
              </a:spcBef>
              <a:buFont typeface="Arial"/>
              <a:buChar char="•"/>
              <a:defRPr sz="2000" kern="1200">
                <a:solidFill>
                  <a:schemeClr val="tx1"/>
                </a:solidFill>
                <a:latin typeface="+mj-lt"/>
                <a:ea typeface="+mn-ea"/>
                <a:cs typeface="Calibri" pitchFamily="34" charset="0"/>
              </a:defRPr>
            </a:lvl3pPr>
            <a:lvl4pPr marL="1600022" indent="-228575" algn="l" defTabSz="457149" rtl="0" eaLnBrk="1" latinLnBrk="0" hangingPunct="1">
              <a:spcBef>
                <a:spcPct val="20000"/>
              </a:spcBef>
              <a:buFont typeface="Arial"/>
              <a:buChar char="–"/>
              <a:defRPr sz="1800" kern="1200">
                <a:solidFill>
                  <a:schemeClr val="tx1"/>
                </a:solidFill>
                <a:latin typeface="+mj-lt"/>
                <a:ea typeface="+mn-ea"/>
                <a:cs typeface="Calibri" pitchFamily="34" charset="0"/>
              </a:defRPr>
            </a:lvl4pPr>
            <a:lvl5pPr marL="2057171" indent="-228575" algn="l" defTabSz="457149" rtl="0" eaLnBrk="1" latinLnBrk="0" hangingPunct="1">
              <a:spcBef>
                <a:spcPct val="20000"/>
              </a:spcBef>
              <a:buFont typeface="Arial"/>
              <a:buChar char="»"/>
              <a:defRPr sz="1600" kern="1200">
                <a:solidFill>
                  <a:schemeClr val="tx1"/>
                </a:solidFill>
                <a:latin typeface="+mj-lt"/>
                <a:ea typeface="+mn-ea"/>
                <a:cs typeface="Calibri" pitchFamily="34" charset="0"/>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a:t>Sales</a:t>
            </a:r>
          </a:p>
          <a:p>
            <a:pPr marL="0" indent="0">
              <a:spcAft>
                <a:spcPts val="500"/>
              </a:spcAft>
              <a:buFont typeface="Arial"/>
              <a:buNone/>
            </a:pPr>
            <a:r>
              <a:rPr lang="en-US" sz="1600" dirty="0"/>
              <a:t>(COGS)</a:t>
            </a:r>
          </a:p>
          <a:p>
            <a:pPr marL="0" indent="0">
              <a:buFont typeface="Arial"/>
              <a:buNone/>
            </a:pPr>
            <a:r>
              <a:rPr lang="en-US" sz="1600" dirty="0"/>
              <a:t>Gross Profit</a:t>
            </a:r>
          </a:p>
          <a:p>
            <a:pPr marL="0" indent="0">
              <a:spcAft>
                <a:spcPts val="400"/>
              </a:spcAft>
              <a:buFont typeface="Arial"/>
              <a:buNone/>
            </a:pPr>
            <a:r>
              <a:rPr lang="en-US" sz="1600" dirty="0"/>
              <a:t>(Sales and Marketing Costs)</a:t>
            </a:r>
          </a:p>
          <a:p>
            <a:pPr marL="0" indent="0">
              <a:buFont typeface="Arial"/>
              <a:buNone/>
            </a:pPr>
            <a:r>
              <a:rPr lang="en-US" sz="1600" b="1" dirty="0">
                <a:solidFill>
                  <a:schemeClr val="tx2"/>
                </a:solidFill>
              </a:rPr>
              <a:t>Net Marketing Contribution</a:t>
            </a:r>
          </a:p>
          <a:p>
            <a:pPr marL="0" indent="0">
              <a:spcAft>
                <a:spcPts val="400"/>
              </a:spcAft>
              <a:buFont typeface="Arial"/>
              <a:buNone/>
            </a:pPr>
            <a:r>
              <a:rPr lang="en-US" sz="1600" dirty="0"/>
              <a:t>(GA)</a:t>
            </a:r>
          </a:p>
          <a:p>
            <a:pPr marL="0" indent="0">
              <a:buFont typeface="Arial"/>
              <a:buNone/>
            </a:pPr>
            <a:r>
              <a:rPr lang="en-US" sz="1600" dirty="0"/>
              <a:t>Net Income</a:t>
            </a:r>
          </a:p>
          <a:p>
            <a:endParaRPr lang="en-US" sz="2400" dirty="0"/>
          </a:p>
        </p:txBody>
      </p:sp>
      <p:sp>
        <p:nvSpPr>
          <p:cNvPr id="8" name="Right Arrow 7"/>
          <p:cNvSpPr/>
          <p:nvPr/>
        </p:nvSpPr>
        <p:spPr>
          <a:xfrm>
            <a:off x="1931195" y="1745378"/>
            <a:ext cx="762000" cy="381000"/>
          </a:xfrm>
          <a:prstGeom prst="rightArrow">
            <a:avLst/>
          </a:prstGeom>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65282" y="1918945"/>
            <a:ext cx="992585"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99148" y="2558922"/>
            <a:ext cx="958719" cy="0"/>
          </a:xfrm>
          <a:prstGeom prst="line">
            <a:avLst/>
          </a:prstGeom>
          <a:ln w="38100" cmpd="dbl">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999542" y="3134656"/>
            <a:ext cx="1143000" cy="0"/>
          </a:xfrm>
          <a:prstGeom prst="line">
            <a:avLst/>
          </a:prstGeom>
          <a:ln w="38100" cmpd="dbl">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999542" y="1869138"/>
            <a:ext cx="11430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970313" y="2525056"/>
            <a:ext cx="25908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AutoShape 14"/>
          <p:cNvSpPr>
            <a:spLocks noChangeArrowheads="1"/>
          </p:cNvSpPr>
          <p:nvPr/>
        </p:nvSpPr>
        <p:spPr bwMode="auto">
          <a:xfrm>
            <a:off x="5800866" y="1574800"/>
            <a:ext cx="3123500" cy="2439312"/>
          </a:xfrm>
          <a:prstGeom prst="wedgeEllipseCallout">
            <a:avLst>
              <a:gd name="adj1" fmla="val -81232"/>
              <a:gd name="adj2" fmla="val -52065"/>
            </a:avLst>
          </a:prstGeom>
          <a:solidFill>
            <a:srgbClr val="1F497D">
              <a:alpha val="81000"/>
            </a:srgbClr>
          </a:solidFill>
          <a:ln>
            <a:headEnd/>
            <a:tailEnd/>
          </a:ln>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pPr algn="ctr" eaLnBrk="0" fontAlgn="auto" hangingPunct="0">
              <a:spcBef>
                <a:spcPts val="0"/>
              </a:spcBef>
              <a:spcAft>
                <a:spcPts val="0"/>
              </a:spcAft>
              <a:defRPr/>
            </a:pPr>
            <a:r>
              <a:rPr lang="en-US" b="1" dirty="0">
                <a:solidFill>
                  <a:srgbClr val="000000"/>
                </a:solidFill>
                <a:latin typeface="Arial"/>
                <a:ea typeface="Lucida Grande"/>
                <a:cs typeface="Arial"/>
              </a:rPr>
              <a:t>See </a:t>
            </a:r>
            <a:r>
              <a:rPr lang="en-US" b="1" i="1" dirty="0">
                <a:solidFill>
                  <a:srgbClr val="000000"/>
                </a:solidFill>
                <a:latin typeface="Arial"/>
                <a:ea typeface="Lucida Grande"/>
                <a:cs typeface="Arial"/>
              </a:rPr>
              <a:t>Note on Marketing Performance Assessment </a:t>
            </a:r>
            <a:r>
              <a:rPr lang="en-US" b="1" dirty="0">
                <a:solidFill>
                  <a:srgbClr val="000000"/>
                </a:solidFill>
                <a:latin typeface="Arial"/>
                <a:ea typeface="Lucida Grande"/>
                <a:cs typeface="Arial"/>
              </a:rPr>
              <a:t>for excellent overview of metrics</a:t>
            </a:r>
            <a:endParaRPr lang="en-US" b="1" dirty="0">
              <a:solidFill>
                <a:prstClr val="black"/>
              </a:solidFill>
              <a:latin typeface="Arial"/>
              <a:cs typeface="Arial"/>
            </a:endParaRPr>
          </a:p>
        </p:txBody>
      </p:sp>
      <p:sp>
        <p:nvSpPr>
          <p:cNvPr id="1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44</a:t>
            </a:fld>
            <a:endParaRPr lang="en-US" sz="1200" dirty="0">
              <a:solidFill>
                <a:schemeClr val="tx1">
                  <a:lumMod val="65000"/>
                  <a:lumOff val="35000"/>
                </a:schemeClr>
              </a:solidFill>
            </a:endParaRPr>
          </a:p>
        </p:txBody>
      </p:sp>
      <p:sp>
        <p:nvSpPr>
          <p:cNvPr id="18"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19" name="AutoShape 5"/>
          <p:cNvSpPr>
            <a:spLocks noChangeArrowheads="1"/>
          </p:cNvSpPr>
          <p:nvPr/>
        </p:nvSpPr>
        <p:spPr bwMode="auto">
          <a:xfrm>
            <a:off x="602267" y="3590825"/>
            <a:ext cx="1487009" cy="1050400"/>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Strategies to Grow Market Demand</a:t>
            </a:r>
          </a:p>
        </p:txBody>
      </p:sp>
      <p:sp>
        <p:nvSpPr>
          <p:cNvPr id="20" name="AutoShape 5"/>
          <p:cNvSpPr>
            <a:spLocks noChangeArrowheads="1"/>
          </p:cNvSpPr>
          <p:nvPr/>
        </p:nvSpPr>
        <p:spPr bwMode="auto">
          <a:xfrm>
            <a:off x="2915358" y="5604934"/>
            <a:ext cx="1685925" cy="977837"/>
          </a:xfrm>
          <a:prstGeom prst="roundRect">
            <a:avLst>
              <a:gd name="adj" fmla="val 16667"/>
            </a:avLst>
          </a:prstGeom>
          <a:solidFill>
            <a:schemeClr val="accent1">
              <a:lumMod val="60000"/>
              <a:lumOff val="4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600" b="1" dirty="0">
                <a:solidFill>
                  <a:srgbClr val="000000"/>
                </a:solidFill>
                <a:latin typeface="Cambria"/>
                <a:cs typeface="Cambria"/>
              </a:rPr>
              <a:t>Strategies to Lower Channel Costs</a:t>
            </a:r>
          </a:p>
        </p:txBody>
      </p:sp>
      <p:sp>
        <p:nvSpPr>
          <p:cNvPr id="22" name="AutoShape 5"/>
          <p:cNvSpPr>
            <a:spLocks noChangeArrowheads="1"/>
          </p:cNvSpPr>
          <p:nvPr/>
        </p:nvSpPr>
        <p:spPr bwMode="auto">
          <a:xfrm>
            <a:off x="2346902" y="3590825"/>
            <a:ext cx="1487009" cy="1050400"/>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Strategies to Grow Market Share</a:t>
            </a:r>
          </a:p>
        </p:txBody>
      </p:sp>
      <p:sp>
        <p:nvSpPr>
          <p:cNvPr id="23" name="AutoShape 5"/>
          <p:cNvSpPr>
            <a:spLocks noChangeArrowheads="1"/>
          </p:cNvSpPr>
          <p:nvPr/>
        </p:nvSpPr>
        <p:spPr bwMode="auto">
          <a:xfrm>
            <a:off x="4074104" y="3584750"/>
            <a:ext cx="1487009" cy="1050400"/>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Strategies to Increase Average Selling Price</a:t>
            </a:r>
          </a:p>
        </p:txBody>
      </p:sp>
      <p:sp>
        <p:nvSpPr>
          <p:cNvPr id="25" name="Content Placeholder 2"/>
          <p:cNvSpPr txBox="1">
            <a:spLocks/>
          </p:cNvSpPr>
          <p:nvPr/>
        </p:nvSpPr>
        <p:spPr>
          <a:xfrm>
            <a:off x="-1490" y="4862605"/>
            <a:ext cx="1649805" cy="738157"/>
          </a:xfrm>
          <a:prstGeom prst="rect">
            <a:avLst/>
          </a:prstGeom>
        </p:spPr>
        <p:txBody>
          <a:bodyPr lIns="91430" tIns="45715" rIns="91430" bIns="45715"/>
          <a:lstStyle>
            <a:lvl1pPr marL="342862" indent="-342862" algn="l" defTabSz="457149" rtl="0" eaLnBrk="1" latinLnBrk="0" hangingPunct="1">
              <a:spcBef>
                <a:spcPct val="20000"/>
              </a:spcBef>
              <a:buFont typeface="Arial"/>
              <a:buChar char="•"/>
              <a:defRPr sz="2800" kern="1200">
                <a:solidFill>
                  <a:schemeClr val="tx1"/>
                </a:solidFill>
                <a:latin typeface="+mj-lt"/>
                <a:ea typeface="+mn-ea"/>
                <a:cs typeface="Calibri" pitchFamily="34" charset="0"/>
              </a:defRPr>
            </a:lvl1pPr>
            <a:lvl2pPr marL="742867" indent="-285718" algn="l" defTabSz="457149" rtl="0" eaLnBrk="1" latinLnBrk="0" hangingPunct="1">
              <a:spcBef>
                <a:spcPct val="20000"/>
              </a:spcBef>
              <a:buFont typeface="Arial"/>
              <a:buChar char="–"/>
              <a:defRPr sz="2400" kern="1200">
                <a:solidFill>
                  <a:schemeClr val="tx1"/>
                </a:solidFill>
                <a:latin typeface="+mj-lt"/>
                <a:ea typeface="+mn-ea"/>
                <a:cs typeface="Calibri" pitchFamily="34" charset="0"/>
              </a:defRPr>
            </a:lvl2pPr>
            <a:lvl3pPr marL="1142873" indent="-228575" algn="l" defTabSz="457149" rtl="0" eaLnBrk="1" latinLnBrk="0" hangingPunct="1">
              <a:spcBef>
                <a:spcPct val="20000"/>
              </a:spcBef>
              <a:buFont typeface="Arial"/>
              <a:buChar char="•"/>
              <a:defRPr sz="2000" kern="1200">
                <a:solidFill>
                  <a:schemeClr val="tx1"/>
                </a:solidFill>
                <a:latin typeface="+mj-lt"/>
                <a:ea typeface="+mn-ea"/>
                <a:cs typeface="Calibri" pitchFamily="34" charset="0"/>
              </a:defRPr>
            </a:lvl3pPr>
            <a:lvl4pPr marL="1600022" indent="-228575" algn="l" defTabSz="457149" rtl="0" eaLnBrk="1" latinLnBrk="0" hangingPunct="1">
              <a:spcBef>
                <a:spcPct val="20000"/>
              </a:spcBef>
              <a:buFont typeface="Arial"/>
              <a:buChar char="–"/>
              <a:defRPr sz="1800" kern="1200">
                <a:solidFill>
                  <a:schemeClr val="tx1"/>
                </a:solidFill>
                <a:latin typeface="+mj-lt"/>
                <a:ea typeface="+mn-ea"/>
                <a:cs typeface="Calibri" pitchFamily="34" charset="0"/>
              </a:defRPr>
            </a:lvl4pPr>
            <a:lvl5pPr marL="2057171" indent="-228575" algn="l" defTabSz="457149" rtl="0" eaLnBrk="1" latinLnBrk="0" hangingPunct="1">
              <a:spcBef>
                <a:spcPct val="20000"/>
              </a:spcBef>
              <a:buFont typeface="Arial"/>
              <a:buChar char="»"/>
              <a:defRPr sz="1600" kern="1200">
                <a:solidFill>
                  <a:schemeClr val="tx1"/>
                </a:solidFill>
                <a:latin typeface="+mj-lt"/>
                <a:ea typeface="+mn-ea"/>
                <a:cs typeface="Calibri" pitchFamily="34" charset="0"/>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a:t>Net Marketing Contribution </a:t>
            </a:r>
            <a:endParaRPr lang="en-US" dirty="0"/>
          </a:p>
        </p:txBody>
      </p:sp>
      <p:sp>
        <p:nvSpPr>
          <p:cNvPr id="26" name="Content Placeholder 2"/>
          <p:cNvSpPr txBox="1">
            <a:spLocks/>
          </p:cNvSpPr>
          <p:nvPr/>
        </p:nvSpPr>
        <p:spPr>
          <a:xfrm>
            <a:off x="2829477" y="4811806"/>
            <a:ext cx="1162218" cy="738157"/>
          </a:xfrm>
          <a:prstGeom prst="rect">
            <a:avLst/>
          </a:prstGeom>
        </p:spPr>
        <p:txBody>
          <a:bodyPr lIns="91430" tIns="45715" rIns="91430" bIns="45715"/>
          <a:lstStyle>
            <a:lvl1pPr marL="342862" indent="-342862" algn="l" defTabSz="457149" rtl="0" eaLnBrk="1" latinLnBrk="0" hangingPunct="1">
              <a:spcBef>
                <a:spcPct val="20000"/>
              </a:spcBef>
              <a:buFont typeface="Arial"/>
              <a:buChar char="•"/>
              <a:defRPr sz="2800" kern="1200">
                <a:solidFill>
                  <a:schemeClr val="tx1"/>
                </a:solidFill>
                <a:latin typeface="+mj-lt"/>
                <a:ea typeface="+mn-ea"/>
                <a:cs typeface="Calibri" pitchFamily="34" charset="0"/>
              </a:defRPr>
            </a:lvl1pPr>
            <a:lvl2pPr marL="742867" indent="-285718" algn="l" defTabSz="457149" rtl="0" eaLnBrk="1" latinLnBrk="0" hangingPunct="1">
              <a:spcBef>
                <a:spcPct val="20000"/>
              </a:spcBef>
              <a:buFont typeface="Arial"/>
              <a:buChar char="–"/>
              <a:defRPr sz="2400" kern="1200">
                <a:solidFill>
                  <a:schemeClr val="tx1"/>
                </a:solidFill>
                <a:latin typeface="+mj-lt"/>
                <a:ea typeface="+mn-ea"/>
                <a:cs typeface="Calibri" pitchFamily="34" charset="0"/>
              </a:defRPr>
            </a:lvl2pPr>
            <a:lvl3pPr marL="1142873" indent="-228575" algn="l" defTabSz="457149" rtl="0" eaLnBrk="1" latinLnBrk="0" hangingPunct="1">
              <a:spcBef>
                <a:spcPct val="20000"/>
              </a:spcBef>
              <a:buFont typeface="Arial"/>
              <a:buChar char="•"/>
              <a:defRPr sz="2000" kern="1200">
                <a:solidFill>
                  <a:schemeClr val="tx1"/>
                </a:solidFill>
                <a:latin typeface="+mj-lt"/>
                <a:ea typeface="+mn-ea"/>
                <a:cs typeface="Calibri" pitchFamily="34" charset="0"/>
              </a:defRPr>
            </a:lvl3pPr>
            <a:lvl4pPr marL="1600022" indent="-228575" algn="l" defTabSz="457149" rtl="0" eaLnBrk="1" latinLnBrk="0" hangingPunct="1">
              <a:spcBef>
                <a:spcPct val="20000"/>
              </a:spcBef>
              <a:buFont typeface="Arial"/>
              <a:buChar char="–"/>
              <a:defRPr sz="1800" kern="1200">
                <a:solidFill>
                  <a:schemeClr val="tx1"/>
                </a:solidFill>
                <a:latin typeface="+mj-lt"/>
                <a:ea typeface="+mn-ea"/>
                <a:cs typeface="Calibri" pitchFamily="34" charset="0"/>
              </a:defRPr>
            </a:lvl4pPr>
            <a:lvl5pPr marL="2057171" indent="-228575" algn="l" defTabSz="457149" rtl="0" eaLnBrk="1" latinLnBrk="0" hangingPunct="1">
              <a:spcBef>
                <a:spcPct val="20000"/>
              </a:spcBef>
              <a:buFont typeface="Arial"/>
              <a:buChar char="»"/>
              <a:defRPr sz="1600" kern="1200">
                <a:solidFill>
                  <a:schemeClr val="tx1"/>
                </a:solidFill>
                <a:latin typeface="+mj-lt"/>
                <a:ea typeface="+mn-ea"/>
                <a:cs typeface="Calibri" pitchFamily="34" charset="0"/>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a:t>Market Share</a:t>
            </a:r>
            <a:endParaRPr lang="en-US" dirty="0"/>
          </a:p>
        </p:txBody>
      </p:sp>
      <p:sp>
        <p:nvSpPr>
          <p:cNvPr id="27" name="Content Placeholder 2"/>
          <p:cNvSpPr txBox="1">
            <a:spLocks/>
          </p:cNvSpPr>
          <p:nvPr/>
        </p:nvSpPr>
        <p:spPr>
          <a:xfrm>
            <a:off x="1752608" y="4845672"/>
            <a:ext cx="1011428" cy="738157"/>
          </a:xfrm>
          <a:prstGeom prst="rect">
            <a:avLst/>
          </a:prstGeom>
        </p:spPr>
        <p:txBody>
          <a:bodyPr lIns="91430" tIns="45715" rIns="91430" bIns="45715"/>
          <a:lstStyle>
            <a:lvl1pPr marL="342862" indent="-342862" algn="l" defTabSz="457149" rtl="0" eaLnBrk="1" latinLnBrk="0" hangingPunct="1">
              <a:spcBef>
                <a:spcPct val="20000"/>
              </a:spcBef>
              <a:buFont typeface="Arial"/>
              <a:buChar char="•"/>
              <a:defRPr sz="2800" kern="1200">
                <a:solidFill>
                  <a:schemeClr val="tx1"/>
                </a:solidFill>
                <a:latin typeface="+mj-lt"/>
                <a:ea typeface="+mn-ea"/>
                <a:cs typeface="Calibri" pitchFamily="34" charset="0"/>
              </a:defRPr>
            </a:lvl1pPr>
            <a:lvl2pPr marL="742867" indent="-285718" algn="l" defTabSz="457149" rtl="0" eaLnBrk="1" latinLnBrk="0" hangingPunct="1">
              <a:spcBef>
                <a:spcPct val="20000"/>
              </a:spcBef>
              <a:buFont typeface="Arial"/>
              <a:buChar char="–"/>
              <a:defRPr sz="2400" kern="1200">
                <a:solidFill>
                  <a:schemeClr val="tx1"/>
                </a:solidFill>
                <a:latin typeface="+mj-lt"/>
                <a:ea typeface="+mn-ea"/>
                <a:cs typeface="Calibri" pitchFamily="34" charset="0"/>
              </a:defRPr>
            </a:lvl2pPr>
            <a:lvl3pPr marL="1142873" indent="-228575" algn="l" defTabSz="457149" rtl="0" eaLnBrk="1" latinLnBrk="0" hangingPunct="1">
              <a:spcBef>
                <a:spcPct val="20000"/>
              </a:spcBef>
              <a:buFont typeface="Arial"/>
              <a:buChar char="•"/>
              <a:defRPr sz="2000" kern="1200">
                <a:solidFill>
                  <a:schemeClr val="tx1"/>
                </a:solidFill>
                <a:latin typeface="+mj-lt"/>
                <a:ea typeface="+mn-ea"/>
                <a:cs typeface="Calibri" pitchFamily="34" charset="0"/>
              </a:defRPr>
            </a:lvl3pPr>
            <a:lvl4pPr marL="1600022" indent="-228575" algn="l" defTabSz="457149" rtl="0" eaLnBrk="1" latinLnBrk="0" hangingPunct="1">
              <a:spcBef>
                <a:spcPct val="20000"/>
              </a:spcBef>
              <a:buFont typeface="Arial"/>
              <a:buChar char="–"/>
              <a:defRPr sz="1800" kern="1200">
                <a:solidFill>
                  <a:schemeClr val="tx1"/>
                </a:solidFill>
                <a:latin typeface="+mj-lt"/>
                <a:ea typeface="+mn-ea"/>
                <a:cs typeface="Calibri" pitchFamily="34" charset="0"/>
              </a:defRPr>
            </a:lvl4pPr>
            <a:lvl5pPr marL="2057171" indent="-228575" algn="l" defTabSz="457149" rtl="0" eaLnBrk="1" latinLnBrk="0" hangingPunct="1">
              <a:spcBef>
                <a:spcPct val="20000"/>
              </a:spcBef>
              <a:buFont typeface="Arial"/>
              <a:buChar char="»"/>
              <a:defRPr sz="1600" kern="1200">
                <a:solidFill>
                  <a:schemeClr val="tx1"/>
                </a:solidFill>
                <a:latin typeface="+mj-lt"/>
                <a:ea typeface="+mn-ea"/>
                <a:cs typeface="Calibri" pitchFamily="34" charset="0"/>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a:t>Market Demand</a:t>
            </a:r>
            <a:endParaRPr lang="en-US" dirty="0"/>
          </a:p>
        </p:txBody>
      </p:sp>
      <p:sp>
        <p:nvSpPr>
          <p:cNvPr id="28" name="Content Placeholder 2"/>
          <p:cNvSpPr txBox="1">
            <a:spLocks/>
          </p:cNvSpPr>
          <p:nvPr/>
        </p:nvSpPr>
        <p:spPr>
          <a:xfrm>
            <a:off x="1421655" y="4906497"/>
            <a:ext cx="544955" cy="342839"/>
          </a:xfrm>
          <a:prstGeom prst="rect">
            <a:avLst/>
          </a:prstGeom>
        </p:spPr>
        <p:txBody>
          <a:bodyPr lIns="91430" tIns="45715" rIns="91430" bIns="45715"/>
          <a:lstStyle>
            <a:lvl1pPr marL="342862" indent="-342862" algn="l" defTabSz="457149" rtl="0" eaLnBrk="1" latinLnBrk="0" hangingPunct="1">
              <a:spcBef>
                <a:spcPct val="20000"/>
              </a:spcBef>
              <a:buFont typeface="Arial"/>
              <a:buChar char="•"/>
              <a:defRPr sz="2800" kern="1200">
                <a:solidFill>
                  <a:schemeClr val="tx1"/>
                </a:solidFill>
                <a:latin typeface="+mj-lt"/>
                <a:ea typeface="+mn-ea"/>
                <a:cs typeface="Calibri" pitchFamily="34" charset="0"/>
              </a:defRPr>
            </a:lvl1pPr>
            <a:lvl2pPr marL="742867" indent="-285718" algn="l" defTabSz="457149" rtl="0" eaLnBrk="1" latinLnBrk="0" hangingPunct="1">
              <a:spcBef>
                <a:spcPct val="20000"/>
              </a:spcBef>
              <a:buFont typeface="Arial"/>
              <a:buChar char="–"/>
              <a:defRPr sz="2400" kern="1200">
                <a:solidFill>
                  <a:schemeClr val="tx1"/>
                </a:solidFill>
                <a:latin typeface="+mj-lt"/>
                <a:ea typeface="+mn-ea"/>
                <a:cs typeface="Calibri" pitchFamily="34" charset="0"/>
              </a:defRPr>
            </a:lvl2pPr>
            <a:lvl3pPr marL="1142873" indent="-228575" algn="l" defTabSz="457149" rtl="0" eaLnBrk="1" latinLnBrk="0" hangingPunct="1">
              <a:spcBef>
                <a:spcPct val="20000"/>
              </a:spcBef>
              <a:buFont typeface="Arial"/>
              <a:buChar char="•"/>
              <a:defRPr sz="2000" kern="1200">
                <a:solidFill>
                  <a:schemeClr val="tx1"/>
                </a:solidFill>
                <a:latin typeface="+mj-lt"/>
                <a:ea typeface="+mn-ea"/>
                <a:cs typeface="Calibri" pitchFamily="34" charset="0"/>
              </a:defRPr>
            </a:lvl3pPr>
            <a:lvl4pPr marL="1600022" indent="-228575" algn="l" defTabSz="457149" rtl="0" eaLnBrk="1" latinLnBrk="0" hangingPunct="1">
              <a:spcBef>
                <a:spcPct val="20000"/>
              </a:spcBef>
              <a:buFont typeface="Arial"/>
              <a:buChar char="–"/>
              <a:defRPr sz="1800" kern="1200">
                <a:solidFill>
                  <a:schemeClr val="tx1"/>
                </a:solidFill>
                <a:latin typeface="+mj-lt"/>
                <a:ea typeface="+mn-ea"/>
                <a:cs typeface="Calibri" pitchFamily="34" charset="0"/>
              </a:defRPr>
            </a:lvl4pPr>
            <a:lvl5pPr marL="2057171" indent="-228575" algn="l" defTabSz="457149" rtl="0" eaLnBrk="1" latinLnBrk="0" hangingPunct="1">
              <a:spcBef>
                <a:spcPct val="20000"/>
              </a:spcBef>
              <a:buFont typeface="Arial"/>
              <a:buChar char="»"/>
              <a:defRPr sz="1600" kern="1200">
                <a:solidFill>
                  <a:schemeClr val="tx1"/>
                </a:solidFill>
                <a:latin typeface="+mj-lt"/>
                <a:ea typeface="+mn-ea"/>
                <a:cs typeface="Calibri" pitchFamily="34" charset="0"/>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a:t>=</a:t>
            </a:r>
            <a:endParaRPr lang="en-US" dirty="0"/>
          </a:p>
        </p:txBody>
      </p:sp>
      <p:sp>
        <p:nvSpPr>
          <p:cNvPr id="29" name="Content Placeholder 2"/>
          <p:cNvSpPr txBox="1">
            <a:spLocks/>
          </p:cNvSpPr>
          <p:nvPr/>
        </p:nvSpPr>
        <p:spPr>
          <a:xfrm>
            <a:off x="2596982" y="4889564"/>
            <a:ext cx="544955" cy="342839"/>
          </a:xfrm>
          <a:prstGeom prst="rect">
            <a:avLst/>
          </a:prstGeom>
        </p:spPr>
        <p:txBody>
          <a:bodyPr lIns="91430" tIns="45715" rIns="91430" bIns="45715"/>
          <a:lstStyle>
            <a:lvl1pPr marL="342862" indent="-342862" algn="l" defTabSz="457149" rtl="0" eaLnBrk="1" latinLnBrk="0" hangingPunct="1">
              <a:spcBef>
                <a:spcPct val="20000"/>
              </a:spcBef>
              <a:buFont typeface="Arial"/>
              <a:buChar char="•"/>
              <a:defRPr sz="2800" kern="1200">
                <a:solidFill>
                  <a:schemeClr val="tx1"/>
                </a:solidFill>
                <a:latin typeface="+mj-lt"/>
                <a:ea typeface="+mn-ea"/>
                <a:cs typeface="Calibri" pitchFamily="34" charset="0"/>
              </a:defRPr>
            </a:lvl1pPr>
            <a:lvl2pPr marL="742867" indent="-285718" algn="l" defTabSz="457149" rtl="0" eaLnBrk="1" latinLnBrk="0" hangingPunct="1">
              <a:spcBef>
                <a:spcPct val="20000"/>
              </a:spcBef>
              <a:buFont typeface="Arial"/>
              <a:buChar char="–"/>
              <a:defRPr sz="2400" kern="1200">
                <a:solidFill>
                  <a:schemeClr val="tx1"/>
                </a:solidFill>
                <a:latin typeface="+mj-lt"/>
                <a:ea typeface="+mn-ea"/>
                <a:cs typeface="Calibri" pitchFamily="34" charset="0"/>
              </a:defRPr>
            </a:lvl2pPr>
            <a:lvl3pPr marL="1142873" indent="-228575" algn="l" defTabSz="457149" rtl="0" eaLnBrk="1" latinLnBrk="0" hangingPunct="1">
              <a:spcBef>
                <a:spcPct val="20000"/>
              </a:spcBef>
              <a:buFont typeface="Arial"/>
              <a:buChar char="•"/>
              <a:defRPr sz="2000" kern="1200">
                <a:solidFill>
                  <a:schemeClr val="tx1"/>
                </a:solidFill>
                <a:latin typeface="+mj-lt"/>
                <a:ea typeface="+mn-ea"/>
                <a:cs typeface="Calibri" pitchFamily="34" charset="0"/>
              </a:defRPr>
            </a:lvl3pPr>
            <a:lvl4pPr marL="1600022" indent="-228575" algn="l" defTabSz="457149" rtl="0" eaLnBrk="1" latinLnBrk="0" hangingPunct="1">
              <a:spcBef>
                <a:spcPct val="20000"/>
              </a:spcBef>
              <a:buFont typeface="Arial"/>
              <a:buChar char="–"/>
              <a:defRPr sz="1800" kern="1200">
                <a:solidFill>
                  <a:schemeClr val="tx1"/>
                </a:solidFill>
                <a:latin typeface="+mj-lt"/>
                <a:ea typeface="+mn-ea"/>
                <a:cs typeface="Calibri" pitchFamily="34" charset="0"/>
              </a:defRPr>
            </a:lvl4pPr>
            <a:lvl5pPr marL="2057171" indent="-228575" algn="l" defTabSz="457149" rtl="0" eaLnBrk="1" latinLnBrk="0" hangingPunct="1">
              <a:spcBef>
                <a:spcPct val="20000"/>
              </a:spcBef>
              <a:buFont typeface="Arial"/>
              <a:buChar char="»"/>
              <a:defRPr sz="1600" kern="1200">
                <a:solidFill>
                  <a:schemeClr val="tx1"/>
                </a:solidFill>
                <a:latin typeface="+mj-lt"/>
                <a:ea typeface="+mn-ea"/>
                <a:cs typeface="Calibri" pitchFamily="34" charset="0"/>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a:t>x</a:t>
            </a:r>
            <a:endParaRPr lang="en-US" dirty="0"/>
          </a:p>
        </p:txBody>
      </p:sp>
      <p:sp>
        <p:nvSpPr>
          <p:cNvPr id="30" name="Content Placeholder 2"/>
          <p:cNvSpPr txBox="1">
            <a:spLocks/>
          </p:cNvSpPr>
          <p:nvPr/>
        </p:nvSpPr>
        <p:spPr>
          <a:xfrm>
            <a:off x="3692356" y="4886447"/>
            <a:ext cx="544955" cy="342839"/>
          </a:xfrm>
          <a:prstGeom prst="rect">
            <a:avLst/>
          </a:prstGeom>
        </p:spPr>
        <p:txBody>
          <a:bodyPr lIns="91430" tIns="45715" rIns="91430" bIns="45715"/>
          <a:lstStyle>
            <a:lvl1pPr marL="342862" indent="-342862" algn="l" defTabSz="457149" rtl="0" eaLnBrk="1" latinLnBrk="0" hangingPunct="1">
              <a:spcBef>
                <a:spcPct val="20000"/>
              </a:spcBef>
              <a:buFont typeface="Arial"/>
              <a:buChar char="•"/>
              <a:defRPr sz="2800" kern="1200">
                <a:solidFill>
                  <a:schemeClr val="tx1"/>
                </a:solidFill>
                <a:latin typeface="+mj-lt"/>
                <a:ea typeface="+mn-ea"/>
                <a:cs typeface="Calibri" pitchFamily="34" charset="0"/>
              </a:defRPr>
            </a:lvl1pPr>
            <a:lvl2pPr marL="742867" indent="-285718" algn="l" defTabSz="457149" rtl="0" eaLnBrk="1" latinLnBrk="0" hangingPunct="1">
              <a:spcBef>
                <a:spcPct val="20000"/>
              </a:spcBef>
              <a:buFont typeface="Arial"/>
              <a:buChar char="–"/>
              <a:defRPr sz="2400" kern="1200">
                <a:solidFill>
                  <a:schemeClr val="tx1"/>
                </a:solidFill>
                <a:latin typeface="+mj-lt"/>
                <a:ea typeface="+mn-ea"/>
                <a:cs typeface="Calibri" pitchFamily="34" charset="0"/>
              </a:defRPr>
            </a:lvl2pPr>
            <a:lvl3pPr marL="1142873" indent="-228575" algn="l" defTabSz="457149" rtl="0" eaLnBrk="1" latinLnBrk="0" hangingPunct="1">
              <a:spcBef>
                <a:spcPct val="20000"/>
              </a:spcBef>
              <a:buFont typeface="Arial"/>
              <a:buChar char="•"/>
              <a:defRPr sz="2000" kern="1200">
                <a:solidFill>
                  <a:schemeClr val="tx1"/>
                </a:solidFill>
                <a:latin typeface="+mj-lt"/>
                <a:ea typeface="+mn-ea"/>
                <a:cs typeface="Calibri" pitchFamily="34" charset="0"/>
              </a:defRPr>
            </a:lvl3pPr>
            <a:lvl4pPr marL="1600022" indent="-228575" algn="l" defTabSz="457149" rtl="0" eaLnBrk="1" latinLnBrk="0" hangingPunct="1">
              <a:spcBef>
                <a:spcPct val="20000"/>
              </a:spcBef>
              <a:buFont typeface="Arial"/>
              <a:buChar char="–"/>
              <a:defRPr sz="1800" kern="1200">
                <a:solidFill>
                  <a:schemeClr val="tx1"/>
                </a:solidFill>
                <a:latin typeface="+mj-lt"/>
                <a:ea typeface="+mn-ea"/>
                <a:cs typeface="Calibri" pitchFamily="34" charset="0"/>
              </a:defRPr>
            </a:lvl4pPr>
            <a:lvl5pPr marL="2057171" indent="-228575" algn="l" defTabSz="457149" rtl="0" eaLnBrk="1" latinLnBrk="0" hangingPunct="1">
              <a:spcBef>
                <a:spcPct val="20000"/>
              </a:spcBef>
              <a:buFont typeface="Arial"/>
              <a:buChar char="»"/>
              <a:defRPr sz="1600" kern="1200">
                <a:solidFill>
                  <a:schemeClr val="tx1"/>
                </a:solidFill>
                <a:latin typeface="+mj-lt"/>
                <a:ea typeface="+mn-ea"/>
                <a:cs typeface="Calibri" pitchFamily="34" charset="0"/>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a:t>x</a:t>
            </a:r>
            <a:endParaRPr lang="en-US" dirty="0"/>
          </a:p>
        </p:txBody>
      </p:sp>
      <p:sp>
        <p:nvSpPr>
          <p:cNvPr id="31" name="Content Placeholder 2"/>
          <p:cNvSpPr txBox="1">
            <a:spLocks/>
          </p:cNvSpPr>
          <p:nvPr/>
        </p:nvSpPr>
        <p:spPr>
          <a:xfrm>
            <a:off x="4108676" y="4777940"/>
            <a:ext cx="1247691" cy="738157"/>
          </a:xfrm>
          <a:prstGeom prst="rect">
            <a:avLst/>
          </a:prstGeom>
        </p:spPr>
        <p:txBody>
          <a:bodyPr lIns="91430" tIns="45715" rIns="91430" bIns="45715"/>
          <a:lstStyle>
            <a:lvl1pPr marL="342862" indent="-342862" algn="l" defTabSz="457149" rtl="0" eaLnBrk="1" latinLnBrk="0" hangingPunct="1">
              <a:spcBef>
                <a:spcPct val="20000"/>
              </a:spcBef>
              <a:buFont typeface="Arial"/>
              <a:buChar char="•"/>
              <a:defRPr sz="2800" kern="1200">
                <a:solidFill>
                  <a:schemeClr val="tx1"/>
                </a:solidFill>
                <a:latin typeface="+mj-lt"/>
                <a:ea typeface="+mn-ea"/>
                <a:cs typeface="Calibri" pitchFamily="34" charset="0"/>
              </a:defRPr>
            </a:lvl1pPr>
            <a:lvl2pPr marL="742867" indent="-285718" algn="l" defTabSz="457149" rtl="0" eaLnBrk="1" latinLnBrk="0" hangingPunct="1">
              <a:spcBef>
                <a:spcPct val="20000"/>
              </a:spcBef>
              <a:buFont typeface="Arial"/>
              <a:buChar char="–"/>
              <a:defRPr sz="2400" kern="1200">
                <a:solidFill>
                  <a:schemeClr val="tx1"/>
                </a:solidFill>
                <a:latin typeface="+mj-lt"/>
                <a:ea typeface="+mn-ea"/>
                <a:cs typeface="Calibri" pitchFamily="34" charset="0"/>
              </a:defRPr>
            </a:lvl2pPr>
            <a:lvl3pPr marL="1142873" indent="-228575" algn="l" defTabSz="457149" rtl="0" eaLnBrk="1" latinLnBrk="0" hangingPunct="1">
              <a:spcBef>
                <a:spcPct val="20000"/>
              </a:spcBef>
              <a:buFont typeface="Arial"/>
              <a:buChar char="•"/>
              <a:defRPr sz="2000" kern="1200">
                <a:solidFill>
                  <a:schemeClr val="tx1"/>
                </a:solidFill>
                <a:latin typeface="+mj-lt"/>
                <a:ea typeface="+mn-ea"/>
                <a:cs typeface="Calibri" pitchFamily="34" charset="0"/>
              </a:defRPr>
            </a:lvl3pPr>
            <a:lvl4pPr marL="1600022" indent="-228575" algn="l" defTabSz="457149" rtl="0" eaLnBrk="1" latinLnBrk="0" hangingPunct="1">
              <a:spcBef>
                <a:spcPct val="20000"/>
              </a:spcBef>
              <a:buFont typeface="Arial"/>
              <a:buChar char="–"/>
              <a:defRPr sz="1800" kern="1200">
                <a:solidFill>
                  <a:schemeClr val="tx1"/>
                </a:solidFill>
                <a:latin typeface="+mj-lt"/>
                <a:ea typeface="+mn-ea"/>
                <a:cs typeface="Calibri" pitchFamily="34" charset="0"/>
              </a:defRPr>
            </a:lvl4pPr>
            <a:lvl5pPr marL="2057171" indent="-228575" algn="l" defTabSz="457149" rtl="0" eaLnBrk="1" latinLnBrk="0" hangingPunct="1">
              <a:spcBef>
                <a:spcPct val="20000"/>
              </a:spcBef>
              <a:buFont typeface="Arial"/>
              <a:buChar char="»"/>
              <a:defRPr sz="1600" kern="1200">
                <a:solidFill>
                  <a:schemeClr val="tx1"/>
                </a:solidFill>
                <a:latin typeface="+mj-lt"/>
                <a:ea typeface="+mn-ea"/>
                <a:cs typeface="Calibri" pitchFamily="34" charset="0"/>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a:t>Average Selling Price</a:t>
            </a:r>
            <a:endParaRPr lang="en-US" dirty="0"/>
          </a:p>
        </p:txBody>
      </p:sp>
      <p:sp>
        <p:nvSpPr>
          <p:cNvPr id="32" name="Content Placeholder 2"/>
          <p:cNvSpPr txBox="1">
            <a:spLocks/>
          </p:cNvSpPr>
          <p:nvPr/>
        </p:nvSpPr>
        <p:spPr>
          <a:xfrm>
            <a:off x="5479138" y="4761007"/>
            <a:ext cx="1247691" cy="738157"/>
          </a:xfrm>
          <a:prstGeom prst="rect">
            <a:avLst/>
          </a:prstGeom>
        </p:spPr>
        <p:txBody>
          <a:bodyPr lIns="91430" tIns="45715" rIns="91430" bIns="45715"/>
          <a:lstStyle>
            <a:lvl1pPr marL="342862" indent="-342862" algn="l" defTabSz="457149" rtl="0" eaLnBrk="1" latinLnBrk="0" hangingPunct="1">
              <a:spcBef>
                <a:spcPct val="20000"/>
              </a:spcBef>
              <a:buFont typeface="Arial"/>
              <a:buChar char="•"/>
              <a:defRPr sz="2800" kern="1200">
                <a:solidFill>
                  <a:schemeClr val="tx1"/>
                </a:solidFill>
                <a:latin typeface="+mj-lt"/>
                <a:ea typeface="+mn-ea"/>
                <a:cs typeface="Calibri" pitchFamily="34" charset="0"/>
              </a:defRPr>
            </a:lvl1pPr>
            <a:lvl2pPr marL="742867" indent="-285718" algn="l" defTabSz="457149" rtl="0" eaLnBrk="1" latinLnBrk="0" hangingPunct="1">
              <a:spcBef>
                <a:spcPct val="20000"/>
              </a:spcBef>
              <a:buFont typeface="Arial"/>
              <a:buChar char="–"/>
              <a:defRPr sz="2400" kern="1200">
                <a:solidFill>
                  <a:schemeClr val="tx1"/>
                </a:solidFill>
                <a:latin typeface="+mj-lt"/>
                <a:ea typeface="+mn-ea"/>
                <a:cs typeface="Calibri" pitchFamily="34" charset="0"/>
              </a:defRPr>
            </a:lvl2pPr>
            <a:lvl3pPr marL="1142873" indent="-228575" algn="l" defTabSz="457149" rtl="0" eaLnBrk="1" latinLnBrk="0" hangingPunct="1">
              <a:spcBef>
                <a:spcPct val="20000"/>
              </a:spcBef>
              <a:buFont typeface="Arial"/>
              <a:buChar char="•"/>
              <a:defRPr sz="2000" kern="1200">
                <a:solidFill>
                  <a:schemeClr val="tx1"/>
                </a:solidFill>
                <a:latin typeface="+mj-lt"/>
                <a:ea typeface="+mn-ea"/>
                <a:cs typeface="Calibri" pitchFamily="34" charset="0"/>
              </a:defRPr>
            </a:lvl3pPr>
            <a:lvl4pPr marL="1600022" indent="-228575" algn="l" defTabSz="457149" rtl="0" eaLnBrk="1" latinLnBrk="0" hangingPunct="1">
              <a:spcBef>
                <a:spcPct val="20000"/>
              </a:spcBef>
              <a:buFont typeface="Arial"/>
              <a:buChar char="–"/>
              <a:defRPr sz="1800" kern="1200">
                <a:solidFill>
                  <a:schemeClr val="tx1"/>
                </a:solidFill>
                <a:latin typeface="+mj-lt"/>
                <a:ea typeface="+mn-ea"/>
                <a:cs typeface="Calibri" pitchFamily="34" charset="0"/>
              </a:defRPr>
            </a:lvl4pPr>
            <a:lvl5pPr marL="2057171" indent="-228575" algn="l" defTabSz="457149" rtl="0" eaLnBrk="1" latinLnBrk="0" hangingPunct="1">
              <a:spcBef>
                <a:spcPct val="20000"/>
              </a:spcBef>
              <a:buFont typeface="Arial"/>
              <a:buChar char="»"/>
              <a:defRPr sz="1600" kern="1200">
                <a:solidFill>
                  <a:schemeClr val="tx1"/>
                </a:solidFill>
                <a:latin typeface="+mj-lt"/>
                <a:ea typeface="+mn-ea"/>
                <a:cs typeface="Calibri" pitchFamily="34" charset="0"/>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a:t>Channel Discount</a:t>
            </a:r>
            <a:endParaRPr lang="en-US" dirty="0"/>
          </a:p>
        </p:txBody>
      </p:sp>
      <p:sp>
        <p:nvSpPr>
          <p:cNvPr id="33" name="Content Placeholder 2"/>
          <p:cNvSpPr txBox="1">
            <a:spLocks/>
          </p:cNvSpPr>
          <p:nvPr/>
        </p:nvSpPr>
        <p:spPr>
          <a:xfrm>
            <a:off x="6637663" y="4729879"/>
            <a:ext cx="1247691" cy="738157"/>
          </a:xfrm>
          <a:prstGeom prst="rect">
            <a:avLst/>
          </a:prstGeom>
        </p:spPr>
        <p:txBody>
          <a:bodyPr lIns="91430" tIns="45715" rIns="91430" bIns="45715"/>
          <a:lstStyle>
            <a:lvl1pPr marL="342862" indent="-342862" algn="l" defTabSz="457149" rtl="0" eaLnBrk="1" latinLnBrk="0" hangingPunct="1">
              <a:spcBef>
                <a:spcPct val="20000"/>
              </a:spcBef>
              <a:buFont typeface="Arial"/>
              <a:buChar char="•"/>
              <a:defRPr sz="2800" kern="1200">
                <a:solidFill>
                  <a:schemeClr val="tx1"/>
                </a:solidFill>
                <a:latin typeface="+mj-lt"/>
                <a:ea typeface="+mn-ea"/>
                <a:cs typeface="Calibri" pitchFamily="34" charset="0"/>
              </a:defRPr>
            </a:lvl1pPr>
            <a:lvl2pPr marL="742867" indent="-285718" algn="l" defTabSz="457149" rtl="0" eaLnBrk="1" latinLnBrk="0" hangingPunct="1">
              <a:spcBef>
                <a:spcPct val="20000"/>
              </a:spcBef>
              <a:buFont typeface="Arial"/>
              <a:buChar char="–"/>
              <a:defRPr sz="2400" kern="1200">
                <a:solidFill>
                  <a:schemeClr val="tx1"/>
                </a:solidFill>
                <a:latin typeface="+mj-lt"/>
                <a:ea typeface="+mn-ea"/>
                <a:cs typeface="Calibri" pitchFamily="34" charset="0"/>
              </a:defRPr>
            </a:lvl2pPr>
            <a:lvl3pPr marL="1142873" indent="-228575" algn="l" defTabSz="457149" rtl="0" eaLnBrk="1" latinLnBrk="0" hangingPunct="1">
              <a:spcBef>
                <a:spcPct val="20000"/>
              </a:spcBef>
              <a:buFont typeface="Arial"/>
              <a:buChar char="•"/>
              <a:defRPr sz="2000" kern="1200">
                <a:solidFill>
                  <a:schemeClr val="tx1"/>
                </a:solidFill>
                <a:latin typeface="+mj-lt"/>
                <a:ea typeface="+mn-ea"/>
                <a:cs typeface="Calibri" pitchFamily="34" charset="0"/>
              </a:defRPr>
            </a:lvl3pPr>
            <a:lvl4pPr marL="1600022" indent="-228575" algn="l" defTabSz="457149" rtl="0" eaLnBrk="1" latinLnBrk="0" hangingPunct="1">
              <a:spcBef>
                <a:spcPct val="20000"/>
              </a:spcBef>
              <a:buFont typeface="Arial"/>
              <a:buChar char="–"/>
              <a:defRPr sz="1800" kern="1200">
                <a:solidFill>
                  <a:schemeClr val="tx1"/>
                </a:solidFill>
                <a:latin typeface="+mj-lt"/>
                <a:ea typeface="+mn-ea"/>
                <a:cs typeface="Calibri" pitchFamily="34" charset="0"/>
              </a:defRPr>
            </a:lvl4pPr>
            <a:lvl5pPr marL="2057171" indent="-228575" algn="l" defTabSz="457149" rtl="0" eaLnBrk="1" latinLnBrk="0" hangingPunct="1">
              <a:spcBef>
                <a:spcPct val="20000"/>
              </a:spcBef>
              <a:buFont typeface="Arial"/>
              <a:buChar char="»"/>
              <a:defRPr sz="1600" kern="1200">
                <a:solidFill>
                  <a:schemeClr val="tx1"/>
                </a:solidFill>
                <a:latin typeface="+mj-lt"/>
                <a:ea typeface="+mn-ea"/>
                <a:cs typeface="Calibri" pitchFamily="34" charset="0"/>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a:t>Profit Margin</a:t>
            </a:r>
            <a:endParaRPr lang="en-US" dirty="0"/>
          </a:p>
        </p:txBody>
      </p:sp>
      <p:sp>
        <p:nvSpPr>
          <p:cNvPr id="34" name="Content Placeholder 2"/>
          <p:cNvSpPr txBox="1">
            <a:spLocks/>
          </p:cNvSpPr>
          <p:nvPr/>
        </p:nvSpPr>
        <p:spPr>
          <a:xfrm>
            <a:off x="7743912" y="4710208"/>
            <a:ext cx="1247691" cy="738157"/>
          </a:xfrm>
          <a:prstGeom prst="rect">
            <a:avLst/>
          </a:prstGeom>
        </p:spPr>
        <p:txBody>
          <a:bodyPr lIns="91430" tIns="45715" rIns="91430" bIns="45715"/>
          <a:lstStyle>
            <a:lvl1pPr marL="342862" indent="-342862" algn="l" defTabSz="457149" rtl="0" eaLnBrk="1" latinLnBrk="0" hangingPunct="1">
              <a:spcBef>
                <a:spcPct val="20000"/>
              </a:spcBef>
              <a:buFont typeface="Arial"/>
              <a:buChar char="•"/>
              <a:defRPr sz="2800" kern="1200">
                <a:solidFill>
                  <a:schemeClr val="tx1"/>
                </a:solidFill>
                <a:latin typeface="+mj-lt"/>
                <a:ea typeface="+mn-ea"/>
                <a:cs typeface="Calibri" pitchFamily="34" charset="0"/>
              </a:defRPr>
            </a:lvl1pPr>
            <a:lvl2pPr marL="742867" indent="-285718" algn="l" defTabSz="457149" rtl="0" eaLnBrk="1" latinLnBrk="0" hangingPunct="1">
              <a:spcBef>
                <a:spcPct val="20000"/>
              </a:spcBef>
              <a:buFont typeface="Arial"/>
              <a:buChar char="–"/>
              <a:defRPr sz="2400" kern="1200">
                <a:solidFill>
                  <a:schemeClr val="tx1"/>
                </a:solidFill>
                <a:latin typeface="+mj-lt"/>
                <a:ea typeface="+mn-ea"/>
                <a:cs typeface="Calibri" pitchFamily="34" charset="0"/>
              </a:defRPr>
            </a:lvl2pPr>
            <a:lvl3pPr marL="1142873" indent="-228575" algn="l" defTabSz="457149" rtl="0" eaLnBrk="1" latinLnBrk="0" hangingPunct="1">
              <a:spcBef>
                <a:spcPct val="20000"/>
              </a:spcBef>
              <a:buFont typeface="Arial"/>
              <a:buChar char="•"/>
              <a:defRPr sz="2000" kern="1200">
                <a:solidFill>
                  <a:schemeClr val="tx1"/>
                </a:solidFill>
                <a:latin typeface="+mj-lt"/>
                <a:ea typeface="+mn-ea"/>
                <a:cs typeface="Calibri" pitchFamily="34" charset="0"/>
              </a:defRPr>
            </a:lvl3pPr>
            <a:lvl4pPr marL="1600022" indent="-228575" algn="l" defTabSz="457149" rtl="0" eaLnBrk="1" latinLnBrk="0" hangingPunct="1">
              <a:spcBef>
                <a:spcPct val="20000"/>
              </a:spcBef>
              <a:buFont typeface="Arial"/>
              <a:buChar char="–"/>
              <a:defRPr sz="1800" kern="1200">
                <a:solidFill>
                  <a:schemeClr val="tx1"/>
                </a:solidFill>
                <a:latin typeface="+mj-lt"/>
                <a:ea typeface="+mn-ea"/>
                <a:cs typeface="Calibri" pitchFamily="34" charset="0"/>
              </a:defRPr>
            </a:lvl4pPr>
            <a:lvl5pPr marL="2057171" indent="-228575" algn="l" defTabSz="457149" rtl="0" eaLnBrk="1" latinLnBrk="0" hangingPunct="1">
              <a:spcBef>
                <a:spcPct val="20000"/>
              </a:spcBef>
              <a:buFont typeface="Arial"/>
              <a:buChar char="»"/>
              <a:defRPr sz="1600" kern="1200">
                <a:solidFill>
                  <a:schemeClr val="tx1"/>
                </a:solidFill>
                <a:latin typeface="+mj-lt"/>
                <a:ea typeface="+mn-ea"/>
                <a:cs typeface="Calibri" pitchFamily="34" charset="0"/>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a:t>Marketing Budget</a:t>
            </a:r>
            <a:endParaRPr lang="en-US" dirty="0"/>
          </a:p>
        </p:txBody>
      </p:sp>
      <p:sp>
        <p:nvSpPr>
          <p:cNvPr id="38" name="AutoShape 5"/>
          <p:cNvSpPr>
            <a:spLocks noChangeArrowheads="1"/>
          </p:cNvSpPr>
          <p:nvPr/>
        </p:nvSpPr>
        <p:spPr bwMode="auto">
          <a:xfrm>
            <a:off x="4753683" y="5638800"/>
            <a:ext cx="1685925" cy="971424"/>
          </a:xfrm>
          <a:prstGeom prst="roundRect">
            <a:avLst>
              <a:gd name="adj" fmla="val 16667"/>
            </a:avLst>
          </a:prstGeom>
          <a:solidFill>
            <a:schemeClr val="accent1">
              <a:lumMod val="60000"/>
              <a:lumOff val="4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600" b="1" dirty="0">
                <a:solidFill>
                  <a:srgbClr val="000000"/>
                </a:solidFill>
                <a:latin typeface="Cambria"/>
                <a:cs typeface="Cambria"/>
              </a:rPr>
              <a:t>Strategies to Increase Profit Margin</a:t>
            </a:r>
          </a:p>
        </p:txBody>
      </p:sp>
      <p:sp>
        <p:nvSpPr>
          <p:cNvPr id="39" name="AutoShape 5"/>
          <p:cNvSpPr>
            <a:spLocks noChangeArrowheads="1"/>
          </p:cNvSpPr>
          <p:nvPr/>
        </p:nvSpPr>
        <p:spPr bwMode="auto">
          <a:xfrm>
            <a:off x="6612461" y="5638800"/>
            <a:ext cx="1685925" cy="997011"/>
          </a:xfrm>
          <a:prstGeom prst="roundRect">
            <a:avLst>
              <a:gd name="adj" fmla="val 16667"/>
            </a:avLst>
          </a:prstGeom>
          <a:solidFill>
            <a:schemeClr val="accent1">
              <a:lumMod val="60000"/>
              <a:lumOff val="4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600" b="1" dirty="0">
                <a:solidFill>
                  <a:srgbClr val="000000"/>
                </a:solidFill>
                <a:latin typeface="Cambria"/>
                <a:cs typeface="Cambria"/>
              </a:rPr>
              <a:t>Strategies to Improve Marketing Efficiency </a:t>
            </a:r>
          </a:p>
        </p:txBody>
      </p:sp>
      <p:sp>
        <p:nvSpPr>
          <p:cNvPr id="40" name="Content Placeholder 2"/>
          <p:cNvSpPr txBox="1">
            <a:spLocks/>
          </p:cNvSpPr>
          <p:nvPr/>
        </p:nvSpPr>
        <p:spPr>
          <a:xfrm>
            <a:off x="5172794" y="4855698"/>
            <a:ext cx="544955" cy="342839"/>
          </a:xfrm>
          <a:prstGeom prst="rect">
            <a:avLst/>
          </a:prstGeom>
        </p:spPr>
        <p:txBody>
          <a:bodyPr lIns="91430" tIns="45715" rIns="91430" bIns="45715"/>
          <a:lstStyle>
            <a:lvl1pPr marL="342862" indent="-342862" algn="l" defTabSz="457149" rtl="0" eaLnBrk="1" latinLnBrk="0" hangingPunct="1">
              <a:spcBef>
                <a:spcPct val="20000"/>
              </a:spcBef>
              <a:buFont typeface="Arial"/>
              <a:buChar char="•"/>
              <a:defRPr sz="2800" kern="1200">
                <a:solidFill>
                  <a:schemeClr val="tx1"/>
                </a:solidFill>
                <a:latin typeface="+mj-lt"/>
                <a:ea typeface="+mn-ea"/>
                <a:cs typeface="Calibri" pitchFamily="34" charset="0"/>
              </a:defRPr>
            </a:lvl1pPr>
            <a:lvl2pPr marL="742867" indent="-285718" algn="l" defTabSz="457149" rtl="0" eaLnBrk="1" latinLnBrk="0" hangingPunct="1">
              <a:spcBef>
                <a:spcPct val="20000"/>
              </a:spcBef>
              <a:buFont typeface="Arial"/>
              <a:buChar char="–"/>
              <a:defRPr sz="2400" kern="1200">
                <a:solidFill>
                  <a:schemeClr val="tx1"/>
                </a:solidFill>
                <a:latin typeface="+mj-lt"/>
                <a:ea typeface="+mn-ea"/>
                <a:cs typeface="Calibri" pitchFamily="34" charset="0"/>
              </a:defRPr>
            </a:lvl2pPr>
            <a:lvl3pPr marL="1142873" indent="-228575" algn="l" defTabSz="457149" rtl="0" eaLnBrk="1" latinLnBrk="0" hangingPunct="1">
              <a:spcBef>
                <a:spcPct val="20000"/>
              </a:spcBef>
              <a:buFont typeface="Arial"/>
              <a:buChar char="•"/>
              <a:defRPr sz="2000" kern="1200">
                <a:solidFill>
                  <a:schemeClr val="tx1"/>
                </a:solidFill>
                <a:latin typeface="+mj-lt"/>
                <a:ea typeface="+mn-ea"/>
                <a:cs typeface="Calibri" pitchFamily="34" charset="0"/>
              </a:defRPr>
            </a:lvl3pPr>
            <a:lvl4pPr marL="1600022" indent="-228575" algn="l" defTabSz="457149" rtl="0" eaLnBrk="1" latinLnBrk="0" hangingPunct="1">
              <a:spcBef>
                <a:spcPct val="20000"/>
              </a:spcBef>
              <a:buFont typeface="Arial"/>
              <a:buChar char="–"/>
              <a:defRPr sz="1800" kern="1200">
                <a:solidFill>
                  <a:schemeClr val="tx1"/>
                </a:solidFill>
                <a:latin typeface="+mj-lt"/>
                <a:ea typeface="+mn-ea"/>
                <a:cs typeface="Calibri" pitchFamily="34" charset="0"/>
              </a:defRPr>
            </a:lvl4pPr>
            <a:lvl5pPr marL="2057171" indent="-228575" algn="l" defTabSz="457149" rtl="0" eaLnBrk="1" latinLnBrk="0" hangingPunct="1">
              <a:spcBef>
                <a:spcPct val="20000"/>
              </a:spcBef>
              <a:buFont typeface="Arial"/>
              <a:buChar char="»"/>
              <a:defRPr sz="1600" kern="1200">
                <a:solidFill>
                  <a:schemeClr val="tx1"/>
                </a:solidFill>
                <a:latin typeface="+mj-lt"/>
                <a:ea typeface="+mn-ea"/>
                <a:cs typeface="Calibri" pitchFamily="34" charset="0"/>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a:t>x</a:t>
            </a:r>
            <a:endParaRPr lang="en-US" dirty="0"/>
          </a:p>
        </p:txBody>
      </p:sp>
      <p:sp>
        <p:nvSpPr>
          <p:cNvPr id="41" name="Content Placeholder 2"/>
          <p:cNvSpPr txBox="1">
            <a:spLocks/>
          </p:cNvSpPr>
          <p:nvPr/>
        </p:nvSpPr>
        <p:spPr>
          <a:xfrm>
            <a:off x="6442637" y="4818715"/>
            <a:ext cx="544955" cy="342839"/>
          </a:xfrm>
          <a:prstGeom prst="rect">
            <a:avLst/>
          </a:prstGeom>
        </p:spPr>
        <p:txBody>
          <a:bodyPr lIns="91430" tIns="45715" rIns="91430" bIns="45715"/>
          <a:lstStyle>
            <a:lvl1pPr marL="342862" indent="-342862" algn="l" defTabSz="457149" rtl="0" eaLnBrk="1" latinLnBrk="0" hangingPunct="1">
              <a:spcBef>
                <a:spcPct val="20000"/>
              </a:spcBef>
              <a:buFont typeface="Arial"/>
              <a:buChar char="•"/>
              <a:defRPr sz="2800" kern="1200">
                <a:solidFill>
                  <a:schemeClr val="tx1"/>
                </a:solidFill>
                <a:latin typeface="+mj-lt"/>
                <a:ea typeface="+mn-ea"/>
                <a:cs typeface="Calibri" pitchFamily="34" charset="0"/>
              </a:defRPr>
            </a:lvl1pPr>
            <a:lvl2pPr marL="742867" indent="-285718" algn="l" defTabSz="457149" rtl="0" eaLnBrk="1" latinLnBrk="0" hangingPunct="1">
              <a:spcBef>
                <a:spcPct val="20000"/>
              </a:spcBef>
              <a:buFont typeface="Arial"/>
              <a:buChar char="–"/>
              <a:defRPr sz="2400" kern="1200">
                <a:solidFill>
                  <a:schemeClr val="tx1"/>
                </a:solidFill>
                <a:latin typeface="+mj-lt"/>
                <a:ea typeface="+mn-ea"/>
                <a:cs typeface="Calibri" pitchFamily="34" charset="0"/>
              </a:defRPr>
            </a:lvl2pPr>
            <a:lvl3pPr marL="1142873" indent="-228575" algn="l" defTabSz="457149" rtl="0" eaLnBrk="1" latinLnBrk="0" hangingPunct="1">
              <a:spcBef>
                <a:spcPct val="20000"/>
              </a:spcBef>
              <a:buFont typeface="Arial"/>
              <a:buChar char="•"/>
              <a:defRPr sz="2000" kern="1200">
                <a:solidFill>
                  <a:schemeClr val="tx1"/>
                </a:solidFill>
                <a:latin typeface="+mj-lt"/>
                <a:ea typeface="+mn-ea"/>
                <a:cs typeface="Calibri" pitchFamily="34" charset="0"/>
              </a:defRPr>
            </a:lvl3pPr>
            <a:lvl4pPr marL="1600022" indent="-228575" algn="l" defTabSz="457149" rtl="0" eaLnBrk="1" latinLnBrk="0" hangingPunct="1">
              <a:spcBef>
                <a:spcPct val="20000"/>
              </a:spcBef>
              <a:buFont typeface="Arial"/>
              <a:buChar char="–"/>
              <a:defRPr sz="1800" kern="1200">
                <a:solidFill>
                  <a:schemeClr val="tx1"/>
                </a:solidFill>
                <a:latin typeface="+mj-lt"/>
                <a:ea typeface="+mn-ea"/>
                <a:cs typeface="Calibri" pitchFamily="34" charset="0"/>
              </a:defRPr>
            </a:lvl4pPr>
            <a:lvl5pPr marL="2057171" indent="-228575" algn="l" defTabSz="457149" rtl="0" eaLnBrk="1" latinLnBrk="0" hangingPunct="1">
              <a:spcBef>
                <a:spcPct val="20000"/>
              </a:spcBef>
              <a:buFont typeface="Arial"/>
              <a:buChar char="»"/>
              <a:defRPr sz="1600" kern="1200">
                <a:solidFill>
                  <a:schemeClr val="tx1"/>
                </a:solidFill>
                <a:latin typeface="+mj-lt"/>
                <a:ea typeface="+mn-ea"/>
                <a:cs typeface="Calibri" pitchFamily="34" charset="0"/>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a:t>x</a:t>
            </a:r>
            <a:endParaRPr lang="en-US" dirty="0"/>
          </a:p>
        </p:txBody>
      </p:sp>
      <p:sp>
        <p:nvSpPr>
          <p:cNvPr id="43" name="Content Placeholder 2"/>
          <p:cNvSpPr txBox="1">
            <a:spLocks/>
          </p:cNvSpPr>
          <p:nvPr/>
        </p:nvSpPr>
        <p:spPr>
          <a:xfrm>
            <a:off x="7522233" y="4801787"/>
            <a:ext cx="544955" cy="342839"/>
          </a:xfrm>
          <a:prstGeom prst="rect">
            <a:avLst/>
          </a:prstGeom>
        </p:spPr>
        <p:txBody>
          <a:bodyPr lIns="91430" tIns="45715" rIns="91430" bIns="45715"/>
          <a:lstStyle>
            <a:lvl1pPr marL="342862" indent="-342862" algn="l" defTabSz="457149" rtl="0" eaLnBrk="1" latinLnBrk="0" hangingPunct="1">
              <a:spcBef>
                <a:spcPct val="20000"/>
              </a:spcBef>
              <a:buFont typeface="Arial"/>
              <a:buChar char="•"/>
              <a:defRPr sz="2800" kern="1200">
                <a:solidFill>
                  <a:schemeClr val="tx1"/>
                </a:solidFill>
                <a:latin typeface="+mj-lt"/>
                <a:ea typeface="+mn-ea"/>
                <a:cs typeface="Calibri" pitchFamily="34" charset="0"/>
              </a:defRPr>
            </a:lvl1pPr>
            <a:lvl2pPr marL="742867" indent="-285718" algn="l" defTabSz="457149" rtl="0" eaLnBrk="1" latinLnBrk="0" hangingPunct="1">
              <a:spcBef>
                <a:spcPct val="20000"/>
              </a:spcBef>
              <a:buFont typeface="Arial"/>
              <a:buChar char="–"/>
              <a:defRPr sz="2400" kern="1200">
                <a:solidFill>
                  <a:schemeClr val="tx1"/>
                </a:solidFill>
                <a:latin typeface="+mj-lt"/>
                <a:ea typeface="+mn-ea"/>
                <a:cs typeface="Calibri" pitchFamily="34" charset="0"/>
              </a:defRPr>
            </a:lvl2pPr>
            <a:lvl3pPr marL="1142873" indent="-228575" algn="l" defTabSz="457149" rtl="0" eaLnBrk="1" latinLnBrk="0" hangingPunct="1">
              <a:spcBef>
                <a:spcPct val="20000"/>
              </a:spcBef>
              <a:buFont typeface="Arial"/>
              <a:buChar char="•"/>
              <a:defRPr sz="2000" kern="1200">
                <a:solidFill>
                  <a:schemeClr val="tx1"/>
                </a:solidFill>
                <a:latin typeface="+mj-lt"/>
                <a:ea typeface="+mn-ea"/>
                <a:cs typeface="Calibri" pitchFamily="34" charset="0"/>
              </a:defRPr>
            </a:lvl3pPr>
            <a:lvl4pPr marL="1600022" indent="-228575" algn="l" defTabSz="457149" rtl="0" eaLnBrk="1" latinLnBrk="0" hangingPunct="1">
              <a:spcBef>
                <a:spcPct val="20000"/>
              </a:spcBef>
              <a:buFont typeface="Arial"/>
              <a:buChar char="–"/>
              <a:defRPr sz="1800" kern="1200">
                <a:solidFill>
                  <a:schemeClr val="tx1"/>
                </a:solidFill>
                <a:latin typeface="+mj-lt"/>
                <a:ea typeface="+mn-ea"/>
                <a:cs typeface="Calibri" pitchFamily="34" charset="0"/>
              </a:defRPr>
            </a:lvl4pPr>
            <a:lvl5pPr marL="2057171" indent="-228575" algn="l" defTabSz="457149" rtl="0" eaLnBrk="1" latinLnBrk="0" hangingPunct="1">
              <a:spcBef>
                <a:spcPct val="20000"/>
              </a:spcBef>
              <a:buFont typeface="Arial"/>
              <a:buChar char="»"/>
              <a:defRPr sz="1600" kern="1200">
                <a:solidFill>
                  <a:schemeClr val="tx1"/>
                </a:solidFill>
                <a:latin typeface="+mj-lt"/>
                <a:ea typeface="+mn-ea"/>
                <a:cs typeface="Calibri" pitchFamily="34" charset="0"/>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a:t>-</a:t>
            </a:r>
            <a:endParaRPr lang="en-US" dirty="0"/>
          </a:p>
        </p:txBody>
      </p:sp>
      <p:cxnSp>
        <p:nvCxnSpPr>
          <p:cNvPr id="46" name="Straight Arrow Connector 45"/>
          <p:cNvCxnSpPr>
            <a:stCxn id="19" idx="2"/>
          </p:cNvCxnSpPr>
          <p:nvPr/>
        </p:nvCxnSpPr>
        <p:spPr>
          <a:xfrm>
            <a:off x="1345772" y="4641225"/>
            <a:ext cx="620838" cy="265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22" idx="2"/>
          </p:cNvCxnSpPr>
          <p:nvPr/>
        </p:nvCxnSpPr>
        <p:spPr>
          <a:xfrm>
            <a:off x="3090407" y="4641225"/>
            <a:ext cx="262393" cy="265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23" idx="2"/>
          </p:cNvCxnSpPr>
          <p:nvPr/>
        </p:nvCxnSpPr>
        <p:spPr>
          <a:xfrm flipH="1">
            <a:off x="4567420" y="4635150"/>
            <a:ext cx="250189" cy="2713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3833911" y="5249336"/>
            <a:ext cx="1883838" cy="3344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38" idx="0"/>
          </p:cNvCxnSpPr>
          <p:nvPr/>
        </p:nvCxnSpPr>
        <p:spPr>
          <a:xfrm flipV="1">
            <a:off x="5596646" y="5249336"/>
            <a:ext cx="1390946" cy="3894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39" idx="0"/>
          </p:cNvCxnSpPr>
          <p:nvPr/>
        </p:nvCxnSpPr>
        <p:spPr>
          <a:xfrm flipV="1">
            <a:off x="7455424" y="5249336"/>
            <a:ext cx="843185" cy="3894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30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6" grpId="0" animBg="1"/>
      <p:bldP spid="19" grpId="0" animBg="1"/>
      <p:bldP spid="20" grpId="0" animBg="1"/>
      <p:bldP spid="22" grpId="0" animBg="1"/>
      <p:bldP spid="23" grpId="0" animBg="1"/>
      <p:bldP spid="25" grpId="0"/>
      <p:bldP spid="26" grpId="0"/>
      <p:bldP spid="27" grpId="0"/>
      <p:bldP spid="28" grpId="0"/>
      <p:bldP spid="29" grpId="0"/>
      <p:bldP spid="30" grpId="0"/>
      <p:bldP spid="31" grpId="0"/>
      <p:bldP spid="32" grpId="0"/>
      <p:bldP spid="33" grpId="0"/>
      <p:bldP spid="34" grpId="0"/>
      <p:bldP spid="38" grpId="0" animBg="1"/>
      <p:bldP spid="39" grpId="0" animBg="1"/>
      <p:bldP spid="40" grpId="0"/>
      <p:bldP spid="41" grpId="0"/>
      <p:bldP spid="4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Box 16"/>
          <p:cNvSpPr txBox="1">
            <a:spLocks noChangeArrowheads="1"/>
          </p:cNvSpPr>
          <p:nvPr/>
        </p:nvSpPr>
        <p:spPr bwMode="auto">
          <a:xfrm>
            <a:off x="7678738" y="76200"/>
            <a:ext cx="1376362"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kumimoji="0" lang="en-US" altLang="zh-TW" b="1">
                <a:solidFill>
                  <a:schemeClr val="bg1"/>
                </a:solidFill>
                <a:latin typeface="Helvetica" charset="0"/>
                <a:cs typeface="Helvetica" charset="0"/>
              </a:rPr>
              <a:t>MBM6</a:t>
            </a:r>
          </a:p>
          <a:p>
            <a:pPr algn="r"/>
            <a:r>
              <a:rPr kumimoji="0" lang="en-US" altLang="zh-TW">
                <a:solidFill>
                  <a:schemeClr val="bg1"/>
                </a:solidFill>
                <a:latin typeface="Helvetica" charset="0"/>
                <a:cs typeface="Helvetica" charset="0"/>
              </a:rPr>
              <a:t>Chapter 2</a:t>
            </a:r>
          </a:p>
        </p:txBody>
      </p:sp>
      <p:sp>
        <p:nvSpPr>
          <p:cNvPr id="15366" name="TextBox 18"/>
          <p:cNvSpPr txBox="1">
            <a:spLocks noChangeArrowheads="1"/>
          </p:cNvSpPr>
          <p:nvPr/>
        </p:nvSpPr>
        <p:spPr bwMode="auto">
          <a:xfrm>
            <a:off x="533400" y="6400800"/>
            <a:ext cx="25146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ltLang="zh-TW" dirty="0">
                <a:solidFill>
                  <a:schemeClr val="tx1">
                    <a:lumMod val="65000"/>
                    <a:lumOff val="35000"/>
                  </a:schemeClr>
                </a:solidFill>
                <a:latin typeface="+mn-lt"/>
                <a:cs typeface="Arial"/>
              </a:rPr>
              <a:t>(</a:t>
            </a:r>
            <a:r>
              <a:rPr kumimoji="0" lang="en-US" altLang="zh-TW" dirty="0">
                <a:solidFill>
                  <a:schemeClr val="tx1">
                    <a:lumMod val="65000"/>
                    <a:lumOff val="35000"/>
                  </a:schemeClr>
                </a:solidFill>
                <a:latin typeface="+mn-lt"/>
                <a:cs typeface="Arial"/>
              </a:rPr>
              <a:t>Best 2012)</a:t>
            </a:r>
          </a:p>
        </p:txBody>
      </p:sp>
      <p:sp>
        <p:nvSpPr>
          <p:cNvPr id="15368" name="TextBox 2"/>
          <p:cNvSpPr txBox="1">
            <a:spLocks noChangeArrowheads="1"/>
          </p:cNvSpPr>
          <p:nvPr/>
        </p:nvSpPr>
        <p:spPr bwMode="auto">
          <a:xfrm>
            <a:off x="1219200" y="-25400"/>
            <a:ext cx="670560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kumimoji="0" lang="en-US" altLang="zh-TW" sz="2400" b="1">
                <a:solidFill>
                  <a:schemeClr val="bg1"/>
                </a:solidFill>
                <a:latin typeface="Helvetica" charset="0"/>
                <a:cs typeface="Helvetica" charset="0"/>
              </a:rPr>
              <a:t>Marketing Profitability &amp; Marketing Profitability Metrics  </a:t>
            </a:r>
          </a:p>
        </p:txBody>
      </p:sp>
      <p:sp>
        <p:nvSpPr>
          <p:cNvPr id="2" name="Title 1"/>
          <p:cNvSpPr>
            <a:spLocks noGrp="1"/>
          </p:cNvSpPr>
          <p:nvPr>
            <p:ph type="title"/>
          </p:nvPr>
        </p:nvSpPr>
        <p:spPr>
          <a:xfrm>
            <a:off x="498474" y="136398"/>
            <a:ext cx="7556313" cy="803691"/>
          </a:xfrm>
        </p:spPr>
        <p:txBody>
          <a:bodyPr/>
          <a:lstStyle/>
          <a:p>
            <a:r>
              <a:rPr lang="en-US" b="1" dirty="0"/>
              <a:t>MROS &amp; MROI Can be Used to Benchmark Entities (competitors, products, regions)</a:t>
            </a:r>
          </a:p>
        </p:txBody>
      </p:sp>
      <p:sp>
        <p:nvSpPr>
          <p:cNvPr id="12"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45</a:t>
            </a:fld>
            <a:endParaRPr lang="en-US" sz="1200" dirty="0">
              <a:solidFill>
                <a:schemeClr val="tx1">
                  <a:lumMod val="65000"/>
                  <a:lumOff val="35000"/>
                </a:schemeClr>
              </a:solidFill>
            </a:endParaRPr>
          </a:p>
        </p:txBody>
      </p:sp>
      <p:sp>
        <p:nvSpPr>
          <p:cNvPr id="14" name="AutoShape 5"/>
          <p:cNvSpPr>
            <a:spLocks noChangeArrowheads="1"/>
          </p:cNvSpPr>
          <p:nvPr/>
        </p:nvSpPr>
        <p:spPr bwMode="auto">
          <a:xfrm>
            <a:off x="372534" y="2721868"/>
            <a:ext cx="1647875" cy="1050400"/>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Percent Margin </a:t>
            </a:r>
          </a:p>
          <a:p>
            <a:pPr algn="ctr"/>
            <a:r>
              <a:rPr lang="en-US" sz="1400" b="1" dirty="0">
                <a:solidFill>
                  <a:srgbClr val="000000"/>
                </a:solidFill>
                <a:latin typeface="Cambria"/>
                <a:cs typeface="Cambria"/>
              </a:rPr>
              <a:t>38.8%</a:t>
            </a:r>
          </a:p>
        </p:txBody>
      </p:sp>
      <p:sp>
        <p:nvSpPr>
          <p:cNvPr id="16" name="AutoShape 5"/>
          <p:cNvSpPr>
            <a:spLocks noChangeArrowheads="1"/>
          </p:cNvSpPr>
          <p:nvPr/>
        </p:nvSpPr>
        <p:spPr bwMode="auto">
          <a:xfrm>
            <a:off x="372534" y="5272055"/>
            <a:ext cx="1647875" cy="977837"/>
          </a:xfrm>
          <a:prstGeom prst="roundRect">
            <a:avLst>
              <a:gd name="adj" fmla="val 16667"/>
            </a:avLst>
          </a:prstGeom>
          <a:solidFill>
            <a:schemeClr val="accent1">
              <a:lumMod val="60000"/>
              <a:lumOff val="4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600" b="1" dirty="0">
                <a:solidFill>
                  <a:srgbClr val="000000"/>
                </a:solidFill>
                <a:latin typeface="Cambria"/>
                <a:cs typeface="Cambria"/>
              </a:rPr>
              <a:t>Other Operating Expenses</a:t>
            </a:r>
          </a:p>
          <a:p>
            <a:pPr algn="ctr"/>
            <a:r>
              <a:rPr lang="en-US" sz="1600" b="1" dirty="0">
                <a:solidFill>
                  <a:srgbClr val="000000"/>
                </a:solidFill>
                <a:latin typeface="Cambria"/>
                <a:cs typeface="Cambria"/>
              </a:rPr>
              <a:t>$20 million</a:t>
            </a:r>
          </a:p>
        </p:txBody>
      </p:sp>
      <p:sp>
        <p:nvSpPr>
          <p:cNvPr id="17" name="AutoShape 5"/>
          <p:cNvSpPr>
            <a:spLocks noChangeArrowheads="1"/>
          </p:cNvSpPr>
          <p:nvPr/>
        </p:nvSpPr>
        <p:spPr bwMode="auto">
          <a:xfrm>
            <a:off x="372534" y="1475013"/>
            <a:ext cx="1647875" cy="1050400"/>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Sales Revenues</a:t>
            </a:r>
          </a:p>
          <a:p>
            <a:pPr algn="ctr"/>
            <a:r>
              <a:rPr lang="en-US" sz="1400" b="1" dirty="0">
                <a:solidFill>
                  <a:srgbClr val="000000"/>
                </a:solidFill>
                <a:latin typeface="Cambria"/>
                <a:cs typeface="Cambria"/>
              </a:rPr>
              <a:t>$125 million</a:t>
            </a:r>
          </a:p>
        </p:txBody>
      </p:sp>
      <p:sp>
        <p:nvSpPr>
          <p:cNvPr id="18" name="AutoShape 5"/>
          <p:cNvSpPr>
            <a:spLocks noChangeArrowheads="1"/>
          </p:cNvSpPr>
          <p:nvPr/>
        </p:nvSpPr>
        <p:spPr bwMode="auto">
          <a:xfrm>
            <a:off x="372534" y="3968188"/>
            <a:ext cx="1647876" cy="1050400"/>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Marketing &amp; Sales Expenses</a:t>
            </a:r>
          </a:p>
          <a:p>
            <a:pPr algn="ctr"/>
            <a:r>
              <a:rPr lang="en-US" sz="1400" b="1" dirty="0">
                <a:solidFill>
                  <a:srgbClr val="000000"/>
                </a:solidFill>
                <a:latin typeface="Cambria"/>
                <a:cs typeface="Cambria"/>
              </a:rPr>
              <a:t>$18.5 million</a:t>
            </a:r>
          </a:p>
        </p:txBody>
      </p:sp>
      <p:sp>
        <p:nvSpPr>
          <p:cNvPr id="19" name="AutoShape 5"/>
          <p:cNvSpPr>
            <a:spLocks noChangeArrowheads="1"/>
          </p:cNvSpPr>
          <p:nvPr/>
        </p:nvSpPr>
        <p:spPr bwMode="auto">
          <a:xfrm>
            <a:off x="2456892" y="2232949"/>
            <a:ext cx="1487009" cy="977837"/>
          </a:xfrm>
          <a:prstGeom prst="roundRect">
            <a:avLst>
              <a:gd name="adj" fmla="val 16667"/>
            </a:avLst>
          </a:prstGeom>
          <a:solidFill>
            <a:schemeClr val="accent1">
              <a:lumMod val="60000"/>
              <a:lumOff val="4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600" b="1" dirty="0">
                <a:solidFill>
                  <a:srgbClr val="000000"/>
                </a:solidFill>
                <a:latin typeface="Cambria"/>
                <a:cs typeface="Cambria"/>
              </a:rPr>
              <a:t>Gross Profit </a:t>
            </a:r>
          </a:p>
          <a:p>
            <a:pPr algn="ctr"/>
            <a:r>
              <a:rPr lang="en-US" sz="1600" b="1" dirty="0">
                <a:solidFill>
                  <a:srgbClr val="000000"/>
                </a:solidFill>
                <a:latin typeface="Cambria"/>
                <a:cs typeface="Cambria"/>
              </a:rPr>
              <a:t>$48.5 million</a:t>
            </a:r>
          </a:p>
        </p:txBody>
      </p:sp>
      <p:sp>
        <p:nvSpPr>
          <p:cNvPr id="20" name="AutoShape 5"/>
          <p:cNvSpPr>
            <a:spLocks noChangeArrowheads="1"/>
          </p:cNvSpPr>
          <p:nvPr/>
        </p:nvSpPr>
        <p:spPr bwMode="auto">
          <a:xfrm>
            <a:off x="4317998" y="3479269"/>
            <a:ext cx="1647876" cy="977837"/>
          </a:xfrm>
          <a:prstGeom prst="roundRect">
            <a:avLst>
              <a:gd name="adj" fmla="val 16667"/>
            </a:avLst>
          </a:prstGeom>
          <a:solidFill>
            <a:schemeClr val="accent1">
              <a:lumMod val="60000"/>
              <a:lumOff val="4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600" b="1" dirty="0">
                <a:solidFill>
                  <a:srgbClr val="000000"/>
                </a:solidFill>
                <a:latin typeface="Cambria"/>
                <a:cs typeface="Cambria"/>
              </a:rPr>
              <a:t>Net Marketing Contribution</a:t>
            </a:r>
          </a:p>
          <a:p>
            <a:pPr algn="ctr"/>
            <a:r>
              <a:rPr lang="en-US" sz="1600" b="1" dirty="0">
                <a:solidFill>
                  <a:srgbClr val="000000"/>
                </a:solidFill>
                <a:latin typeface="Cambria"/>
                <a:cs typeface="Cambria"/>
              </a:rPr>
              <a:t>$30 million</a:t>
            </a:r>
          </a:p>
        </p:txBody>
      </p:sp>
      <p:sp>
        <p:nvSpPr>
          <p:cNvPr id="21" name="AutoShape 5"/>
          <p:cNvSpPr>
            <a:spLocks noChangeArrowheads="1"/>
          </p:cNvSpPr>
          <p:nvPr/>
        </p:nvSpPr>
        <p:spPr bwMode="auto">
          <a:xfrm>
            <a:off x="6437791" y="4529669"/>
            <a:ext cx="1487009" cy="977837"/>
          </a:xfrm>
          <a:prstGeom prst="roundRect">
            <a:avLst>
              <a:gd name="adj" fmla="val 16667"/>
            </a:avLst>
          </a:prstGeom>
          <a:solidFill>
            <a:schemeClr val="accent1">
              <a:lumMod val="60000"/>
              <a:lumOff val="4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600" b="1" dirty="0">
                <a:solidFill>
                  <a:srgbClr val="000000"/>
                </a:solidFill>
                <a:latin typeface="Cambria"/>
                <a:cs typeface="Cambria"/>
              </a:rPr>
              <a:t>Operating Income </a:t>
            </a:r>
          </a:p>
          <a:p>
            <a:pPr algn="ctr"/>
            <a:r>
              <a:rPr lang="en-US" sz="1600" b="1" dirty="0">
                <a:solidFill>
                  <a:srgbClr val="000000"/>
                </a:solidFill>
                <a:latin typeface="Cambria"/>
                <a:cs typeface="Cambria"/>
              </a:rPr>
              <a:t>$10 million</a:t>
            </a:r>
          </a:p>
        </p:txBody>
      </p:sp>
      <p:sp>
        <p:nvSpPr>
          <p:cNvPr id="22" name="AutoShape 5"/>
          <p:cNvSpPr>
            <a:spLocks noChangeArrowheads="1"/>
          </p:cNvSpPr>
          <p:nvPr/>
        </p:nvSpPr>
        <p:spPr bwMode="auto">
          <a:xfrm>
            <a:off x="4360333" y="2096426"/>
            <a:ext cx="1554742" cy="951573"/>
          </a:xfrm>
          <a:prstGeom prst="roundRect">
            <a:avLst>
              <a:gd name="adj" fmla="val 16667"/>
            </a:avLst>
          </a:prstGeom>
          <a:solidFill>
            <a:schemeClr val="tx2">
              <a:lumMod val="60000"/>
              <a:lumOff val="4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Marketing ROS </a:t>
            </a:r>
          </a:p>
          <a:p>
            <a:pPr algn="ctr"/>
            <a:r>
              <a:rPr lang="en-US" sz="1400" b="1" dirty="0">
                <a:solidFill>
                  <a:srgbClr val="000000"/>
                </a:solidFill>
                <a:latin typeface="Cambria"/>
                <a:cs typeface="Cambria"/>
              </a:rPr>
              <a:t>24%</a:t>
            </a:r>
          </a:p>
        </p:txBody>
      </p:sp>
      <p:sp>
        <p:nvSpPr>
          <p:cNvPr id="23" name="AutoShape 5"/>
          <p:cNvSpPr>
            <a:spLocks noChangeArrowheads="1"/>
          </p:cNvSpPr>
          <p:nvPr/>
        </p:nvSpPr>
        <p:spPr bwMode="auto">
          <a:xfrm>
            <a:off x="4394199" y="4933923"/>
            <a:ext cx="1487009" cy="951573"/>
          </a:xfrm>
          <a:prstGeom prst="roundRect">
            <a:avLst>
              <a:gd name="adj" fmla="val 16667"/>
            </a:avLst>
          </a:prstGeom>
          <a:solidFill>
            <a:schemeClr val="tx2">
              <a:lumMod val="60000"/>
              <a:lumOff val="4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Marketing ROI</a:t>
            </a:r>
          </a:p>
          <a:p>
            <a:pPr algn="ctr"/>
            <a:r>
              <a:rPr lang="en-US" sz="1400" b="1" dirty="0">
                <a:solidFill>
                  <a:srgbClr val="000000"/>
                </a:solidFill>
                <a:latin typeface="Cambria"/>
                <a:cs typeface="Cambria"/>
              </a:rPr>
              <a:t>162%</a:t>
            </a:r>
          </a:p>
        </p:txBody>
      </p:sp>
      <p:cxnSp>
        <p:nvCxnSpPr>
          <p:cNvPr id="7" name="Elbow Connector 6"/>
          <p:cNvCxnSpPr>
            <a:stCxn id="17" idx="3"/>
            <a:endCxn id="19" idx="0"/>
          </p:cNvCxnSpPr>
          <p:nvPr/>
        </p:nvCxnSpPr>
        <p:spPr>
          <a:xfrm>
            <a:off x="2020409" y="2000213"/>
            <a:ext cx="1179988" cy="23273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endCxn id="22" idx="0"/>
          </p:cNvCxnSpPr>
          <p:nvPr/>
        </p:nvCxnSpPr>
        <p:spPr>
          <a:xfrm>
            <a:off x="2037343" y="1761067"/>
            <a:ext cx="3100361" cy="335359"/>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Elbow Connector 27"/>
          <p:cNvCxnSpPr>
            <a:endCxn id="19" idx="2"/>
          </p:cNvCxnSpPr>
          <p:nvPr/>
        </p:nvCxnSpPr>
        <p:spPr>
          <a:xfrm flipV="1">
            <a:off x="2020410" y="3210786"/>
            <a:ext cx="1179987" cy="26848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360" name="Straight Arrow Connector 15359"/>
          <p:cNvCxnSpPr>
            <a:stCxn id="20" idx="0"/>
            <a:endCxn id="22" idx="2"/>
          </p:cNvCxnSpPr>
          <p:nvPr/>
        </p:nvCxnSpPr>
        <p:spPr>
          <a:xfrm flipH="1" flipV="1">
            <a:off x="5137704" y="3047999"/>
            <a:ext cx="4232" cy="4312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365" name="Straight Arrow Connector 15364"/>
          <p:cNvCxnSpPr>
            <a:endCxn id="23" idx="0"/>
          </p:cNvCxnSpPr>
          <p:nvPr/>
        </p:nvCxnSpPr>
        <p:spPr>
          <a:xfrm flipH="1">
            <a:off x="5137704" y="4457106"/>
            <a:ext cx="4232" cy="4768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371" name="Elbow Connector 15370"/>
          <p:cNvCxnSpPr>
            <a:stCxn id="20" idx="3"/>
            <a:endCxn id="21" idx="0"/>
          </p:cNvCxnSpPr>
          <p:nvPr/>
        </p:nvCxnSpPr>
        <p:spPr>
          <a:xfrm>
            <a:off x="5965874" y="3968188"/>
            <a:ext cx="1215422" cy="561481"/>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373" name="Elbow Connector 15372"/>
          <p:cNvCxnSpPr/>
          <p:nvPr/>
        </p:nvCxnSpPr>
        <p:spPr>
          <a:xfrm flipV="1">
            <a:off x="2020409" y="5558305"/>
            <a:ext cx="5160887" cy="50472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377" name="Elbow Connector 15376"/>
          <p:cNvCxnSpPr/>
          <p:nvPr/>
        </p:nvCxnSpPr>
        <p:spPr>
          <a:xfrm flipV="1">
            <a:off x="2020410" y="3917389"/>
            <a:ext cx="2297588" cy="5252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379" name="Elbow Connector 15378"/>
          <p:cNvCxnSpPr/>
          <p:nvPr/>
        </p:nvCxnSpPr>
        <p:spPr>
          <a:xfrm>
            <a:off x="2054276" y="4696584"/>
            <a:ext cx="2297588" cy="778667"/>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3584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17"/>
          <p:cNvSpPr txBox="1">
            <a:spLocks noChangeArrowheads="1"/>
          </p:cNvSpPr>
          <p:nvPr/>
        </p:nvSpPr>
        <p:spPr bwMode="auto">
          <a:xfrm>
            <a:off x="7678738" y="76200"/>
            <a:ext cx="1376362"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kumimoji="0" lang="en-US" altLang="zh-TW" b="1">
                <a:solidFill>
                  <a:schemeClr val="bg1"/>
                </a:solidFill>
                <a:latin typeface="Helvetica" charset="0"/>
                <a:cs typeface="Helvetica" charset="0"/>
              </a:rPr>
              <a:t>MBM6</a:t>
            </a:r>
          </a:p>
          <a:p>
            <a:pPr algn="r"/>
            <a:r>
              <a:rPr kumimoji="0" lang="en-US" altLang="zh-TW">
                <a:solidFill>
                  <a:schemeClr val="bg1"/>
                </a:solidFill>
                <a:latin typeface="Helvetica" charset="0"/>
                <a:cs typeface="Helvetica" charset="0"/>
              </a:rPr>
              <a:t>Chapter 2</a:t>
            </a:r>
          </a:p>
        </p:txBody>
      </p:sp>
      <p:sp>
        <p:nvSpPr>
          <p:cNvPr id="9229" name="TextBox 13"/>
          <p:cNvSpPr txBox="1">
            <a:spLocks noChangeArrowheads="1"/>
          </p:cNvSpPr>
          <p:nvPr/>
        </p:nvSpPr>
        <p:spPr bwMode="auto">
          <a:xfrm>
            <a:off x="312214" y="1219200"/>
            <a:ext cx="378196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kumimoji="0" lang="en-US" altLang="zh-TW" b="1" dirty="0">
                <a:solidFill>
                  <a:srgbClr val="595959"/>
                </a:solidFill>
                <a:latin typeface="Cambria"/>
                <a:cs typeface="Cambria"/>
              </a:rPr>
              <a:t>Internal View of Performance</a:t>
            </a:r>
          </a:p>
        </p:txBody>
      </p:sp>
      <p:sp>
        <p:nvSpPr>
          <p:cNvPr id="9230" name="TextBox 14"/>
          <p:cNvSpPr txBox="1">
            <a:spLocks noChangeArrowheads="1"/>
          </p:cNvSpPr>
          <p:nvPr/>
        </p:nvSpPr>
        <p:spPr bwMode="auto">
          <a:xfrm>
            <a:off x="4647139" y="1253066"/>
            <a:ext cx="365146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kumimoji="0" lang="en-US" altLang="zh-TW" b="1" dirty="0">
                <a:solidFill>
                  <a:srgbClr val="595959"/>
                </a:solidFill>
                <a:latin typeface="+mn-lt"/>
              </a:rPr>
              <a:t>External View of Performance</a:t>
            </a:r>
          </a:p>
        </p:txBody>
      </p:sp>
      <p:sp>
        <p:nvSpPr>
          <p:cNvPr id="9" name="TextBox 18"/>
          <p:cNvSpPr txBox="1">
            <a:spLocks noChangeArrowheads="1"/>
          </p:cNvSpPr>
          <p:nvPr/>
        </p:nvSpPr>
        <p:spPr bwMode="auto">
          <a:xfrm>
            <a:off x="533400" y="6400800"/>
            <a:ext cx="25146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ltLang="zh-TW" dirty="0">
                <a:solidFill>
                  <a:srgbClr val="595959"/>
                </a:solidFill>
                <a:latin typeface="+mn-lt"/>
                <a:cs typeface="Arial"/>
              </a:rPr>
              <a:t>(</a:t>
            </a:r>
            <a:r>
              <a:rPr kumimoji="0" lang="en-US" altLang="zh-TW" dirty="0">
                <a:solidFill>
                  <a:srgbClr val="595959"/>
                </a:solidFill>
                <a:latin typeface="+mn-lt"/>
                <a:cs typeface="Arial"/>
              </a:rPr>
              <a:t>Best 2012)</a:t>
            </a:r>
          </a:p>
        </p:txBody>
      </p:sp>
      <p:sp>
        <p:nvSpPr>
          <p:cNvPr id="2" name="Title 1"/>
          <p:cNvSpPr>
            <a:spLocks noGrp="1"/>
          </p:cNvSpPr>
          <p:nvPr>
            <p:ph type="title"/>
          </p:nvPr>
        </p:nvSpPr>
        <p:spPr>
          <a:xfrm>
            <a:off x="498474" y="207869"/>
            <a:ext cx="7556313" cy="803691"/>
          </a:xfrm>
        </p:spPr>
        <p:txBody>
          <a:bodyPr/>
          <a:lstStyle/>
          <a:p>
            <a:r>
              <a:rPr lang="en-US" b="1" dirty="0"/>
              <a:t>Effective Marketing Dashboards Capture Multiple Views of the Firm Over Time</a:t>
            </a:r>
          </a:p>
        </p:txBody>
      </p:sp>
      <p:sp>
        <p:nvSpPr>
          <p:cNvPr id="11"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46</a:t>
            </a:fld>
            <a:endParaRPr lang="en-US" sz="1200" dirty="0">
              <a:solidFill>
                <a:schemeClr val="tx1">
                  <a:lumMod val="65000"/>
                  <a:lumOff val="3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13550580"/>
              </p:ext>
            </p:extLst>
          </p:nvPr>
        </p:nvGraphicFramePr>
        <p:xfrm>
          <a:off x="114841" y="1636131"/>
          <a:ext cx="4496860" cy="4500879"/>
        </p:xfrm>
        <a:graphic>
          <a:graphicData uri="http://schemas.openxmlformats.org/drawingml/2006/table">
            <a:tbl>
              <a:tblPr firstRow="1" bandRow="1">
                <a:tableStyleId>{5C22544A-7EE6-4342-B048-85BDC9FD1C3A}</a:tableStyleId>
              </a:tblPr>
              <a:tblGrid>
                <a:gridCol w="3159126">
                  <a:extLst>
                    <a:ext uri="{9D8B030D-6E8A-4147-A177-3AD203B41FA5}">
                      <a16:colId xmlns="" xmlns:a16="http://schemas.microsoft.com/office/drawing/2014/main" val="20000"/>
                    </a:ext>
                  </a:extLst>
                </a:gridCol>
                <a:gridCol w="1337734">
                  <a:extLst>
                    <a:ext uri="{9D8B030D-6E8A-4147-A177-3AD203B41FA5}">
                      <a16:colId xmlns="" xmlns:a16="http://schemas.microsoft.com/office/drawing/2014/main" val="20001"/>
                    </a:ext>
                  </a:extLst>
                </a:gridCol>
              </a:tblGrid>
              <a:tr h="355599">
                <a:tc>
                  <a:txBody>
                    <a:bodyPr/>
                    <a:lstStyle/>
                    <a:p>
                      <a:r>
                        <a:rPr lang="en-US" sz="1400" dirty="0"/>
                        <a:t>Financial Metrics</a:t>
                      </a:r>
                    </a:p>
                  </a:txBody>
                  <a:tcPr>
                    <a:lnB w="12700" cap="flat" cmpd="sng" algn="ctr">
                      <a:noFill/>
                      <a:prstDash val="solid"/>
                      <a:round/>
                      <a:headEnd type="none" w="med" len="med"/>
                      <a:tailEnd type="none" w="med" len="med"/>
                    </a:lnB>
                  </a:tcPr>
                </a:tc>
                <a:tc>
                  <a:txBody>
                    <a:bodyPr/>
                    <a:lstStyle/>
                    <a:p>
                      <a:r>
                        <a:rPr lang="en-US" sz="1400" dirty="0"/>
                        <a:t>Performance</a:t>
                      </a:r>
                    </a:p>
                  </a:txBody>
                  <a:tcPr>
                    <a:lnB w="12700" cap="flat" cmpd="sng" algn="ctr">
                      <a:noFill/>
                      <a:prstDash val="solid"/>
                      <a:round/>
                      <a:headEnd type="none" w="med" len="med"/>
                      <a:tailEnd type="none" w="med" len="med"/>
                    </a:lnB>
                  </a:tcPr>
                </a:tc>
                <a:extLst>
                  <a:ext uri="{0D108BD9-81ED-4DB2-BD59-A6C34878D82A}">
                    <a16:rowId xmlns="" xmlns:a16="http://schemas.microsoft.com/office/drawing/2014/main" val="10000"/>
                  </a:ext>
                </a:extLst>
              </a:tr>
              <a:tr h="304800">
                <a:tc>
                  <a:txBody>
                    <a:bodyPr/>
                    <a:lstStyle/>
                    <a:p>
                      <a:r>
                        <a:rPr lang="en-US" sz="1400" dirty="0"/>
                        <a:t>Profit Metrics</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1"/>
                  </a:ext>
                </a:extLst>
              </a:tr>
              <a:tr h="677333">
                <a:tc>
                  <a:txBody>
                    <a:bodyPr/>
                    <a:lstStyle/>
                    <a:p>
                      <a:pPr marL="285750" indent="-285750">
                        <a:buFont typeface="Arial"/>
                        <a:buChar char="•"/>
                      </a:pPr>
                      <a:r>
                        <a:rPr lang="en-US" sz="1400" dirty="0"/>
                        <a:t>Gross Profits</a:t>
                      </a:r>
                    </a:p>
                    <a:p>
                      <a:pPr marL="285750" indent="-285750">
                        <a:buFont typeface="Arial"/>
                        <a:buChar char="•"/>
                      </a:pPr>
                      <a:r>
                        <a:rPr lang="en-US" sz="1400" dirty="0"/>
                        <a:t>Return</a:t>
                      </a:r>
                      <a:r>
                        <a:rPr lang="en-US" sz="1400" baseline="0" dirty="0"/>
                        <a:t> on Sales</a:t>
                      </a:r>
                    </a:p>
                    <a:p>
                      <a:pPr marL="285750" indent="-285750">
                        <a:buFont typeface="Arial"/>
                        <a:buChar char="•"/>
                      </a:pPr>
                      <a:r>
                        <a:rPr lang="en-US" sz="1400" baseline="0" dirty="0"/>
                        <a:t>Return on Assets</a:t>
                      </a:r>
                      <a:endParaRPr lang="en-US" sz="1400" dirty="0"/>
                    </a:p>
                  </a:txBody>
                  <a:tcPr>
                    <a:lnT w="12700" cap="flat" cmpd="sng" algn="ctr">
                      <a:noFill/>
                      <a:prstDash val="solid"/>
                      <a:round/>
                      <a:headEnd type="none" w="med" len="med"/>
                      <a:tailEnd type="none" w="med" len="med"/>
                    </a:lnT>
                  </a:tcPr>
                </a:tc>
                <a:tc>
                  <a:txBody>
                    <a:bodyPr/>
                    <a:lstStyle/>
                    <a:p>
                      <a:r>
                        <a:rPr lang="en-US" sz="1400" dirty="0"/>
                        <a:t>55.0%</a:t>
                      </a:r>
                    </a:p>
                    <a:p>
                      <a:r>
                        <a:rPr lang="en-US" sz="1400" dirty="0"/>
                        <a:t>17.0%</a:t>
                      </a:r>
                    </a:p>
                    <a:p>
                      <a:r>
                        <a:rPr lang="en-US" sz="1400" dirty="0"/>
                        <a:t>17.8%</a:t>
                      </a:r>
                    </a:p>
                  </a:txBody>
                  <a:tcPr>
                    <a:lnT w="12700" cap="flat" cmpd="sng" algn="ctr">
                      <a:noFill/>
                      <a:prstDash val="solid"/>
                      <a:round/>
                      <a:headEnd type="none" w="med" len="med"/>
                      <a:tailEnd type="none" w="med" len="med"/>
                    </a:lnT>
                  </a:tcPr>
                </a:tc>
                <a:extLst>
                  <a:ext uri="{0D108BD9-81ED-4DB2-BD59-A6C34878D82A}">
                    <a16:rowId xmlns="" xmlns:a16="http://schemas.microsoft.com/office/drawing/2014/main" val="10002"/>
                  </a:ext>
                </a:extLst>
              </a:tr>
              <a:tr h="301413">
                <a:tc>
                  <a:txBody>
                    <a:bodyPr/>
                    <a:lstStyle/>
                    <a:p>
                      <a:r>
                        <a:rPr lang="en-US" sz="1400" dirty="0"/>
                        <a:t>Expense Metrics</a:t>
                      </a:r>
                    </a:p>
                  </a:txBody>
                  <a:tcPr/>
                </a:tc>
                <a:tc>
                  <a:txBody>
                    <a:bodyPr/>
                    <a:lstStyle/>
                    <a:p>
                      <a:endParaRPr lang="en-US" sz="1400" dirty="0"/>
                    </a:p>
                  </a:txBody>
                  <a:tcPr/>
                </a:tc>
                <a:extLst>
                  <a:ext uri="{0D108BD9-81ED-4DB2-BD59-A6C34878D82A}">
                    <a16:rowId xmlns="" xmlns:a16="http://schemas.microsoft.com/office/drawing/2014/main" val="10003"/>
                  </a:ext>
                </a:extLst>
              </a:tr>
              <a:tr h="677333">
                <a:tc>
                  <a:txBody>
                    <a:bodyPr/>
                    <a:lstStyle/>
                    <a:p>
                      <a:pPr marL="285750" indent="-285750">
                        <a:buFont typeface="Arial"/>
                        <a:buChar char="•"/>
                      </a:pPr>
                      <a:r>
                        <a:rPr lang="en-US" sz="1400" dirty="0"/>
                        <a:t>Marketing &amp;</a:t>
                      </a:r>
                      <a:r>
                        <a:rPr lang="en-US" sz="1400" baseline="0" dirty="0"/>
                        <a:t> Sales Expenses</a:t>
                      </a:r>
                    </a:p>
                    <a:p>
                      <a:pPr marL="285750" indent="-285750">
                        <a:buFont typeface="Arial"/>
                        <a:buChar char="•"/>
                      </a:pPr>
                      <a:r>
                        <a:rPr lang="en-US" sz="1400" baseline="0" dirty="0"/>
                        <a:t>General &amp; Administrative Expenses</a:t>
                      </a:r>
                    </a:p>
                    <a:p>
                      <a:pPr marL="285750" indent="-285750">
                        <a:buFont typeface="Arial"/>
                        <a:buChar char="•"/>
                      </a:pPr>
                      <a:r>
                        <a:rPr lang="en-US" sz="1400" baseline="0" dirty="0"/>
                        <a:t>Other Expenses</a:t>
                      </a:r>
                    </a:p>
                  </a:txBody>
                  <a:tcPr/>
                </a:tc>
                <a:tc>
                  <a:txBody>
                    <a:bodyPr/>
                    <a:lstStyle/>
                    <a:p>
                      <a:r>
                        <a:rPr lang="en-US" sz="1400" dirty="0"/>
                        <a:t>21.0%</a:t>
                      </a:r>
                    </a:p>
                    <a:p>
                      <a:r>
                        <a:rPr lang="en-US" sz="1400" dirty="0"/>
                        <a:t>8.0%</a:t>
                      </a:r>
                    </a:p>
                    <a:p>
                      <a:r>
                        <a:rPr lang="en-US" sz="1400" dirty="0"/>
                        <a:t>12.0%</a:t>
                      </a:r>
                    </a:p>
                  </a:txBody>
                  <a:tcPr/>
                </a:tc>
                <a:extLst>
                  <a:ext uri="{0D108BD9-81ED-4DB2-BD59-A6C34878D82A}">
                    <a16:rowId xmlns="" xmlns:a16="http://schemas.microsoft.com/office/drawing/2014/main" val="10004"/>
                  </a:ext>
                </a:extLst>
              </a:tr>
              <a:tr h="277707">
                <a:tc>
                  <a:txBody>
                    <a:bodyPr/>
                    <a:lstStyle/>
                    <a:p>
                      <a:r>
                        <a:rPr lang="en-US" sz="1400" dirty="0"/>
                        <a:t>Asset</a:t>
                      </a:r>
                      <a:r>
                        <a:rPr lang="en-US" sz="1400" baseline="0" dirty="0"/>
                        <a:t> Management Metrics</a:t>
                      </a:r>
                      <a:endParaRPr lang="en-US" sz="1400" dirty="0"/>
                    </a:p>
                  </a:txBody>
                  <a:tcPr/>
                </a:tc>
                <a:tc>
                  <a:txBody>
                    <a:bodyPr/>
                    <a:lstStyle/>
                    <a:p>
                      <a:endParaRPr lang="en-US" sz="1400" dirty="0"/>
                    </a:p>
                  </a:txBody>
                  <a:tcPr/>
                </a:tc>
                <a:extLst>
                  <a:ext uri="{0D108BD9-81ED-4DB2-BD59-A6C34878D82A}">
                    <a16:rowId xmlns="" xmlns:a16="http://schemas.microsoft.com/office/drawing/2014/main" val="10005"/>
                  </a:ext>
                </a:extLst>
              </a:tr>
              <a:tr h="677333">
                <a:tc>
                  <a:txBody>
                    <a:bodyPr/>
                    <a:lstStyle/>
                    <a:p>
                      <a:pPr marL="285750" indent="-285750">
                        <a:buFont typeface="Arial"/>
                        <a:buChar char="•"/>
                      </a:pPr>
                      <a:r>
                        <a:rPr lang="en-US" sz="1400" dirty="0"/>
                        <a:t>Sales-to-Assets Ratio</a:t>
                      </a:r>
                    </a:p>
                    <a:p>
                      <a:pPr marL="285750" indent="-285750">
                        <a:buFont typeface="Arial"/>
                        <a:buChar char="•"/>
                      </a:pPr>
                      <a:r>
                        <a:rPr lang="en-US" sz="1400" dirty="0"/>
                        <a:t>Accounts Receivable</a:t>
                      </a:r>
                    </a:p>
                    <a:p>
                      <a:pPr marL="285750" indent="-285750">
                        <a:buFont typeface="Arial"/>
                        <a:buChar char="•"/>
                      </a:pPr>
                      <a:r>
                        <a:rPr lang="en-US" sz="1400" dirty="0"/>
                        <a:t>Capacity Utilization</a:t>
                      </a:r>
                    </a:p>
                  </a:txBody>
                  <a:tcPr/>
                </a:tc>
                <a:tc>
                  <a:txBody>
                    <a:bodyPr/>
                    <a:lstStyle/>
                    <a:p>
                      <a:r>
                        <a:rPr lang="en-US" sz="1400" dirty="0"/>
                        <a:t>1.05</a:t>
                      </a:r>
                    </a:p>
                    <a:p>
                      <a:r>
                        <a:rPr lang="en-US" sz="1400" dirty="0"/>
                        <a:t>15.0%</a:t>
                      </a:r>
                    </a:p>
                    <a:p>
                      <a:r>
                        <a:rPr lang="en-US" sz="1400" dirty="0"/>
                        <a:t>67.0%</a:t>
                      </a:r>
                    </a:p>
                  </a:txBody>
                  <a:tcPr/>
                </a:tc>
                <a:extLst>
                  <a:ext uri="{0D108BD9-81ED-4DB2-BD59-A6C34878D82A}">
                    <a16:rowId xmlns="" xmlns:a16="http://schemas.microsoft.com/office/drawing/2014/main" val="10006"/>
                  </a:ext>
                </a:extLst>
              </a:tr>
              <a:tr h="301412">
                <a:tc>
                  <a:txBody>
                    <a:bodyPr/>
                    <a:lstStyle/>
                    <a:p>
                      <a:r>
                        <a:rPr lang="en-US" sz="1400" dirty="0"/>
                        <a:t>Shareholder</a:t>
                      </a:r>
                      <a:r>
                        <a:rPr lang="en-US" sz="1400" baseline="0" dirty="0"/>
                        <a:t> Metrics</a:t>
                      </a:r>
                      <a:endParaRPr lang="en-US" sz="1400" dirty="0"/>
                    </a:p>
                  </a:txBody>
                  <a:tcPr/>
                </a:tc>
                <a:tc>
                  <a:txBody>
                    <a:bodyPr/>
                    <a:lstStyle/>
                    <a:p>
                      <a:endParaRPr lang="en-US" sz="1400" dirty="0"/>
                    </a:p>
                  </a:txBody>
                  <a:tcPr/>
                </a:tc>
                <a:extLst>
                  <a:ext uri="{0D108BD9-81ED-4DB2-BD59-A6C34878D82A}">
                    <a16:rowId xmlns="" xmlns:a16="http://schemas.microsoft.com/office/drawing/2014/main" val="10007"/>
                  </a:ext>
                </a:extLst>
              </a:tr>
              <a:tr h="677333">
                <a:tc>
                  <a:txBody>
                    <a:bodyPr/>
                    <a:lstStyle/>
                    <a:p>
                      <a:pPr marL="285750" indent="-285750">
                        <a:buFont typeface="Arial"/>
                        <a:buChar char="•"/>
                      </a:pPr>
                      <a:r>
                        <a:rPr lang="en-US" sz="1400" dirty="0"/>
                        <a:t>Return on Equity</a:t>
                      </a:r>
                    </a:p>
                    <a:p>
                      <a:pPr marL="285750" indent="-285750">
                        <a:buFont typeface="Arial"/>
                        <a:buChar char="•"/>
                      </a:pPr>
                      <a:r>
                        <a:rPr lang="en-US" sz="1400" dirty="0"/>
                        <a:t>Return on Capital </a:t>
                      </a:r>
                    </a:p>
                    <a:p>
                      <a:pPr marL="285750" indent="-285750">
                        <a:buFont typeface="Arial"/>
                        <a:buChar char="•"/>
                      </a:pPr>
                      <a:r>
                        <a:rPr lang="en-US" sz="1400" dirty="0"/>
                        <a:t>Earnings per Share</a:t>
                      </a:r>
                    </a:p>
                  </a:txBody>
                  <a:tcPr/>
                </a:tc>
                <a:tc>
                  <a:txBody>
                    <a:bodyPr/>
                    <a:lstStyle/>
                    <a:p>
                      <a:r>
                        <a:rPr lang="en-US" sz="1400" dirty="0"/>
                        <a:t>15.0%</a:t>
                      </a:r>
                    </a:p>
                    <a:p>
                      <a:r>
                        <a:rPr lang="en-US" sz="1400" dirty="0"/>
                        <a:t>13.0%</a:t>
                      </a:r>
                    </a:p>
                    <a:p>
                      <a:r>
                        <a:rPr lang="en-US" sz="1400" dirty="0"/>
                        <a:t>$2.00</a:t>
                      </a:r>
                    </a:p>
                  </a:txBody>
                  <a:tcPr/>
                </a:tc>
                <a:extLst>
                  <a:ext uri="{0D108BD9-81ED-4DB2-BD59-A6C34878D82A}">
                    <a16:rowId xmlns="" xmlns:a16="http://schemas.microsoft.com/office/drawing/2014/main" val="10008"/>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946361531"/>
              </p:ext>
            </p:extLst>
          </p:nvPr>
        </p:nvGraphicFramePr>
        <p:xfrm>
          <a:off x="4647140" y="1639331"/>
          <a:ext cx="4496860" cy="4500879"/>
        </p:xfrm>
        <a:graphic>
          <a:graphicData uri="http://schemas.openxmlformats.org/drawingml/2006/table">
            <a:tbl>
              <a:tblPr firstRow="1" bandRow="1">
                <a:tableStyleId>{5C22544A-7EE6-4342-B048-85BDC9FD1C3A}</a:tableStyleId>
              </a:tblPr>
              <a:tblGrid>
                <a:gridCol w="3159126">
                  <a:extLst>
                    <a:ext uri="{9D8B030D-6E8A-4147-A177-3AD203B41FA5}">
                      <a16:colId xmlns="" xmlns:a16="http://schemas.microsoft.com/office/drawing/2014/main" val="20000"/>
                    </a:ext>
                  </a:extLst>
                </a:gridCol>
                <a:gridCol w="1337734">
                  <a:extLst>
                    <a:ext uri="{9D8B030D-6E8A-4147-A177-3AD203B41FA5}">
                      <a16:colId xmlns="" xmlns:a16="http://schemas.microsoft.com/office/drawing/2014/main" val="20001"/>
                    </a:ext>
                  </a:extLst>
                </a:gridCol>
              </a:tblGrid>
              <a:tr h="355599">
                <a:tc>
                  <a:txBody>
                    <a:bodyPr/>
                    <a:lstStyle/>
                    <a:p>
                      <a:r>
                        <a:rPr lang="en-US" sz="1400" dirty="0"/>
                        <a:t>Financial Metrics</a:t>
                      </a:r>
                    </a:p>
                  </a:txBody>
                  <a:tcPr>
                    <a:lnB w="12700" cap="flat" cmpd="sng" algn="ctr">
                      <a:noFill/>
                      <a:prstDash val="solid"/>
                      <a:round/>
                      <a:headEnd type="none" w="med" len="med"/>
                      <a:tailEnd type="none" w="med" len="med"/>
                    </a:lnB>
                  </a:tcPr>
                </a:tc>
                <a:tc>
                  <a:txBody>
                    <a:bodyPr/>
                    <a:lstStyle/>
                    <a:p>
                      <a:r>
                        <a:rPr lang="en-US" sz="1400" dirty="0"/>
                        <a:t>Performance</a:t>
                      </a:r>
                    </a:p>
                  </a:txBody>
                  <a:tcPr>
                    <a:lnB w="12700" cap="flat" cmpd="sng" algn="ctr">
                      <a:noFill/>
                      <a:prstDash val="solid"/>
                      <a:round/>
                      <a:headEnd type="none" w="med" len="med"/>
                      <a:tailEnd type="none" w="med" len="med"/>
                    </a:lnB>
                  </a:tcPr>
                </a:tc>
                <a:extLst>
                  <a:ext uri="{0D108BD9-81ED-4DB2-BD59-A6C34878D82A}">
                    <a16:rowId xmlns="" xmlns:a16="http://schemas.microsoft.com/office/drawing/2014/main" val="10000"/>
                  </a:ext>
                </a:extLst>
              </a:tr>
              <a:tr h="304800">
                <a:tc>
                  <a:txBody>
                    <a:bodyPr/>
                    <a:lstStyle/>
                    <a:p>
                      <a:r>
                        <a:rPr lang="en-US" sz="1400" dirty="0"/>
                        <a:t>Market Metrics</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1"/>
                  </a:ext>
                </a:extLst>
              </a:tr>
              <a:tr h="677333">
                <a:tc>
                  <a:txBody>
                    <a:bodyPr/>
                    <a:lstStyle/>
                    <a:p>
                      <a:pPr marL="285750" indent="-285750">
                        <a:buFont typeface="Arial"/>
                        <a:buChar char="•"/>
                      </a:pPr>
                      <a:r>
                        <a:rPr lang="en-US" sz="1400" dirty="0"/>
                        <a:t>Market Growth Rate</a:t>
                      </a:r>
                    </a:p>
                    <a:p>
                      <a:pPr marL="285750" indent="-285750">
                        <a:buFont typeface="Arial"/>
                        <a:buChar char="•"/>
                      </a:pPr>
                      <a:r>
                        <a:rPr lang="en-US" sz="1400" dirty="0"/>
                        <a:t>Market Share</a:t>
                      </a:r>
                    </a:p>
                    <a:p>
                      <a:pPr marL="285750" indent="-285750">
                        <a:buFont typeface="Arial"/>
                        <a:buChar char="•"/>
                      </a:pPr>
                      <a:r>
                        <a:rPr lang="en-US" sz="1400" dirty="0"/>
                        <a:t>Market Development Index</a:t>
                      </a:r>
                    </a:p>
                  </a:txBody>
                  <a:tcPr>
                    <a:lnT w="12700" cap="flat" cmpd="sng" algn="ctr">
                      <a:noFill/>
                      <a:prstDash val="solid"/>
                      <a:round/>
                      <a:headEnd type="none" w="med" len="med"/>
                      <a:tailEnd type="none" w="med" len="med"/>
                    </a:lnT>
                  </a:tcPr>
                </a:tc>
                <a:tc>
                  <a:txBody>
                    <a:bodyPr/>
                    <a:lstStyle/>
                    <a:p>
                      <a:r>
                        <a:rPr lang="en-US" sz="1400" dirty="0"/>
                        <a:t>22.5%</a:t>
                      </a:r>
                    </a:p>
                    <a:p>
                      <a:r>
                        <a:rPr lang="en-US" sz="1400" dirty="0"/>
                        <a:t>8.5%</a:t>
                      </a:r>
                    </a:p>
                    <a:p>
                      <a:r>
                        <a:rPr lang="en-US" sz="1400" dirty="0"/>
                        <a:t>40</a:t>
                      </a:r>
                    </a:p>
                  </a:txBody>
                  <a:tcPr>
                    <a:lnT w="12700" cap="flat" cmpd="sng" algn="ctr">
                      <a:noFill/>
                      <a:prstDash val="solid"/>
                      <a:round/>
                      <a:headEnd type="none" w="med" len="med"/>
                      <a:tailEnd type="none" w="med" len="med"/>
                    </a:lnT>
                  </a:tcPr>
                </a:tc>
                <a:extLst>
                  <a:ext uri="{0D108BD9-81ED-4DB2-BD59-A6C34878D82A}">
                    <a16:rowId xmlns="" xmlns:a16="http://schemas.microsoft.com/office/drawing/2014/main" val="10002"/>
                  </a:ext>
                </a:extLst>
              </a:tr>
              <a:tr h="301413">
                <a:tc>
                  <a:txBody>
                    <a:bodyPr/>
                    <a:lstStyle/>
                    <a:p>
                      <a:r>
                        <a:rPr lang="en-US" sz="1400" dirty="0"/>
                        <a:t>Customer Metrics</a:t>
                      </a:r>
                    </a:p>
                  </a:txBody>
                  <a:tcPr/>
                </a:tc>
                <a:tc>
                  <a:txBody>
                    <a:bodyPr/>
                    <a:lstStyle/>
                    <a:p>
                      <a:endParaRPr lang="en-US" sz="1400" dirty="0"/>
                    </a:p>
                  </a:txBody>
                  <a:tcPr/>
                </a:tc>
                <a:extLst>
                  <a:ext uri="{0D108BD9-81ED-4DB2-BD59-A6C34878D82A}">
                    <a16:rowId xmlns="" xmlns:a16="http://schemas.microsoft.com/office/drawing/2014/main" val="10003"/>
                  </a:ext>
                </a:extLst>
              </a:tr>
              <a:tr h="677333">
                <a:tc>
                  <a:txBody>
                    <a:bodyPr/>
                    <a:lstStyle/>
                    <a:p>
                      <a:pPr marL="285750" indent="-285750">
                        <a:buFont typeface="Arial"/>
                        <a:buChar char="•"/>
                      </a:pPr>
                      <a:r>
                        <a:rPr lang="en-US" sz="1400" dirty="0"/>
                        <a:t>Customer Satisfaction</a:t>
                      </a:r>
                    </a:p>
                    <a:p>
                      <a:pPr marL="285750" indent="-285750">
                        <a:buFont typeface="Arial"/>
                        <a:buChar char="•"/>
                      </a:pPr>
                      <a:r>
                        <a:rPr lang="en-US" sz="1400" baseline="0" dirty="0"/>
                        <a:t>Customer Retention</a:t>
                      </a:r>
                    </a:p>
                    <a:p>
                      <a:pPr marL="285750" indent="-285750">
                        <a:buFont typeface="Arial"/>
                        <a:buChar char="•"/>
                      </a:pPr>
                      <a:r>
                        <a:rPr lang="en-US" sz="1400" baseline="0" dirty="0"/>
                        <a:t>Customer Lifetime Value</a:t>
                      </a:r>
                    </a:p>
                  </a:txBody>
                  <a:tcPr/>
                </a:tc>
                <a:tc>
                  <a:txBody>
                    <a:bodyPr/>
                    <a:lstStyle/>
                    <a:p>
                      <a:r>
                        <a:rPr lang="en-US" sz="1400" dirty="0"/>
                        <a:t>64</a:t>
                      </a:r>
                    </a:p>
                    <a:p>
                      <a:r>
                        <a:rPr lang="en-US" sz="1400" dirty="0"/>
                        <a:t>65%</a:t>
                      </a:r>
                    </a:p>
                    <a:p>
                      <a:r>
                        <a:rPr lang="en-US" sz="1400" dirty="0"/>
                        <a:t>$45</a:t>
                      </a:r>
                    </a:p>
                  </a:txBody>
                  <a:tcPr/>
                </a:tc>
                <a:extLst>
                  <a:ext uri="{0D108BD9-81ED-4DB2-BD59-A6C34878D82A}">
                    <a16:rowId xmlns="" xmlns:a16="http://schemas.microsoft.com/office/drawing/2014/main" val="10004"/>
                  </a:ext>
                </a:extLst>
              </a:tr>
              <a:tr h="277707">
                <a:tc>
                  <a:txBody>
                    <a:bodyPr/>
                    <a:lstStyle/>
                    <a:p>
                      <a:r>
                        <a:rPr lang="en-US" sz="1400" dirty="0"/>
                        <a:t>Competitiveness Metrics</a:t>
                      </a:r>
                    </a:p>
                  </a:txBody>
                  <a:tcPr/>
                </a:tc>
                <a:tc>
                  <a:txBody>
                    <a:bodyPr/>
                    <a:lstStyle/>
                    <a:p>
                      <a:endParaRPr lang="en-US" sz="1400" dirty="0"/>
                    </a:p>
                  </a:txBody>
                  <a:tcPr/>
                </a:tc>
                <a:extLst>
                  <a:ext uri="{0D108BD9-81ED-4DB2-BD59-A6C34878D82A}">
                    <a16:rowId xmlns="" xmlns:a16="http://schemas.microsoft.com/office/drawing/2014/main" val="10005"/>
                  </a:ext>
                </a:extLst>
              </a:tr>
              <a:tr h="677333">
                <a:tc>
                  <a:txBody>
                    <a:bodyPr/>
                    <a:lstStyle/>
                    <a:p>
                      <a:pPr marL="285750" indent="-285750">
                        <a:buFont typeface="Arial"/>
                        <a:buChar char="•"/>
                      </a:pPr>
                      <a:r>
                        <a:rPr lang="en-US" sz="1400" dirty="0"/>
                        <a:t>Product Performance</a:t>
                      </a:r>
                    </a:p>
                    <a:p>
                      <a:pPr marL="285750" indent="-285750">
                        <a:buFont typeface="Arial"/>
                        <a:buChar char="•"/>
                      </a:pPr>
                      <a:r>
                        <a:rPr lang="en-US" sz="1400" dirty="0"/>
                        <a:t>Service Quality</a:t>
                      </a:r>
                    </a:p>
                    <a:p>
                      <a:pPr marL="285750" indent="-285750">
                        <a:buFont typeface="Arial"/>
                        <a:buChar char="•"/>
                      </a:pPr>
                      <a:r>
                        <a:rPr lang="en-US" sz="1400" dirty="0"/>
                        <a:t>Customer Value</a:t>
                      </a:r>
                    </a:p>
                  </a:txBody>
                  <a:tcPr/>
                </a:tc>
                <a:tc>
                  <a:txBody>
                    <a:bodyPr/>
                    <a:lstStyle/>
                    <a:p>
                      <a:r>
                        <a:rPr lang="en-US" sz="1400" dirty="0"/>
                        <a:t>11.0</a:t>
                      </a:r>
                    </a:p>
                    <a:p>
                      <a:r>
                        <a:rPr lang="en-US" sz="1400" dirty="0"/>
                        <a:t>-9.0</a:t>
                      </a:r>
                    </a:p>
                    <a:p>
                      <a:r>
                        <a:rPr lang="en-US" sz="1400" dirty="0"/>
                        <a:t>8.0</a:t>
                      </a:r>
                    </a:p>
                  </a:txBody>
                  <a:tcPr/>
                </a:tc>
                <a:extLst>
                  <a:ext uri="{0D108BD9-81ED-4DB2-BD59-A6C34878D82A}">
                    <a16:rowId xmlns="" xmlns:a16="http://schemas.microsoft.com/office/drawing/2014/main" val="10006"/>
                  </a:ext>
                </a:extLst>
              </a:tr>
              <a:tr h="301412">
                <a:tc>
                  <a:txBody>
                    <a:bodyPr/>
                    <a:lstStyle/>
                    <a:p>
                      <a:r>
                        <a:rPr lang="en-US" sz="1400" dirty="0"/>
                        <a:t>Marketing Profitability</a:t>
                      </a:r>
                      <a:r>
                        <a:rPr lang="en-US" sz="1400" baseline="0" dirty="0"/>
                        <a:t> Metrics</a:t>
                      </a:r>
                      <a:endParaRPr lang="en-US" sz="1400" dirty="0"/>
                    </a:p>
                  </a:txBody>
                  <a:tcPr/>
                </a:tc>
                <a:tc>
                  <a:txBody>
                    <a:bodyPr/>
                    <a:lstStyle/>
                    <a:p>
                      <a:endParaRPr lang="en-US" sz="1400" dirty="0"/>
                    </a:p>
                  </a:txBody>
                  <a:tcPr/>
                </a:tc>
                <a:extLst>
                  <a:ext uri="{0D108BD9-81ED-4DB2-BD59-A6C34878D82A}">
                    <a16:rowId xmlns="" xmlns:a16="http://schemas.microsoft.com/office/drawing/2014/main" val="10007"/>
                  </a:ext>
                </a:extLst>
              </a:tr>
              <a:tr h="677333">
                <a:tc>
                  <a:txBody>
                    <a:bodyPr/>
                    <a:lstStyle/>
                    <a:p>
                      <a:pPr marL="285750" indent="-285750">
                        <a:buFont typeface="Arial"/>
                        <a:buChar char="•"/>
                      </a:pPr>
                      <a:r>
                        <a:rPr lang="en-US" sz="1400" dirty="0"/>
                        <a:t>Net Marketing</a:t>
                      </a:r>
                      <a:r>
                        <a:rPr lang="en-US" sz="1400" baseline="0" dirty="0"/>
                        <a:t> Contribution</a:t>
                      </a:r>
                    </a:p>
                    <a:p>
                      <a:pPr marL="285750" indent="-285750">
                        <a:buFont typeface="Arial"/>
                        <a:buChar char="•"/>
                      </a:pPr>
                      <a:r>
                        <a:rPr lang="en-US" sz="1400" baseline="0" dirty="0"/>
                        <a:t>Marketing ROI</a:t>
                      </a:r>
                    </a:p>
                    <a:p>
                      <a:pPr marL="285750" indent="-285750">
                        <a:buFont typeface="Arial"/>
                        <a:buChar char="•"/>
                      </a:pPr>
                      <a:r>
                        <a:rPr lang="en-US" sz="1400" baseline="0" dirty="0"/>
                        <a:t>Marketing ROS</a:t>
                      </a:r>
                      <a:endParaRPr lang="en-US" sz="1400" dirty="0"/>
                    </a:p>
                  </a:txBody>
                  <a:tcPr/>
                </a:tc>
                <a:tc>
                  <a:txBody>
                    <a:bodyPr/>
                    <a:lstStyle/>
                    <a:p>
                      <a:r>
                        <a:rPr lang="en-US" sz="1400" dirty="0"/>
                        <a:t>$156</a:t>
                      </a:r>
                    </a:p>
                    <a:p>
                      <a:r>
                        <a:rPr lang="en-US" sz="1400" dirty="0"/>
                        <a:t>162%</a:t>
                      </a:r>
                    </a:p>
                    <a:p>
                      <a:r>
                        <a:rPr lang="en-US" sz="1400" dirty="0"/>
                        <a:t>34.0%</a:t>
                      </a:r>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954194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2220"/>
            <a:ext cx="7556313" cy="803691"/>
          </a:xfrm>
        </p:spPr>
        <p:txBody>
          <a:bodyPr/>
          <a:lstStyle/>
          <a:p>
            <a:r>
              <a:rPr lang="en-US" b="1" dirty="0"/>
              <a:t>Agenda</a:t>
            </a:r>
          </a:p>
        </p:txBody>
      </p:sp>
      <p:sp>
        <p:nvSpPr>
          <p:cNvPr id="3" name="Content Placeholder 2"/>
          <p:cNvSpPr>
            <a:spLocks noGrp="1"/>
          </p:cNvSpPr>
          <p:nvPr>
            <p:ph idx="1"/>
          </p:nvPr>
        </p:nvSpPr>
        <p:spPr>
          <a:xfrm>
            <a:off x="498474" y="1331055"/>
            <a:ext cx="8354173" cy="5092529"/>
          </a:xfrm>
        </p:spPr>
        <p:txBody>
          <a:bodyPr>
            <a:normAutofit fontScale="92500" lnSpcReduction="10000"/>
          </a:bodyPr>
          <a:lstStyle/>
          <a:p>
            <a:r>
              <a:rPr lang="en-US" sz="1800" dirty="0"/>
              <a:t>Introduction</a:t>
            </a:r>
          </a:p>
          <a:p>
            <a:r>
              <a:rPr lang="en-US" sz="1800" dirty="0">
                <a:solidFill>
                  <a:srgbClr val="595959"/>
                </a:solidFill>
              </a:rPr>
              <a:t>Approaches for Managing Resource Trade-Offs</a:t>
            </a:r>
          </a:p>
          <a:p>
            <a:pPr lvl="1"/>
            <a:r>
              <a:rPr lang="en-US" sz="1600" dirty="0"/>
              <a:t>Evolution of Approaches for Managing Resource Trade-Offs</a:t>
            </a:r>
          </a:p>
          <a:p>
            <a:pPr lvl="1"/>
            <a:r>
              <a:rPr lang="en-US" sz="1600" dirty="0"/>
              <a:t>Anchoring – Adjusting Heuristics Attribution</a:t>
            </a:r>
          </a:p>
          <a:p>
            <a:pPr lvl="1"/>
            <a:r>
              <a:rPr lang="en-US" sz="1600" dirty="0"/>
              <a:t>Attribution Approach</a:t>
            </a:r>
          </a:p>
          <a:p>
            <a:pPr lvl="1"/>
            <a:r>
              <a:rPr lang="en-US" sz="1600" dirty="0"/>
              <a:t>Response Models</a:t>
            </a:r>
          </a:p>
          <a:p>
            <a:pPr lvl="1"/>
            <a:r>
              <a:rPr lang="en-US" sz="1600" dirty="0"/>
              <a:t>Metrics</a:t>
            </a:r>
          </a:p>
          <a:p>
            <a:r>
              <a:rPr lang="en-US" sz="1800" b="1" dirty="0">
                <a:solidFill>
                  <a:schemeClr val="tx2"/>
                </a:solidFill>
              </a:rPr>
              <a:t>Framework for Managing Resource Trade-Offs</a:t>
            </a:r>
          </a:p>
          <a:p>
            <a:pPr lvl="1"/>
            <a:r>
              <a:rPr lang="en-US" sz="1600" dirty="0"/>
              <a:t>Inputs to the Managing the Resource Trade-Offs Framework</a:t>
            </a:r>
          </a:p>
          <a:p>
            <a:pPr lvl="1"/>
            <a:r>
              <a:rPr lang="en-US" sz="1600" dirty="0"/>
              <a:t>Outputs of the Managing the Resource Trade-Offs Framework</a:t>
            </a:r>
          </a:p>
          <a:p>
            <a:pPr lvl="1"/>
            <a:r>
              <a:rPr lang="en-US" sz="1600" dirty="0"/>
              <a:t>Process for Managing Resource Trade-Offs</a:t>
            </a:r>
          </a:p>
          <a:p>
            <a:r>
              <a:rPr lang="en-US" sz="1800" dirty="0"/>
              <a:t>Example</a:t>
            </a:r>
          </a:p>
          <a:p>
            <a:r>
              <a:rPr lang="en-US" sz="1800" dirty="0"/>
              <a:t>Takeaways</a:t>
            </a:r>
          </a:p>
          <a:p>
            <a:r>
              <a:rPr lang="en-US" sz="1800" dirty="0"/>
              <a:t>Case</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47</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681308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33164"/>
            <a:ext cx="7556313" cy="803691"/>
          </a:xfrm>
        </p:spPr>
        <p:txBody>
          <a:bodyPr/>
          <a:lstStyle/>
          <a:p>
            <a:r>
              <a:rPr lang="en-US" b="1" dirty="0"/>
              <a:t>Framework for Managing Resource Trade-Offs</a:t>
            </a:r>
          </a:p>
        </p:txBody>
      </p:sp>
      <p:sp>
        <p:nvSpPr>
          <p:cNvPr id="3" name="Content Placeholder 2"/>
          <p:cNvSpPr>
            <a:spLocks noGrp="1"/>
          </p:cNvSpPr>
          <p:nvPr>
            <p:ph idx="1"/>
          </p:nvPr>
        </p:nvSpPr>
        <p:spPr/>
        <p:txBody>
          <a:bodyPr>
            <a:normAutofit/>
          </a:bodyPr>
          <a:lstStyle/>
          <a:p>
            <a:r>
              <a:rPr lang="en-US" sz="2800" dirty="0"/>
              <a:t>Inputs to the Managing Resource Trade-Offs Framework</a:t>
            </a:r>
          </a:p>
          <a:p>
            <a:pPr lvl="1"/>
            <a:r>
              <a:rPr lang="en-US" sz="2400" dirty="0"/>
              <a:t>Positioning Statements</a:t>
            </a:r>
          </a:p>
          <a:p>
            <a:pPr lvl="1"/>
            <a:r>
              <a:rPr lang="en-US" sz="2400" dirty="0"/>
              <a:t>AER Strategies</a:t>
            </a:r>
          </a:p>
          <a:p>
            <a:pPr lvl="1"/>
            <a:r>
              <a:rPr lang="en-US" sz="2400" dirty="0"/>
              <a:t>BOR Strategies</a:t>
            </a:r>
          </a:p>
          <a:p>
            <a:r>
              <a:rPr lang="en-US" sz="2800" dirty="0"/>
              <a:t>Outputs of the Managing Resource Trade-Offs Framework</a:t>
            </a:r>
          </a:p>
          <a:p>
            <a:pPr lvl="1"/>
            <a:r>
              <a:rPr lang="en-US" sz="2400" dirty="0"/>
              <a:t>Plans and Budgets</a:t>
            </a:r>
          </a:p>
          <a:p>
            <a:pPr lvl="1"/>
            <a:r>
              <a:rPr lang="en-US" sz="2400" dirty="0"/>
              <a:t>Marketing Metrics</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48</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418291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3345" y="1615992"/>
            <a:ext cx="3276601" cy="308028"/>
          </a:xfrm>
          <a:prstGeom prst="rect">
            <a:avLst/>
          </a:prstGeom>
          <a:noFill/>
        </p:spPr>
        <p:txBody>
          <a:bodyPr wrap="square" lIns="91429" tIns="45714" rIns="91429" bIns="45714" rtlCol="0">
            <a:spAutoFit/>
          </a:bodyPr>
          <a:lstStyle/>
          <a:p>
            <a:pPr algn="ctr"/>
            <a:r>
              <a:rPr lang="en-US" sz="1400" b="1" dirty="0">
                <a:latin typeface="Cambria"/>
                <a:cs typeface="Cambria"/>
              </a:rPr>
              <a:t>Managing Resource Trade-Offs</a:t>
            </a:r>
          </a:p>
        </p:txBody>
      </p:sp>
      <p:sp>
        <p:nvSpPr>
          <p:cNvPr id="6" name="Rounded Rectangle 5"/>
          <p:cNvSpPr/>
          <p:nvPr/>
        </p:nvSpPr>
        <p:spPr>
          <a:xfrm>
            <a:off x="3115663" y="1934179"/>
            <a:ext cx="2983365" cy="3355501"/>
          </a:xfrm>
          <a:prstGeom prst="roundRect">
            <a:avLst>
              <a:gd name="adj" fmla="val 7207"/>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Approaches &amp; Processes</a:t>
            </a:r>
          </a:p>
          <a:p>
            <a:pPr algn="ctr"/>
            <a:r>
              <a:rPr lang="en-US" sz="1200" dirty="0">
                <a:solidFill>
                  <a:srgbClr val="000000"/>
                </a:solidFill>
                <a:latin typeface="Cambria"/>
                <a:cs typeface="Cambria"/>
              </a:rPr>
              <a:t>Heuristic approach</a:t>
            </a:r>
          </a:p>
          <a:p>
            <a:pPr algn="ctr"/>
            <a:r>
              <a:rPr lang="en-US" sz="1200" dirty="0">
                <a:solidFill>
                  <a:srgbClr val="000000"/>
                </a:solidFill>
                <a:latin typeface="Cambria"/>
                <a:cs typeface="Cambria"/>
              </a:rPr>
              <a:t>Attribution approach</a:t>
            </a:r>
          </a:p>
          <a:p>
            <a:pPr algn="ctr"/>
            <a:endParaRPr lang="en-US" sz="1200" b="1" dirty="0">
              <a:latin typeface="Cambria"/>
              <a:cs typeface="Cambria"/>
            </a:endParaRPr>
          </a:p>
          <a:p>
            <a:pPr algn="ctr"/>
            <a:endParaRPr lang="en-US" sz="1200" b="1" dirty="0">
              <a:latin typeface="Cambria"/>
              <a:cs typeface="Cambria"/>
            </a:endParaRPr>
          </a:p>
          <a:p>
            <a:pPr algn="ctr"/>
            <a:r>
              <a:rPr lang="en-US" sz="1400" b="1" dirty="0">
                <a:solidFill>
                  <a:srgbClr val="000000"/>
                </a:solidFill>
                <a:latin typeface="Cambria"/>
                <a:cs typeface="Cambria"/>
              </a:rPr>
              <a:t>Analyses</a:t>
            </a:r>
          </a:p>
          <a:p>
            <a:pPr algn="ctr"/>
            <a:r>
              <a:rPr lang="en-US" sz="1200" dirty="0">
                <a:solidFill>
                  <a:srgbClr val="000000"/>
                </a:solidFill>
                <a:latin typeface="Cambria"/>
                <a:cs typeface="Cambria"/>
              </a:rPr>
              <a:t>Response model attributions</a:t>
            </a:r>
          </a:p>
          <a:p>
            <a:pPr algn="ctr"/>
            <a:r>
              <a:rPr lang="en-US" sz="1200" dirty="0">
                <a:solidFill>
                  <a:srgbClr val="000000"/>
                </a:solidFill>
                <a:latin typeface="Cambria"/>
                <a:cs typeface="Cambria"/>
              </a:rPr>
              <a:t>Experimental-based attributions</a:t>
            </a:r>
          </a:p>
        </p:txBody>
      </p:sp>
      <p:sp>
        <p:nvSpPr>
          <p:cNvPr id="7" name="TextBox 6"/>
          <p:cNvSpPr txBox="1"/>
          <p:nvPr/>
        </p:nvSpPr>
        <p:spPr>
          <a:xfrm>
            <a:off x="187695" y="1631197"/>
            <a:ext cx="2485316" cy="308028"/>
          </a:xfrm>
          <a:prstGeom prst="rect">
            <a:avLst/>
          </a:prstGeom>
          <a:noFill/>
        </p:spPr>
        <p:txBody>
          <a:bodyPr wrap="square" lIns="91429" tIns="45714" rIns="91429" bIns="45714" rtlCol="0">
            <a:spAutoFit/>
          </a:bodyPr>
          <a:lstStyle/>
          <a:p>
            <a:pPr algn="ctr"/>
            <a:r>
              <a:rPr lang="en-US" sz="1400" b="1" dirty="0">
                <a:latin typeface="Cambria"/>
                <a:cs typeface="Cambria"/>
              </a:rPr>
              <a:t>Inputs (MP#1, 2, and 3)</a:t>
            </a:r>
          </a:p>
        </p:txBody>
      </p:sp>
      <p:sp>
        <p:nvSpPr>
          <p:cNvPr id="8" name="Right Arrow 7"/>
          <p:cNvSpPr/>
          <p:nvPr/>
        </p:nvSpPr>
        <p:spPr>
          <a:xfrm>
            <a:off x="2720786" y="2341857"/>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9" name="Rounded Rectangle 8"/>
          <p:cNvSpPr/>
          <p:nvPr/>
        </p:nvSpPr>
        <p:spPr>
          <a:xfrm>
            <a:off x="148747" y="1934180"/>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Positioning Statements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Who, what, and why support, both overall and for each persona</a:t>
            </a:r>
          </a:p>
          <a:p>
            <a:pPr marL="90264" indent="-90264">
              <a:buFont typeface="Arial"/>
              <a:buChar char="•"/>
            </a:pPr>
            <a:r>
              <a:rPr lang="en-US" sz="1200" dirty="0">
                <a:solidFill>
                  <a:schemeClr val="tx1"/>
                </a:solidFill>
                <a:latin typeface="Cambria"/>
                <a:cs typeface="Cambria"/>
              </a:rPr>
              <a:t>AER stages</a:t>
            </a:r>
          </a:p>
        </p:txBody>
      </p:sp>
      <p:sp>
        <p:nvSpPr>
          <p:cNvPr id="10" name="Rounded Rectangle 9"/>
          <p:cNvSpPr/>
          <p:nvPr/>
        </p:nvSpPr>
        <p:spPr>
          <a:xfrm>
            <a:off x="148747" y="3110173"/>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AER Strategies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What strategies work best for each persona</a:t>
            </a:r>
          </a:p>
          <a:p>
            <a:pPr marL="90264" indent="-90264">
              <a:buFont typeface="Arial"/>
              <a:buChar char="•"/>
            </a:pPr>
            <a:r>
              <a:rPr lang="en-US" sz="1200" dirty="0">
                <a:solidFill>
                  <a:schemeClr val="tx1"/>
                </a:solidFill>
                <a:latin typeface="Cambria"/>
                <a:cs typeface="Cambria"/>
              </a:rPr>
              <a:t>AER stage</a:t>
            </a:r>
          </a:p>
        </p:txBody>
      </p:sp>
      <p:sp>
        <p:nvSpPr>
          <p:cNvPr id="11" name="Rounded Rectangle 10"/>
          <p:cNvSpPr/>
          <p:nvPr/>
        </p:nvSpPr>
        <p:spPr>
          <a:xfrm>
            <a:off x="148747" y="4270487"/>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BOR Strategies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Brand, offering, and relationship strategies</a:t>
            </a:r>
          </a:p>
        </p:txBody>
      </p:sp>
      <p:sp>
        <p:nvSpPr>
          <p:cNvPr id="12" name="Rounded Rectangle 11"/>
          <p:cNvSpPr/>
          <p:nvPr/>
        </p:nvSpPr>
        <p:spPr>
          <a:xfrm>
            <a:off x="6532950" y="1934180"/>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Plans and Budgets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Budget per marketing activity</a:t>
            </a:r>
          </a:p>
          <a:p>
            <a:pPr marL="90264" indent="-90264">
              <a:buFont typeface="Arial"/>
              <a:buChar char="•"/>
            </a:pPr>
            <a:r>
              <a:rPr lang="en-US" sz="1200" dirty="0">
                <a:solidFill>
                  <a:schemeClr val="tx1"/>
                </a:solidFill>
                <a:latin typeface="Cambria"/>
                <a:cs typeface="Cambria"/>
              </a:rPr>
              <a:t>Allocation across categories</a:t>
            </a:r>
          </a:p>
          <a:p>
            <a:pPr marL="90264" indent="-90264">
              <a:buFont typeface="Arial"/>
              <a:buChar char="•"/>
            </a:pPr>
            <a:r>
              <a:rPr lang="en-US" sz="1200" dirty="0">
                <a:solidFill>
                  <a:schemeClr val="tx1"/>
                </a:solidFill>
                <a:latin typeface="Cambria"/>
                <a:cs typeface="Cambria"/>
              </a:rPr>
              <a:t>Time horizon</a:t>
            </a:r>
          </a:p>
        </p:txBody>
      </p:sp>
      <p:sp>
        <p:nvSpPr>
          <p:cNvPr id="13" name="Rounded Rectangle 12"/>
          <p:cNvSpPr/>
          <p:nvPr/>
        </p:nvSpPr>
        <p:spPr>
          <a:xfrm>
            <a:off x="6532950" y="4270487"/>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Marketing Metrics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Marketing metrics</a:t>
            </a:r>
          </a:p>
          <a:p>
            <a:pPr marL="90264" indent="-90264">
              <a:buFont typeface="Arial"/>
              <a:buChar char="•"/>
            </a:pPr>
            <a:r>
              <a:rPr lang="en-US" sz="1200" dirty="0">
                <a:solidFill>
                  <a:schemeClr val="tx1"/>
                </a:solidFill>
                <a:latin typeface="Cambria"/>
                <a:cs typeface="Cambria"/>
              </a:rPr>
              <a:t>Financial metrics</a:t>
            </a:r>
          </a:p>
        </p:txBody>
      </p:sp>
      <p:sp>
        <p:nvSpPr>
          <p:cNvPr id="14" name="Right Arrow 13"/>
          <p:cNvSpPr/>
          <p:nvPr/>
        </p:nvSpPr>
        <p:spPr>
          <a:xfrm>
            <a:off x="2720786" y="3517850"/>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5" name="Right Arrow 14"/>
          <p:cNvSpPr/>
          <p:nvPr/>
        </p:nvSpPr>
        <p:spPr>
          <a:xfrm>
            <a:off x="2720786" y="4678162"/>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6" name="Right Arrow 15"/>
          <p:cNvSpPr/>
          <p:nvPr/>
        </p:nvSpPr>
        <p:spPr>
          <a:xfrm>
            <a:off x="6146450" y="2341857"/>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7" name="Right Arrow 16"/>
          <p:cNvSpPr/>
          <p:nvPr/>
        </p:nvSpPr>
        <p:spPr>
          <a:xfrm>
            <a:off x="6146450" y="4678163"/>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2" name="Title 1"/>
          <p:cNvSpPr>
            <a:spLocks noGrp="1"/>
          </p:cNvSpPr>
          <p:nvPr>
            <p:ph type="title"/>
          </p:nvPr>
        </p:nvSpPr>
        <p:spPr>
          <a:xfrm>
            <a:off x="498475" y="168515"/>
            <a:ext cx="7556313" cy="803691"/>
          </a:xfrm>
        </p:spPr>
        <p:txBody>
          <a:bodyPr/>
          <a:lstStyle/>
          <a:p>
            <a:r>
              <a:rPr lang="en-US" b="1" dirty="0"/>
              <a:t>Marketing Principle #4: All Resources Are Limited </a:t>
            </a:r>
            <a:r>
              <a:rPr lang="en-US" b="1" dirty="0">
                <a:sym typeface="Wingdings"/>
              </a:rPr>
              <a:t></a:t>
            </a:r>
            <a:r>
              <a:rPr lang="en-US" b="1" dirty="0"/>
              <a:t> Managing Resource Trade-Offs</a:t>
            </a:r>
            <a:br>
              <a:rPr lang="en-US" b="1" dirty="0"/>
            </a:br>
            <a:endParaRPr lang="en-US" b="1" dirty="0"/>
          </a:p>
        </p:txBody>
      </p:sp>
      <p:sp>
        <p:nvSpPr>
          <p:cNvPr id="1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49</a:t>
            </a:fld>
            <a:endParaRPr lang="en-US" sz="1200" dirty="0">
              <a:solidFill>
                <a:schemeClr val="tx1">
                  <a:lumMod val="65000"/>
                  <a:lumOff val="35000"/>
                </a:schemeClr>
              </a:solidFill>
            </a:endParaRPr>
          </a:p>
        </p:txBody>
      </p:sp>
      <p:sp>
        <p:nvSpPr>
          <p:cNvPr id="19"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5977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animBg="1"/>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467498" y="391004"/>
            <a:ext cx="7556313" cy="803691"/>
          </a:xfrm>
        </p:spPr>
        <p:txBody>
          <a:bodyPr/>
          <a:lstStyle/>
          <a:p>
            <a:r>
              <a:rPr lang="en-US" b="1" dirty="0"/>
              <a:t>Firms Often Make Poor Allocation Decisions </a:t>
            </a:r>
            <a:r>
              <a:rPr lang="en-US" b="1" dirty="0">
                <a:cs typeface="Arial" charset="0"/>
              </a:rPr>
              <a:t>  </a:t>
            </a:r>
            <a:endParaRPr lang="en-US" b="1" dirty="0"/>
          </a:p>
        </p:txBody>
      </p:sp>
      <p:sp>
        <p:nvSpPr>
          <p:cNvPr id="2" name="Content Placeholder 1"/>
          <p:cNvSpPr>
            <a:spLocks noGrp="1"/>
          </p:cNvSpPr>
          <p:nvPr>
            <p:ph idx="1"/>
          </p:nvPr>
        </p:nvSpPr>
        <p:spPr>
          <a:xfrm>
            <a:off x="467498" y="5027803"/>
            <a:ext cx="8181421" cy="1760908"/>
          </a:xfrm>
        </p:spPr>
        <p:txBody>
          <a:bodyPr/>
          <a:lstStyle/>
          <a:p>
            <a:r>
              <a:rPr lang="en-US" dirty="0"/>
              <a:t>How do these portfolios differ?</a:t>
            </a:r>
          </a:p>
          <a:p>
            <a:r>
              <a:rPr lang="en-US" dirty="0"/>
              <a:t>Which is stronger?</a:t>
            </a:r>
          </a:p>
          <a:p>
            <a:r>
              <a:rPr lang="en-US" dirty="0"/>
              <a:t>Why would this happen?</a:t>
            </a:r>
          </a:p>
        </p:txBody>
      </p:sp>
      <p:pic>
        <p:nvPicPr>
          <p:cNvPr id="26627" name="Picture 5" descr="fig11_01"/>
          <p:cNvPicPr>
            <a:picLocks noChangeAspect="1" noChangeArrowheads="1"/>
          </p:cNvPicPr>
          <p:nvPr/>
        </p:nvPicPr>
        <p:blipFill>
          <a:blip r:embed="rId3" cstate="print"/>
          <a:srcRect/>
          <a:stretch>
            <a:fillRect/>
          </a:stretch>
        </p:blipFill>
        <p:spPr bwMode="auto">
          <a:xfrm>
            <a:off x="434228" y="1329115"/>
            <a:ext cx="8183715" cy="3620311"/>
          </a:xfrm>
          <a:prstGeom prst="rect">
            <a:avLst/>
          </a:prstGeom>
          <a:noFill/>
          <a:ln w="9525">
            <a:noFill/>
            <a:miter lim="800000"/>
            <a:headEnd/>
            <a:tailEnd/>
          </a:ln>
        </p:spPr>
      </p:pic>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5</a:t>
            </a:fld>
            <a:endParaRPr lang="en-US" sz="1200" dirty="0">
              <a:solidFill>
                <a:schemeClr val="tx1">
                  <a:lumMod val="65000"/>
                  <a:lumOff val="35000"/>
                </a:schemeClr>
              </a:solidFill>
            </a:endParaRPr>
          </a:p>
        </p:txBody>
      </p:sp>
      <p:sp>
        <p:nvSpPr>
          <p:cNvPr id="8"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88537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33164"/>
            <a:ext cx="7556313" cy="803691"/>
          </a:xfrm>
        </p:spPr>
        <p:txBody>
          <a:bodyPr/>
          <a:lstStyle/>
          <a:p>
            <a:r>
              <a:rPr lang="en-US" b="1" dirty="0"/>
              <a:t>Inputs to the Managing Resource Trade-Offs Framework</a:t>
            </a:r>
          </a:p>
        </p:txBody>
      </p:sp>
      <p:sp>
        <p:nvSpPr>
          <p:cNvPr id="3" name="Content Placeholder 2"/>
          <p:cNvSpPr>
            <a:spLocks noGrp="1"/>
          </p:cNvSpPr>
          <p:nvPr>
            <p:ph idx="1"/>
          </p:nvPr>
        </p:nvSpPr>
        <p:spPr/>
        <p:txBody>
          <a:bodyPr/>
          <a:lstStyle/>
          <a:p>
            <a:r>
              <a:rPr lang="en-US" dirty="0"/>
              <a:t>The outputs of the three previous Marketing Principles serve as the key inputs to the resource trade-off framework, such that each MP requires some initial trade-off decisions </a:t>
            </a:r>
          </a:p>
          <a:p>
            <a:r>
              <a:rPr lang="en-US" dirty="0"/>
              <a:t>The positioning statement attained through MP#1 answers key questions about who customers are, what needs the product or service can fulfill, and why this product or service is the best option to satisfy those customers’ needs </a:t>
            </a:r>
          </a:p>
          <a:p>
            <a:r>
              <a:rPr lang="en-US" dirty="0"/>
              <a:t>The AER positioning statements, the output from MP#2, also are key inputs for the resource trade-off framework </a:t>
            </a:r>
          </a:p>
          <a:p>
            <a:r>
              <a:rPr lang="en-US" dirty="0"/>
              <a:t>Finally, the input derived from MP#3, which builds on MP#1 and MP#2, describes how to use BOR strategies to build SCA and erect strong barriers against competitive attacks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50</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406161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33164"/>
            <a:ext cx="7556313" cy="803691"/>
          </a:xfrm>
        </p:spPr>
        <p:txBody>
          <a:bodyPr/>
          <a:lstStyle/>
          <a:p>
            <a:r>
              <a:rPr lang="en-US" b="1" dirty="0"/>
              <a:t>Outputs of the Managing Resource Trade-Offs Framework</a:t>
            </a:r>
          </a:p>
        </p:txBody>
      </p:sp>
      <p:sp>
        <p:nvSpPr>
          <p:cNvPr id="3" name="Content Placeholder 2"/>
          <p:cNvSpPr>
            <a:spLocks noGrp="1"/>
          </p:cNvSpPr>
          <p:nvPr>
            <p:ph idx="1"/>
          </p:nvPr>
        </p:nvSpPr>
        <p:spPr/>
        <p:txBody>
          <a:bodyPr>
            <a:normAutofit/>
          </a:bodyPr>
          <a:lstStyle/>
          <a:p>
            <a:r>
              <a:rPr lang="en-US" sz="2400" dirty="0"/>
              <a:t>A fundamental problem for effective resource allocation is identifying and measuring the best or most appropriate metrics </a:t>
            </a:r>
          </a:p>
          <a:p>
            <a:r>
              <a:rPr lang="en-US" sz="2400" dirty="0"/>
              <a:t>As a popular saying holds, a firm is only likely to achieve what it measures </a:t>
            </a:r>
          </a:p>
          <a:p>
            <a:r>
              <a:rPr lang="en-US" sz="2400" dirty="0"/>
              <a:t>For most marketing resource investments, both financial and marketing metrics are necessary to capture the different aspects of the benefits earned from the investment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51</a:t>
            </a:fld>
            <a:endParaRPr lang="en-US" sz="1200" dirty="0">
              <a:solidFill>
                <a:schemeClr val="tx1">
                  <a:lumMod val="65000"/>
                  <a:lumOff val="35000"/>
                </a:schemeClr>
              </a:solidFill>
            </a:endParaRPr>
          </a:p>
        </p:txBody>
      </p:sp>
      <p:pic>
        <p:nvPicPr>
          <p:cNvPr id="7" name="Picture 6" descr="Resource.Allocation-825x5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212" y="4921250"/>
            <a:ext cx="2815450" cy="1740460"/>
          </a:xfrm>
          <a:prstGeom prst="rect">
            <a:avLst/>
          </a:prstGeom>
        </p:spPr>
      </p:pic>
    </p:spTree>
    <p:extLst>
      <p:ext uri="{BB962C8B-B14F-4D97-AF65-F5344CB8AC3E}">
        <p14:creationId xmlns:p14="http://schemas.microsoft.com/office/powerpoint/2010/main" val="241491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48105"/>
            <a:ext cx="7556313" cy="803691"/>
          </a:xfrm>
        </p:spPr>
        <p:txBody>
          <a:bodyPr/>
          <a:lstStyle/>
          <a:p>
            <a:r>
              <a:rPr lang="en-US" b="1" dirty="0"/>
              <a:t>Outputs of the Managing Resource Trade-Offs Framework</a:t>
            </a:r>
          </a:p>
        </p:txBody>
      </p:sp>
      <p:sp>
        <p:nvSpPr>
          <p:cNvPr id="3" name="Content Placeholder 2"/>
          <p:cNvSpPr>
            <a:spLocks noGrp="1"/>
          </p:cNvSpPr>
          <p:nvPr>
            <p:ph idx="1"/>
          </p:nvPr>
        </p:nvSpPr>
        <p:spPr/>
        <p:txBody>
          <a:bodyPr>
            <a:noAutofit/>
          </a:bodyPr>
          <a:lstStyle/>
          <a:p>
            <a:r>
              <a:rPr lang="en-US" sz="2400" dirty="0"/>
              <a:t>Another set of outputs pertains to the three components of each resource allocation decision: </a:t>
            </a:r>
          </a:p>
          <a:p>
            <a:pPr lvl="1"/>
            <a:r>
              <a:rPr lang="en-US" sz="2000" b="1" dirty="0">
                <a:solidFill>
                  <a:srgbClr val="1F497D"/>
                </a:solidFill>
              </a:rPr>
              <a:t>Budget per marketing activity</a:t>
            </a:r>
            <a:r>
              <a:rPr lang="en-US" sz="2000" dirty="0"/>
              <a:t>, or the size of the commitment the firm makes to the marketing activity</a:t>
            </a:r>
          </a:p>
          <a:p>
            <a:pPr lvl="1"/>
            <a:r>
              <a:rPr lang="en-US" sz="2000" b="1" dirty="0">
                <a:solidFill>
                  <a:srgbClr val="1F497D"/>
                </a:solidFill>
              </a:rPr>
              <a:t>Allocation across categories</a:t>
            </a:r>
            <a:r>
              <a:rPr lang="en-US" sz="2000" dirty="0"/>
              <a:t>, which reflects the percentage split of the marketing budget for a specific activity across categories</a:t>
            </a:r>
          </a:p>
          <a:p>
            <a:pPr lvl="1"/>
            <a:r>
              <a:rPr lang="en-US" sz="2000" b="1" dirty="0">
                <a:solidFill>
                  <a:srgbClr val="1F497D"/>
                </a:solidFill>
              </a:rPr>
              <a:t>Time horizon </a:t>
            </a:r>
            <a:r>
              <a:rPr lang="en-US" sz="2000" dirty="0"/>
              <a:t>of the budget, involving the timespan for which the firm commits to this marketing budget</a:t>
            </a:r>
          </a:p>
          <a:p>
            <a:r>
              <a:rPr lang="en-US" sz="2400" dirty="0"/>
              <a:t>Thus when choosing its advertising budget for example, a firm would determine how many total dollars to spend (budget) on different forms of advertising (e.g., print and online), as well as how long to run the advertising campaigns (e.g., two months)</a:t>
            </a:r>
          </a:p>
          <a:p>
            <a:endParaRPr lang="en-US" sz="2400"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52</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17705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7161"/>
            <a:ext cx="7556313" cy="803691"/>
          </a:xfrm>
        </p:spPr>
        <p:txBody>
          <a:bodyPr/>
          <a:lstStyle/>
          <a:p>
            <a:r>
              <a:rPr lang="en-US" b="1" dirty="0"/>
              <a:t>Process for Managing Resource Trade-Offs</a:t>
            </a:r>
          </a:p>
        </p:txBody>
      </p:sp>
      <p:sp>
        <p:nvSpPr>
          <p:cNvPr id="3" name="Content Placeholder 2"/>
          <p:cNvSpPr>
            <a:spLocks noGrp="1"/>
          </p:cNvSpPr>
          <p:nvPr>
            <p:ph idx="1"/>
          </p:nvPr>
        </p:nvSpPr>
        <p:spPr/>
        <p:txBody>
          <a:bodyPr>
            <a:normAutofit/>
          </a:bodyPr>
          <a:lstStyle/>
          <a:p>
            <a:r>
              <a:rPr lang="en-US" sz="3200" dirty="0"/>
              <a:t>Five-step process for managing resource trade-offs:</a:t>
            </a:r>
          </a:p>
          <a:p>
            <a:pPr marL="571500" lvl="1" indent="-342900">
              <a:buFont typeface="+mj-lt"/>
              <a:buAutoNum type="arabicPeriod"/>
            </a:pPr>
            <a:r>
              <a:rPr lang="en-US" sz="2800" dirty="0"/>
              <a:t>Identify strategically relevant metrics</a:t>
            </a:r>
          </a:p>
          <a:p>
            <a:pPr marL="571500" lvl="1" indent="-342900">
              <a:buFont typeface="+mj-lt"/>
              <a:buAutoNum type="arabicPeriod"/>
            </a:pPr>
            <a:r>
              <a:rPr lang="en-US" sz="2800" dirty="0"/>
              <a:t>Assess the relationship between metrics and marketing resources</a:t>
            </a:r>
          </a:p>
          <a:p>
            <a:pPr marL="571500" lvl="1" indent="-342900">
              <a:buFont typeface="+mj-lt"/>
              <a:buAutoNum type="arabicPeriod"/>
            </a:pPr>
            <a:r>
              <a:rPr lang="en-US" sz="2800" dirty="0"/>
              <a:t>Assess the optimality of the resource allocation decisions</a:t>
            </a:r>
          </a:p>
          <a:p>
            <a:pPr marL="571500" lvl="1" indent="-342900">
              <a:buFont typeface="+mj-lt"/>
              <a:buAutoNum type="arabicPeriod"/>
            </a:pPr>
            <a:r>
              <a:rPr lang="en-US" sz="2800" dirty="0"/>
              <a:t>Finalize the resource allocation decisions</a:t>
            </a:r>
          </a:p>
          <a:p>
            <a:pPr marL="571500" lvl="1" indent="-342900">
              <a:buFont typeface="+mj-lt"/>
              <a:buAutoNum type="arabicPeriod"/>
            </a:pPr>
            <a:r>
              <a:rPr lang="en-US" sz="2800" dirty="0"/>
              <a:t>Integrate across different marketing activities</a:t>
            </a:r>
            <a:endParaRPr lang="en-US" sz="3200" dirty="0"/>
          </a:p>
          <a:p>
            <a:endParaRPr lang="en-US" sz="3200"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53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88347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2220"/>
            <a:ext cx="7556313" cy="803691"/>
          </a:xfrm>
        </p:spPr>
        <p:txBody>
          <a:bodyPr/>
          <a:lstStyle/>
          <a:p>
            <a:r>
              <a:rPr lang="en-US" b="1" dirty="0"/>
              <a:t>Agenda</a:t>
            </a:r>
          </a:p>
        </p:txBody>
      </p:sp>
      <p:sp>
        <p:nvSpPr>
          <p:cNvPr id="3" name="Content Placeholder 2"/>
          <p:cNvSpPr>
            <a:spLocks noGrp="1"/>
          </p:cNvSpPr>
          <p:nvPr>
            <p:ph idx="1"/>
          </p:nvPr>
        </p:nvSpPr>
        <p:spPr>
          <a:xfrm>
            <a:off x="498474" y="1331055"/>
            <a:ext cx="8354173" cy="5092529"/>
          </a:xfrm>
        </p:spPr>
        <p:txBody>
          <a:bodyPr>
            <a:normAutofit fontScale="92500" lnSpcReduction="20000"/>
          </a:bodyPr>
          <a:lstStyle/>
          <a:p>
            <a:r>
              <a:rPr lang="en-US" dirty="0"/>
              <a:t>Introduction</a:t>
            </a:r>
          </a:p>
          <a:p>
            <a:r>
              <a:rPr lang="en-US" dirty="0">
                <a:solidFill>
                  <a:srgbClr val="595959"/>
                </a:solidFill>
              </a:rPr>
              <a:t>Approaches for Managing Resource Trade-Offs</a:t>
            </a:r>
          </a:p>
          <a:p>
            <a:pPr lvl="1"/>
            <a:r>
              <a:rPr lang="en-US" dirty="0"/>
              <a:t>Evolution of Approaches for Managing Resource Trade-Offs</a:t>
            </a:r>
          </a:p>
          <a:p>
            <a:pPr lvl="1"/>
            <a:r>
              <a:rPr lang="en-US" dirty="0"/>
              <a:t>Anchoring – Adjusting Heuristics Attribution</a:t>
            </a:r>
          </a:p>
          <a:p>
            <a:pPr lvl="1"/>
            <a:r>
              <a:rPr lang="en-US" dirty="0"/>
              <a:t>Attribution Approach</a:t>
            </a:r>
          </a:p>
          <a:p>
            <a:pPr lvl="1"/>
            <a:r>
              <a:rPr lang="en-US" dirty="0"/>
              <a:t>Response Models</a:t>
            </a:r>
          </a:p>
          <a:p>
            <a:pPr lvl="1"/>
            <a:r>
              <a:rPr lang="en-US" dirty="0"/>
              <a:t>Metrics</a:t>
            </a:r>
          </a:p>
          <a:p>
            <a:r>
              <a:rPr lang="en-US" dirty="0"/>
              <a:t>Framework for Managing Resource Trade-Offs</a:t>
            </a:r>
          </a:p>
          <a:p>
            <a:pPr lvl="1"/>
            <a:r>
              <a:rPr lang="en-US" dirty="0"/>
              <a:t>Inputs to the Managing the Resource Trade-Offs Framework</a:t>
            </a:r>
          </a:p>
          <a:p>
            <a:pPr lvl="1"/>
            <a:r>
              <a:rPr lang="en-US" dirty="0"/>
              <a:t>Outputs of the Managing the Resource Trade-Offs Framework</a:t>
            </a:r>
          </a:p>
          <a:p>
            <a:pPr lvl="1"/>
            <a:r>
              <a:rPr lang="en-US" dirty="0"/>
              <a:t>Process for Managing Resource Trade-Offs</a:t>
            </a:r>
          </a:p>
          <a:p>
            <a:r>
              <a:rPr lang="en-US" b="1" dirty="0">
                <a:solidFill>
                  <a:schemeClr val="tx2"/>
                </a:solidFill>
              </a:rPr>
              <a:t>Example</a:t>
            </a:r>
          </a:p>
          <a:p>
            <a:r>
              <a:rPr lang="en-US" dirty="0"/>
              <a:t>Takeaways</a:t>
            </a:r>
          </a:p>
          <a:p>
            <a:r>
              <a:rPr lang="en-US" dirty="0"/>
              <a:t>Case</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54</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438475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7330"/>
            <a:ext cx="7772400" cy="883270"/>
          </a:xfrm>
        </p:spPr>
        <p:txBody>
          <a:bodyPr/>
          <a:lstStyle/>
          <a:p>
            <a:r>
              <a:rPr lang="en-US" b="1" dirty="0"/>
              <a:t>Real Example: </a:t>
            </a:r>
            <a:r>
              <a:rPr lang="en-US" b="1" dirty="0" err="1"/>
              <a:t>CallPlan</a:t>
            </a:r>
            <a:r>
              <a:rPr lang="en-US" b="1" dirty="0"/>
              <a:t> Response Model at United Airlines</a:t>
            </a:r>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55</a:t>
            </a:fld>
            <a:endParaRPr lang="en-US" dirty="0"/>
          </a:p>
        </p:txBody>
      </p:sp>
      <p:sp>
        <p:nvSpPr>
          <p:cNvPr id="5" name="Content Placeholder 4"/>
          <p:cNvSpPr>
            <a:spLocks noGrp="1"/>
          </p:cNvSpPr>
          <p:nvPr>
            <p:ph idx="1"/>
          </p:nvPr>
        </p:nvSpPr>
        <p:spPr>
          <a:xfrm>
            <a:off x="381000" y="1216210"/>
            <a:ext cx="8839200" cy="2743200"/>
          </a:xfrm>
        </p:spPr>
        <p:txBody>
          <a:bodyPr/>
          <a:lstStyle/>
          <a:p>
            <a:r>
              <a:rPr lang="en-US" sz="2000" b="1" dirty="0">
                <a:solidFill>
                  <a:srgbClr val="1F497D"/>
                </a:solidFill>
              </a:rPr>
              <a:t>Objective:</a:t>
            </a:r>
            <a:r>
              <a:rPr lang="en-US" sz="2000" dirty="0">
                <a:solidFill>
                  <a:srgbClr val="1F497D"/>
                </a:solidFill>
              </a:rPr>
              <a:t> </a:t>
            </a:r>
            <a:r>
              <a:rPr lang="en-US" sz="2000" dirty="0"/>
              <a:t>Allocate salesperson time to maximize gross profits</a:t>
            </a:r>
          </a:p>
          <a:p>
            <a:r>
              <a:rPr lang="en-US" sz="2000" b="1" dirty="0">
                <a:solidFill>
                  <a:srgbClr val="1F497D"/>
                </a:solidFill>
              </a:rPr>
              <a:t>Build and calibrate model </a:t>
            </a:r>
            <a:r>
              <a:rPr lang="en-US" sz="2000" dirty="0"/>
              <a:t>from average salesperson answer to 4 questions: What would sales of this account be if . . .</a:t>
            </a:r>
          </a:p>
          <a:p>
            <a:pPr lvl="1"/>
            <a:r>
              <a:rPr lang="en-US" sz="1600" dirty="0"/>
              <a:t>You don</a:t>
            </a:r>
            <a:r>
              <a:rPr lang="fr-FR" sz="1600" dirty="0"/>
              <a:t>’</a:t>
            </a:r>
            <a:r>
              <a:rPr lang="en-US" sz="1600" dirty="0"/>
              <a:t>t visit accounts (X</a:t>
            </a:r>
            <a:r>
              <a:rPr lang="en-US" sz="1600" baseline="-25000" dirty="0"/>
              <a:t>0</a:t>
            </a:r>
            <a:r>
              <a:rPr lang="en-US" sz="1600" dirty="0"/>
              <a:t>)</a:t>
            </a:r>
          </a:p>
          <a:p>
            <a:pPr lvl="1"/>
            <a:r>
              <a:rPr lang="en-US" sz="1600" dirty="0"/>
              <a:t>You visit the account the same as last period (X</a:t>
            </a:r>
            <a:r>
              <a:rPr lang="en-US" sz="1600" baseline="-25000" dirty="0"/>
              <a:t>1</a:t>
            </a:r>
            <a:r>
              <a:rPr lang="en-US" sz="1600" dirty="0"/>
              <a:t>)</a:t>
            </a:r>
          </a:p>
          <a:p>
            <a:pPr lvl="1"/>
            <a:r>
              <a:rPr lang="en-US" sz="1600" dirty="0"/>
              <a:t>You visit the account 50% more than last period (X</a:t>
            </a:r>
            <a:r>
              <a:rPr lang="en-US" sz="1600" baseline="-25000" dirty="0"/>
              <a:t>2</a:t>
            </a:r>
            <a:r>
              <a:rPr lang="en-US" sz="1600" dirty="0"/>
              <a:t>)</a:t>
            </a:r>
          </a:p>
          <a:p>
            <a:pPr lvl="1"/>
            <a:r>
              <a:rPr lang="en-US" sz="1600" dirty="0"/>
              <a:t>You visit the account as frequently as possible (X</a:t>
            </a:r>
            <a:r>
              <a:rPr lang="en-US" sz="1600" baseline="-25000" dirty="0"/>
              <a:t>3</a:t>
            </a:r>
            <a:r>
              <a:rPr lang="en-US" sz="1600" dirty="0"/>
              <a:t>)</a:t>
            </a:r>
          </a:p>
        </p:txBody>
      </p:sp>
      <p:pic>
        <p:nvPicPr>
          <p:cNvPr id="3" name="Picture 2"/>
          <p:cNvPicPr>
            <a:picLocks noChangeAspect="1"/>
          </p:cNvPicPr>
          <p:nvPr/>
        </p:nvPicPr>
        <p:blipFill>
          <a:blip r:embed="rId2"/>
          <a:stretch>
            <a:fillRect/>
          </a:stretch>
        </p:blipFill>
        <p:spPr>
          <a:xfrm>
            <a:off x="71527" y="3413113"/>
            <a:ext cx="5414981" cy="3459571"/>
          </a:xfrm>
          <a:prstGeom prst="rect">
            <a:avLst/>
          </a:prstGeom>
        </p:spPr>
      </p:pic>
      <p:sp>
        <p:nvSpPr>
          <p:cNvPr id="7" name="Content Placeholder 4"/>
          <p:cNvSpPr txBox="1">
            <a:spLocks/>
          </p:cNvSpPr>
          <p:nvPr/>
        </p:nvSpPr>
        <p:spPr>
          <a:xfrm>
            <a:off x="5543870" y="3573128"/>
            <a:ext cx="3640796" cy="293760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tx2"/>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tx2"/>
              </a:buClr>
              <a:buSzPct val="75000"/>
              <a:buFont typeface="Wingdings" charset="2"/>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n-US" b="1" dirty="0">
                <a:solidFill>
                  <a:srgbClr val="1F497D"/>
                </a:solidFill>
              </a:rPr>
              <a:t>Optimize response model:</a:t>
            </a:r>
          </a:p>
          <a:p>
            <a:pPr lvl="1"/>
            <a:r>
              <a:rPr lang="en-US" dirty="0">
                <a:solidFill>
                  <a:srgbClr val="200B44"/>
                </a:solidFill>
              </a:rPr>
              <a:t>Maximize sum of account revenues x account margin</a:t>
            </a:r>
          </a:p>
          <a:p>
            <a:pPr lvl="1"/>
            <a:r>
              <a:rPr lang="en-US" dirty="0">
                <a:solidFill>
                  <a:srgbClr val="200B44"/>
                </a:solidFill>
              </a:rPr>
              <a:t>Constraints are salesperson time and min./max. calling restriction</a:t>
            </a:r>
          </a:p>
          <a:p>
            <a:pPr lvl="1"/>
            <a:r>
              <a:rPr lang="en-US" dirty="0">
                <a:solidFill>
                  <a:srgbClr val="200B44"/>
                </a:solidFill>
              </a:rPr>
              <a:t>Provides recommended calling frequencies for each account</a:t>
            </a:r>
          </a:p>
          <a:p>
            <a:endParaRPr lang="en-US" dirty="0">
              <a:solidFill>
                <a:srgbClr val="200B44"/>
              </a:solidFill>
            </a:endParaRPr>
          </a:p>
          <a:p>
            <a:endParaRPr lang="en-US" dirty="0">
              <a:solidFill>
                <a:srgbClr val="200B44"/>
              </a:solidFill>
            </a:endParaRPr>
          </a:p>
          <a:p>
            <a:endParaRPr lang="en-US" dirty="0">
              <a:solidFill>
                <a:srgbClr val="200B44"/>
              </a:solidFill>
            </a:endParaRP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55</a:t>
            </a:fld>
            <a:endParaRPr lang="en-US" sz="1200" dirty="0">
              <a:solidFill>
                <a:schemeClr val="tx1">
                  <a:lumMod val="65000"/>
                  <a:lumOff val="35000"/>
                </a:schemeClr>
              </a:solidFill>
            </a:endParaRPr>
          </a:p>
        </p:txBody>
      </p:sp>
      <p:sp>
        <p:nvSpPr>
          <p:cNvPr id="9"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96999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4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460" name="Rectangle 4"/>
          <p:cNvSpPr>
            <a:spLocks noGrp="1" noChangeArrowheads="1"/>
          </p:cNvSpPr>
          <p:nvPr>
            <p:ph type="title"/>
          </p:nvPr>
        </p:nvSpPr>
        <p:spPr>
          <a:xfrm>
            <a:off x="498474" y="148105"/>
            <a:ext cx="7556313" cy="803691"/>
          </a:xfrm>
          <a:noFill/>
          <a:ln/>
        </p:spPr>
        <p:txBody>
          <a:bodyPr/>
          <a:lstStyle/>
          <a:p>
            <a:r>
              <a:rPr lang="en-US" b="1" dirty="0"/>
              <a:t>Current Allocation vs. Response Model’s Recommended Allocation</a:t>
            </a:r>
          </a:p>
        </p:txBody>
      </p:sp>
      <p:sp>
        <p:nvSpPr>
          <p:cNvPr id="2" name="Content Placeholder 1"/>
          <p:cNvSpPr>
            <a:spLocks noGrp="1"/>
          </p:cNvSpPr>
          <p:nvPr>
            <p:ph idx="1"/>
          </p:nvPr>
        </p:nvSpPr>
        <p:spPr>
          <a:xfrm>
            <a:off x="435721" y="4970099"/>
            <a:ext cx="8416926" cy="1765383"/>
          </a:xfrm>
        </p:spPr>
        <p:txBody>
          <a:bodyPr/>
          <a:lstStyle/>
          <a:p>
            <a:r>
              <a:rPr lang="en-US" dirty="0"/>
              <a:t>Profit with current allocation: $11,985</a:t>
            </a:r>
          </a:p>
          <a:p>
            <a:r>
              <a:rPr lang="en-US" dirty="0"/>
              <a:t>Predicted profit with optimal allocation: $13,000</a:t>
            </a:r>
          </a:p>
          <a:p>
            <a:r>
              <a:rPr lang="en-US" dirty="0"/>
              <a:t>Do you believe this will happen?</a:t>
            </a:r>
          </a:p>
          <a:p>
            <a:endParaRPr lang="en-US" dirty="0"/>
          </a:p>
        </p:txBody>
      </p:sp>
      <p:sp>
        <p:nvSpPr>
          <p:cNvPr id="403462" name="Rectangle 6"/>
          <p:cNvSpPr>
            <a:spLocks noChangeArrowheads="1"/>
          </p:cNvSpPr>
          <p:nvPr/>
        </p:nvSpPr>
        <p:spPr bwMode="auto">
          <a:xfrm>
            <a:off x="990600" y="4600575"/>
            <a:ext cx="3225800" cy="339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r>
              <a:rPr lang="en-US" sz="1600" b="1" dirty="0">
                <a:solidFill>
                  <a:schemeClr val="tx2"/>
                </a:solidFill>
              </a:rPr>
              <a:t>Account Number</a:t>
            </a:r>
          </a:p>
        </p:txBody>
      </p:sp>
      <p:sp>
        <p:nvSpPr>
          <p:cNvPr id="403464" name="Rectangle 8"/>
          <p:cNvSpPr>
            <a:spLocks noChangeArrowheads="1"/>
          </p:cNvSpPr>
          <p:nvPr/>
        </p:nvSpPr>
        <p:spPr bwMode="auto">
          <a:xfrm>
            <a:off x="4953000" y="4613804"/>
            <a:ext cx="3225800" cy="339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r>
              <a:rPr lang="en-US" sz="1600" b="1" dirty="0">
                <a:solidFill>
                  <a:schemeClr val="tx2"/>
                </a:solidFill>
              </a:rPr>
              <a:t>Account Number</a:t>
            </a:r>
          </a:p>
        </p:txBody>
      </p:sp>
      <p:grpSp>
        <p:nvGrpSpPr>
          <p:cNvPr id="403528" name="Group 72"/>
          <p:cNvGrpSpPr>
            <a:grpSpLocks/>
          </p:cNvGrpSpPr>
          <p:nvPr/>
        </p:nvGrpSpPr>
        <p:grpSpPr bwMode="auto">
          <a:xfrm>
            <a:off x="685800" y="1752600"/>
            <a:ext cx="7010400" cy="2924175"/>
            <a:chOff x="288" y="1228"/>
            <a:chExt cx="5050" cy="2346"/>
          </a:xfrm>
        </p:grpSpPr>
        <p:sp>
          <p:nvSpPr>
            <p:cNvPr id="403461" name="Rectangle 5"/>
            <p:cNvSpPr>
              <a:spLocks noChangeArrowheads="1"/>
            </p:cNvSpPr>
            <p:nvPr/>
          </p:nvSpPr>
          <p:spPr bwMode="auto">
            <a:xfrm rot="16200000">
              <a:off x="-43" y="2090"/>
              <a:ext cx="1081" cy="4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r>
                <a:rPr lang="en-US" sz="1600" b="1">
                  <a:solidFill>
                    <a:schemeClr val="tx2"/>
                  </a:solidFill>
                </a:rPr>
                <a:t>Number </a:t>
              </a:r>
            </a:p>
            <a:p>
              <a:pPr algn="ctr"/>
              <a:r>
                <a:rPr lang="en-US" sz="1600" b="1">
                  <a:solidFill>
                    <a:schemeClr val="tx2"/>
                  </a:solidFill>
                </a:rPr>
                <a:t>of Calls</a:t>
              </a:r>
            </a:p>
          </p:txBody>
        </p:sp>
        <p:sp>
          <p:nvSpPr>
            <p:cNvPr id="403463" name="Rectangle 7"/>
            <p:cNvSpPr>
              <a:spLocks noChangeArrowheads="1"/>
            </p:cNvSpPr>
            <p:nvPr/>
          </p:nvSpPr>
          <p:spPr bwMode="auto">
            <a:xfrm rot="16200000">
              <a:off x="2658" y="2089"/>
              <a:ext cx="1098" cy="4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r>
                <a:rPr lang="en-US" sz="1600" b="1">
                  <a:solidFill>
                    <a:schemeClr val="tx2"/>
                  </a:solidFill>
                </a:rPr>
                <a:t>Number </a:t>
              </a:r>
            </a:p>
            <a:p>
              <a:pPr algn="ctr"/>
              <a:r>
                <a:rPr lang="en-US" sz="1600" b="1">
                  <a:solidFill>
                    <a:schemeClr val="tx2"/>
                  </a:solidFill>
                </a:rPr>
                <a:t>of Calls</a:t>
              </a:r>
            </a:p>
          </p:txBody>
        </p:sp>
        <p:sp>
          <p:nvSpPr>
            <p:cNvPr id="403465" name="Freeform 9"/>
            <p:cNvSpPr>
              <a:spLocks/>
            </p:cNvSpPr>
            <p:nvPr/>
          </p:nvSpPr>
          <p:spPr bwMode="auto">
            <a:xfrm>
              <a:off x="1069" y="1576"/>
              <a:ext cx="168" cy="1664"/>
            </a:xfrm>
            <a:custGeom>
              <a:avLst/>
              <a:gdLst>
                <a:gd name="T0" fmla="*/ 0 w 168"/>
                <a:gd name="T1" fmla="*/ 0 h 1664"/>
                <a:gd name="T2" fmla="*/ 167 w 168"/>
                <a:gd name="T3" fmla="*/ 0 h 1664"/>
                <a:gd name="T4" fmla="*/ 167 w 168"/>
                <a:gd name="T5" fmla="*/ 1663 h 1664"/>
                <a:gd name="T6" fmla="*/ 0 w 168"/>
                <a:gd name="T7" fmla="*/ 1663 h 1664"/>
                <a:gd name="T8" fmla="*/ 0 w 168"/>
                <a:gd name="T9" fmla="*/ 0 h 1664"/>
              </a:gdLst>
              <a:ahLst/>
              <a:cxnLst>
                <a:cxn ang="0">
                  <a:pos x="T0" y="T1"/>
                </a:cxn>
                <a:cxn ang="0">
                  <a:pos x="T2" y="T3"/>
                </a:cxn>
                <a:cxn ang="0">
                  <a:pos x="T4" y="T5"/>
                </a:cxn>
                <a:cxn ang="0">
                  <a:pos x="T6" y="T7"/>
                </a:cxn>
                <a:cxn ang="0">
                  <a:pos x="T8" y="T9"/>
                </a:cxn>
              </a:cxnLst>
              <a:rect l="0" t="0" r="r" b="b"/>
              <a:pathLst>
                <a:path w="168" h="1664">
                  <a:moveTo>
                    <a:pt x="0" y="0"/>
                  </a:moveTo>
                  <a:lnTo>
                    <a:pt x="167" y="0"/>
                  </a:lnTo>
                  <a:lnTo>
                    <a:pt x="167" y="1663"/>
                  </a:lnTo>
                  <a:lnTo>
                    <a:pt x="0" y="1663"/>
                  </a:lnTo>
                  <a:lnTo>
                    <a:pt x="0" y="0"/>
                  </a:lnTo>
                </a:path>
              </a:pathLst>
            </a:custGeom>
            <a:solidFill>
              <a:schemeClr val="accent2"/>
            </a:solidFill>
            <a:ln w="25400" cap="rnd" cmpd="sng">
              <a:solidFill>
                <a:schemeClr val="hlink"/>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3466" name="Freeform 10"/>
            <p:cNvSpPr>
              <a:spLocks/>
            </p:cNvSpPr>
            <p:nvPr/>
          </p:nvSpPr>
          <p:spPr bwMode="auto">
            <a:xfrm>
              <a:off x="1489" y="2528"/>
              <a:ext cx="168" cy="712"/>
            </a:xfrm>
            <a:custGeom>
              <a:avLst/>
              <a:gdLst>
                <a:gd name="T0" fmla="*/ 0 w 168"/>
                <a:gd name="T1" fmla="*/ 0 h 712"/>
                <a:gd name="T2" fmla="*/ 167 w 168"/>
                <a:gd name="T3" fmla="*/ 0 h 712"/>
                <a:gd name="T4" fmla="*/ 167 w 168"/>
                <a:gd name="T5" fmla="*/ 711 h 712"/>
                <a:gd name="T6" fmla="*/ 0 w 168"/>
                <a:gd name="T7" fmla="*/ 711 h 712"/>
                <a:gd name="T8" fmla="*/ 0 w 168"/>
                <a:gd name="T9" fmla="*/ 0 h 712"/>
              </a:gdLst>
              <a:ahLst/>
              <a:cxnLst>
                <a:cxn ang="0">
                  <a:pos x="T0" y="T1"/>
                </a:cxn>
                <a:cxn ang="0">
                  <a:pos x="T2" y="T3"/>
                </a:cxn>
                <a:cxn ang="0">
                  <a:pos x="T4" y="T5"/>
                </a:cxn>
                <a:cxn ang="0">
                  <a:pos x="T6" y="T7"/>
                </a:cxn>
                <a:cxn ang="0">
                  <a:pos x="T8" y="T9"/>
                </a:cxn>
              </a:cxnLst>
              <a:rect l="0" t="0" r="r" b="b"/>
              <a:pathLst>
                <a:path w="168" h="712">
                  <a:moveTo>
                    <a:pt x="0" y="0"/>
                  </a:moveTo>
                  <a:lnTo>
                    <a:pt x="167" y="0"/>
                  </a:lnTo>
                  <a:lnTo>
                    <a:pt x="167" y="711"/>
                  </a:lnTo>
                  <a:lnTo>
                    <a:pt x="0" y="711"/>
                  </a:lnTo>
                  <a:lnTo>
                    <a:pt x="0" y="0"/>
                  </a:lnTo>
                </a:path>
              </a:pathLst>
            </a:custGeom>
            <a:solidFill>
              <a:schemeClr val="accent2"/>
            </a:solidFill>
            <a:ln w="25400" cap="rnd" cmpd="sng">
              <a:solidFill>
                <a:schemeClr val="hlink"/>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3467" name="Freeform 11"/>
            <p:cNvSpPr>
              <a:spLocks/>
            </p:cNvSpPr>
            <p:nvPr/>
          </p:nvSpPr>
          <p:spPr bwMode="auto">
            <a:xfrm>
              <a:off x="1908" y="2528"/>
              <a:ext cx="168" cy="712"/>
            </a:xfrm>
            <a:custGeom>
              <a:avLst/>
              <a:gdLst>
                <a:gd name="T0" fmla="*/ 0 w 168"/>
                <a:gd name="T1" fmla="*/ 0 h 712"/>
                <a:gd name="T2" fmla="*/ 167 w 168"/>
                <a:gd name="T3" fmla="*/ 0 h 712"/>
                <a:gd name="T4" fmla="*/ 167 w 168"/>
                <a:gd name="T5" fmla="*/ 711 h 712"/>
                <a:gd name="T6" fmla="*/ 0 w 168"/>
                <a:gd name="T7" fmla="*/ 711 h 712"/>
                <a:gd name="T8" fmla="*/ 0 w 168"/>
                <a:gd name="T9" fmla="*/ 0 h 712"/>
              </a:gdLst>
              <a:ahLst/>
              <a:cxnLst>
                <a:cxn ang="0">
                  <a:pos x="T0" y="T1"/>
                </a:cxn>
                <a:cxn ang="0">
                  <a:pos x="T2" y="T3"/>
                </a:cxn>
                <a:cxn ang="0">
                  <a:pos x="T4" y="T5"/>
                </a:cxn>
                <a:cxn ang="0">
                  <a:pos x="T6" y="T7"/>
                </a:cxn>
                <a:cxn ang="0">
                  <a:pos x="T8" y="T9"/>
                </a:cxn>
              </a:cxnLst>
              <a:rect l="0" t="0" r="r" b="b"/>
              <a:pathLst>
                <a:path w="168" h="712">
                  <a:moveTo>
                    <a:pt x="0" y="0"/>
                  </a:moveTo>
                  <a:lnTo>
                    <a:pt x="167" y="0"/>
                  </a:lnTo>
                  <a:lnTo>
                    <a:pt x="167" y="711"/>
                  </a:lnTo>
                  <a:lnTo>
                    <a:pt x="0" y="711"/>
                  </a:lnTo>
                  <a:lnTo>
                    <a:pt x="0" y="0"/>
                  </a:lnTo>
                </a:path>
              </a:pathLst>
            </a:custGeom>
            <a:solidFill>
              <a:schemeClr val="accent2"/>
            </a:solidFill>
            <a:ln w="25400" cap="rnd" cmpd="sng">
              <a:solidFill>
                <a:schemeClr val="hlink"/>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3468" name="Freeform 12"/>
            <p:cNvSpPr>
              <a:spLocks/>
            </p:cNvSpPr>
            <p:nvPr/>
          </p:nvSpPr>
          <p:spPr bwMode="auto">
            <a:xfrm>
              <a:off x="2328" y="2765"/>
              <a:ext cx="167" cy="475"/>
            </a:xfrm>
            <a:custGeom>
              <a:avLst/>
              <a:gdLst>
                <a:gd name="T0" fmla="*/ 0 w 167"/>
                <a:gd name="T1" fmla="*/ 0 h 475"/>
                <a:gd name="T2" fmla="*/ 166 w 167"/>
                <a:gd name="T3" fmla="*/ 0 h 475"/>
                <a:gd name="T4" fmla="*/ 166 w 167"/>
                <a:gd name="T5" fmla="*/ 474 h 475"/>
                <a:gd name="T6" fmla="*/ 0 w 167"/>
                <a:gd name="T7" fmla="*/ 474 h 475"/>
                <a:gd name="T8" fmla="*/ 0 w 167"/>
                <a:gd name="T9" fmla="*/ 0 h 475"/>
              </a:gdLst>
              <a:ahLst/>
              <a:cxnLst>
                <a:cxn ang="0">
                  <a:pos x="T0" y="T1"/>
                </a:cxn>
                <a:cxn ang="0">
                  <a:pos x="T2" y="T3"/>
                </a:cxn>
                <a:cxn ang="0">
                  <a:pos x="T4" y="T5"/>
                </a:cxn>
                <a:cxn ang="0">
                  <a:pos x="T6" y="T7"/>
                </a:cxn>
                <a:cxn ang="0">
                  <a:pos x="T8" y="T9"/>
                </a:cxn>
              </a:cxnLst>
              <a:rect l="0" t="0" r="r" b="b"/>
              <a:pathLst>
                <a:path w="167" h="475">
                  <a:moveTo>
                    <a:pt x="0" y="0"/>
                  </a:moveTo>
                  <a:lnTo>
                    <a:pt x="166" y="0"/>
                  </a:lnTo>
                  <a:lnTo>
                    <a:pt x="166" y="474"/>
                  </a:lnTo>
                  <a:lnTo>
                    <a:pt x="0" y="474"/>
                  </a:lnTo>
                  <a:lnTo>
                    <a:pt x="0" y="0"/>
                  </a:lnTo>
                </a:path>
              </a:pathLst>
            </a:custGeom>
            <a:solidFill>
              <a:schemeClr val="accent2"/>
            </a:solidFill>
            <a:ln w="25400" cap="rnd" cmpd="sng">
              <a:solidFill>
                <a:schemeClr val="hlink"/>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3469" name="Freeform 13"/>
            <p:cNvSpPr>
              <a:spLocks/>
            </p:cNvSpPr>
            <p:nvPr/>
          </p:nvSpPr>
          <p:spPr bwMode="auto">
            <a:xfrm>
              <a:off x="945" y="1334"/>
              <a:ext cx="1679" cy="1906"/>
            </a:xfrm>
            <a:custGeom>
              <a:avLst/>
              <a:gdLst>
                <a:gd name="T0" fmla="*/ 0 w 1679"/>
                <a:gd name="T1" fmla="*/ 0 h 1906"/>
                <a:gd name="T2" fmla="*/ 1678 w 1679"/>
                <a:gd name="T3" fmla="*/ 0 h 1906"/>
                <a:gd name="T4" fmla="*/ 1678 w 1679"/>
                <a:gd name="T5" fmla="*/ 1905 h 1906"/>
                <a:gd name="T6" fmla="*/ 0 w 1679"/>
                <a:gd name="T7" fmla="*/ 1905 h 1906"/>
                <a:gd name="T8" fmla="*/ 0 w 1679"/>
                <a:gd name="T9" fmla="*/ 0 h 1906"/>
              </a:gdLst>
              <a:ahLst/>
              <a:cxnLst>
                <a:cxn ang="0">
                  <a:pos x="T0" y="T1"/>
                </a:cxn>
                <a:cxn ang="0">
                  <a:pos x="T2" y="T3"/>
                </a:cxn>
                <a:cxn ang="0">
                  <a:pos x="T4" y="T5"/>
                </a:cxn>
                <a:cxn ang="0">
                  <a:pos x="T6" y="T7"/>
                </a:cxn>
                <a:cxn ang="0">
                  <a:pos x="T8" y="T9"/>
                </a:cxn>
              </a:cxnLst>
              <a:rect l="0" t="0" r="r" b="b"/>
              <a:pathLst>
                <a:path w="1679" h="1906">
                  <a:moveTo>
                    <a:pt x="0" y="0"/>
                  </a:moveTo>
                  <a:lnTo>
                    <a:pt x="1678" y="0"/>
                  </a:lnTo>
                  <a:lnTo>
                    <a:pt x="1678" y="1905"/>
                  </a:lnTo>
                  <a:lnTo>
                    <a:pt x="0" y="1905"/>
                  </a:lnTo>
                  <a:lnTo>
                    <a:pt x="0" y="0"/>
                  </a:lnTo>
                </a:path>
              </a:pathLst>
            </a:custGeom>
            <a:noFill/>
            <a:ln w="25400" cap="rnd" cmpd="sng">
              <a:solidFill>
                <a:schemeClr val="hlink"/>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3470" name="Line 14"/>
            <p:cNvSpPr>
              <a:spLocks noChangeShapeType="1"/>
            </p:cNvSpPr>
            <p:nvPr/>
          </p:nvSpPr>
          <p:spPr bwMode="auto">
            <a:xfrm>
              <a:off x="917" y="3241"/>
              <a:ext cx="23" cy="0"/>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471" name="Line 15"/>
            <p:cNvSpPr>
              <a:spLocks noChangeShapeType="1"/>
            </p:cNvSpPr>
            <p:nvPr/>
          </p:nvSpPr>
          <p:spPr bwMode="auto">
            <a:xfrm>
              <a:off x="917" y="3001"/>
              <a:ext cx="23" cy="0"/>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472" name="Line 16"/>
            <p:cNvSpPr>
              <a:spLocks noChangeShapeType="1"/>
            </p:cNvSpPr>
            <p:nvPr/>
          </p:nvSpPr>
          <p:spPr bwMode="auto">
            <a:xfrm>
              <a:off x="917" y="2767"/>
              <a:ext cx="23" cy="0"/>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473" name="Line 17"/>
            <p:cNvSpPr>
              <a:spLocks noChangeShapeType="1"/>
            </p:cNvSpPr>
            <p:nvPr/>
          </p:nvSpPr>
          <p:spPr bwMode="auto">
            <a:xfrm>
              <a:off x="917" y="2527"/>
              <a:ext cx="23" cy="0"/>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474" name="Line 18"/>
            <p:cNvSpPr>
              <a:spLocks noChangeShapeType="1"/>
            </p:cNvSpPr>
            <p:nvPr/>
          </p:nvSpPr>
          <p:spPr bwMode="auto">
            <a:xfrm>
              <a:off x="917" y="2289"/>
              <a:ext cx="23" cy="0"/>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475" name="Line 19"/>
            <p:cNvSpPr>
              <a:spLocks noChangeShapeType="1"/>
            </p:cNvSpPr>
            <p:nvPr/>
          </p:nvSpPr>
          <p:spPr bwMode="auto">
            <a:xfrm>
              <a:off x="917" y="2049"/>
              <a:ext cx="23" cy="0"/>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476" name="Line 20"/>
            <p:cNvSpPr>
              <a:spLocks noChangeShapeType="1"/>
            </p:cNvSpPr>
            <p:nvPr/>
          </p:nvSpPr>
          <p:spPr bwMode="auto">
            <a:xfrm>
              <a:off x="917" y="1815"/>
              <a:ext cx="23" cy="0"/>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477" name="Line 21"/>
            <p:cNvSpPr>
              <a:spLocks noChangeShapeType="1"/>
            </p:cNvSpPr>
            <p:nvPr/>
          </p:nvSpPr>
          <p:spPr bwMode="auto">
            <a:xfrm>
              <a:off x="917" y="1575"/>
              <a:ext cx="23" cy="0"/>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478" name="Line 22"/>
            <p:cNvSpPr>
              <a:spLocks noChangeShapeType="1"/>
            </p:cNvSpPr>
            <p:nvPr/>
          </p:nvSpPr>
          <p:spPr bwMode="auto">
            <a:xfrm>
              <a:off x="917" y="1336"/>
              <a:ext cx="23" cy="0"/>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479" name="Line 23"/>
            <p:cNvSpPr>
              <a:spLocks noChangeShapeType="1"/>
            </p:cNvSpPr>
            <p:nvPr/>
          </p:nvSpPr>
          <p:spPr bwMode="auto">
            <a:xfrm flipV="1">
              <a:off x="949" y="3239"/>
              <a:ext cx="0" cy="45"/>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480" name="Line 24"/>
            <p:cNvSpPr>
              <a:spLocks noChangeShapeType="1"/>
            </p:cNvSpPr>
            <p:nvPr/>
          </p:nvSpPr>
          <p:spPr bwMode="auto">
            <a:xfrm flipV="1">
              <a:off x="1368" y="3239"/>
              <a:ext cx="0" cy="45"/>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481" name="Line 25"/>
            <p:cNvSpPr>
              <a:spLocks noChangeShapeType="1"/>
            </p:cNvSpPr>
            <p:nvPr/>
          </p:nvSpPr>
          <p:spPr bwMode="auto">
            <a:xfrm flipV="1">
              <a:off x="1788" y="3239"/>
              <a:ext cx="0" cy="45"/>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482" name="Line 26"/>
            <p:cNvSpPr>
              <a:spLocks noChangeShapeType="1"/>
            </p:cNvSpPr>
            <p:nvPr/>
          </p:nvSpPr>
          <p:spPr bwMode="auto">
            <a:xfrm flipV="1">
              <a:off x="2207" y="3239"/>
              <a:ext cx="0" cy="45"/>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483" name="Line 27"/>
            <p:cNvSpPr>
              <a:spLocks noChangeShapeType="1"/>
            </p:cNvSpPr>
            <p:nvPr/>
          </p:nvSpPr>
          <p:spPr bwMode="auto">
            <a:xfrm flipV="1">
              <a:off x="2627" y="3239"/>
              <a:ext cx="0" cy="45"/>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484" name="Rectangle 28"/>
            <p:cNvSpPr>
              <a:spLocks noChangeArrowheads="1"/>
            </p:cNvSpPr>
            <p:nvPr/>
          </p:nvSpPr>
          <p:spPr bwMode="auto">
            <a:xfrm>
              <a:off x="715" y="3138"/>
              <a:ext cx="205"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0</a:t>
              </a:r>
            </a:p>
          </p:txBody>
        </p:sp>
        <p:sp>
          <p:nvSpPr>
            <p:cNvPr id="403485" name="Rectangle 29"/>
            <p:cNvSpPr>
              <a:spLocks noChangeArrowheads="1"/>
            </p:cNvSpPr>
            <p:nvPr/>
          </p:nvSpPr>
          <p:spPr bwMode="auto">
            <a:xfrm>
              <a:off x="715" y="2900"/>
              <a:ext cx="205"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1</a:t>
              </a:r>
            </a:p>
          </p:txBody>
        </p:sp>
        <p:sp>
          <p:nvSpPr>
            <p:cNvPr id="403486" name="Rectangle 30"/>
            <p:cNvSpPr>
              <a:spLocks noChangeArrowheads="1"/>
            </p:cNvSpPr>
            <p:nvPr/>
          </p:nvSpPr>
          <p:spPr bwMode="auto">
            <a:xfrm>
              <a:off x="715" y="2666"/>
              <a:ext cx="205"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2</a:t>
              </a:r>
            </a:p>
          </p:txBody>
        </p:sp>
        <p:sp>
          <p:nvSpPr>
            <p:cNvPr id="403487" name="Rectangle 31"/>
            <p:cNvSpPr>
              <a:spLocks noChangeArrowheads="1"/>
            </p:cNvSpPr>
            <p:nvPr/>
          </p:nvSpPr>
          <p:spPr bwMode="auto">
            <a:xfrm>
              <a:off x="715" y="2426"/>
              <a:ext cx="205"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3</a:t>
              </a:r>
            </a:p>
          </p:txBody>
        </p:sp>
        <p:sp>
          <p:nvSpPr>
            <p:cNvPr id="403488" name="Rectangle 32"/>
            <p:cNvSpPr>
              <a:spLocks noChangeArrowheads="1"/>
            </p:cNvSpPr>
            <p:nvPr/>
          </p:nvSpPr>
          <p:spPr bwMode="auto">
            <a:xfrm>
              <a:off x="715" y="2188"/>
              <a:ext cx="205"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4</a:t>
              </a:r>
            </a:p>
          </p:txBody>
        </p:sp>
        <p:sp>
          <p:nvSpPr>
            <p:cNvPr id="403489" name="Rectangle 33"/>
            <p:cNvSpPr>
              <a:spLocks noChangeArrowheads="1"/>
            </p:cNvSpPr>
            <p:nvPr/>
          </p:nvSpPr>
          <p:spPr bwMode="auto">
            <a:xfrm>
              <a:off x="715" y="1949"/>
              <a:ext cx="205"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5</a:t>
              </a:r>
            </a:p>
          </p:txBody>
        </p:sp>
        <p:sp>
          <p:nvSpPr>
            <p:cNvPr id="403490" name="Rectangle 34"/>
            <p:cNvSpPr>
              <a:spLocks noChangeArrowheads="1"/>
            </p:cNvSpPr>
            <p:nvPr/>
          </p:nvSpPr>
          <p:spPr bwMode="auto">
            <a:xfrm>
              <a:off x="715" y="1715"/>
              <a:ext cx="205"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6</a:t>
              </a:r>
            </a:p>
          </p:txBody>
        </p:sp>
        <p:sp>
          <p:nvSpPr>
            <p:cNvPr id="403491" name="Rectangle 35"/>
            <p:cNvSpPr>
              <a:spLocks noChangeArrowheads="1"/>
            </p:cNvSpPr>
            <p:nvPr/>
          </p:nvSpPr>
          <p:spPr bwMode="auto">
            <a:xfrm>
              <a:off x="715" y="1475"/>
              <a:ext cx="205"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7</a:t>
              </a:r>
            </a:p>
          </p:txBody>
        </p:sp>
        <p:sp>
          <p:nvSpPr>
            <p:cNvPr id="403492" name="Rectangle 36"/>
            <p:cNvSpPr>
              <a:spLocks noChangeArrowheads="1"/>
            </p:cNvSpPr>
            <p:nvPr/>
          </p:nvSpPr>
          <p:spPr bwMode="auto">
            <a:xfrm>
              <a:off x="715" y="1228"/>
              <a:ext cx="205"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8</a:t>
              </a:r>
            </a:p>
          </p:txBody>
        </p:sp>
        <p:sp>
          <p:nvSpPr>
            <p:cNvPr id="403493" name="Rectangle 37"/>
            <p:cNvSpPr>
              <a:spLocks noChangeArrowheads="1"/>
            </p:cNvSpPr>
            <p:nvPr/>
          </p:nvSpPr>
          <p:spPr bwMode="auto">
            <a:xfrm>
              <a:off x="1080" y="3303"/>
              <a:ext cx="206"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1</a:t>
              </a:r>
            </a:p>
          </p:txBody>
        </p:sp>
        <p:sp>
          <p:nvSpPr>
            <p:cNvPr id="403494" name="Rectangle 38"/>
            <p:cNvSpPr>
              <a:spLocks noChangeArrowheads="1"/>
            </p:cNvSpPr>
            <p:nvPr/>
          </p:nvSpPr>
          <p:spPr bwMode="auto">
            <a:xfrm>
              <a:off x="1499" y="3303"/>
              <a:ext cx="206"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2</a:t>
              </a:r>
            </a:p>
          </p:txBody>
        </p:sp>
        <p:sp>
          <p:nvSpPr>
            <p:cNvPr id="403495" name="Rectangle 39"/>
            <p:cNvSpPr>
              <a:spLocks noChangeArrowheads="1"/>
            </p:cNvSpPr>
            <p:nvPr/>
          </p:nvSpPr>
          <p:spPr bwMode="auto">
            <a:xfrm>
              <a:off x="1919" y="3303"/>
              <a:ext cx="206"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3</a:t>
              </a:r>
            </a:p>
          </p:txBody>
        </p:sp>
        <p:sp>
          <p:nvSpPr>
            <p:cNvPr id="403496" name="Rectangle 40"/>
            <p:cNvSpPr>
              <a:spLocks noChangeArrowheads="1"/>
            </p:cNvSpPr>
            <p:nvPr/>
          </p:nvSpPr>
          <p:spPr bwMode="auto">
            <a:xfrm>
              <a:off x="2338" y="3303"/>
              <a:ext cx="206"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4</a:t>
              </a:r>
            </a:p>
          </p:txBody>
        </p:sp>
        <p:sp>
          <p:nvSpPr>
            <p:cNvPr id="403497" name="Freeform 41"/>
            <p:cNvSpPr>
              <a:spLocks/>
            </p:cNvSpPr>
            <p:nvPr/>
          </p:nvSpPr>
          <p:spPr bwMode="auto">
            <a:xfrm>
              <a:off x="3780" y="2047"/>
              <a:ext cx="168" cy="1193"/>
            </a:xfrm>
            <a:custGeom>
              <a:avLst/>
              <a:gdLst>
                <a:gd name="T0" fmla="*/ 0 w 168"/>
                <a:gd name="T1" fmla="*/ 0 h 1193"/>
                <a:gd name="T2" fmla="*/ 167 w 168"/>
                <a:gd name="T3" fmla="*/ 0 h 1193"/>
                <a:gd name="T4" fmla="*/ 167 w 168"/>
                <a:gd name="T5" fmla="*/ 1192 h 1193"/>
                <a:gd name="T6" fmla="*/ 0 w 168"/>
                <a:gd name="T7" fmla="*/ 1192 h 1193"/>
                <a:gd name="T8" fmla="*/ 0 w 168"/>
                <a:gd name="T9" fmla="*/ 0 h 1193"/>
              </a:gdLst>
              <a:ahLst/>
              <a:cxnLst>
                <a:cxn ang="0">
                  <a:pos x="T0" y="T1"/>
                </a:cxn>
                <a:cxn ang="0">
                  <a:pos x="T2" y="T3"/>
                </a:cxn>
                <a:cxn ang="0">
                  <a:pos x="T4" y="T5"/>
                </a:cxn>
                <a:cxn ang="0">
                  <a:pos x="T6" y="T7"/>
                </a:cxn>
                <a:cxn ang="0">
                  <a:pos x="T8" y="T9"/>
                </a:cxn>
              </a:cxnLst>
              <a:rect l="0" t="0" r="r" b="b"/>
              <a:pathLst>
                <a:path w="168" h="1193">
                  <a:moveTo>
                    <a:pt x="0" y="0"/>
                  </a:moveTo>
                  <a:lnTo>
                    <a:pt x="167" y="0"/>
                  </a:lnTo>
                  <a:lnTo>
                    <a:pt x="167" y="1192"/>
                  </a:lnTo>
                  <a:lnTo>
                    <a:pt x="0" y="1192"/>
                  </a:lnTo>
                  <a:lnTo>
                    <a:pt x="0" y="0"/>
                  </a:lnTo>
                </a:path>
              </a:pathLst>
            </a:custGeom>
            <a:solidFill>
              <a:schemeClr val="accent2"/>
            </a:solidFill>
            <a:ln w="25400" cap="rnd" cmpd="sng">
              <a:solidFill>
                <a:schemeClr val="hlink"/>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3498" name="Freeform 42"/>
            <p:cNvSpPr>
              <a:spLocks/>
            </p:cNvSpPr>
            <p:nvPr/>
          </p:nvSpPr>
          <p:spPr bwMode="auto">
            <a:xfrm>
              <a:off x="4200" y="1573"/>
              <a:ext cx="168" cy="1667"/>
            </a:xfrm>
            <a:custGeom>
              <a:avLst/>
              <a:gdLst>
                <a:gd name="T0" fmla="*/ 0 w 168"/>
                <a:gd name="T1" fmla="*/ 0 h 1667"/>
                <a:gd name="T2" fmla="*/ 167 w 168"/>
                <a:gd name="T3" fmla="*/ 0 h 1667"/>
                <a:gd name="T4" fmla="*/ 167 w 168"/>
                <a:gd name="T5" fmla="*/ 1666 h 1667"/>
                <a:gd name="T6" fmla="*/ 0 w 168"/>
                <a:gd name="T7" fmla="*/ 1666 h 1667"/>
                <a:gd name="T8" fmla="*/ 0 w 168"/>
                <a:gd name="T9" fmla="*/ 0 h 1667"/>
              </a:gdLst>
              <a:ahLst/>
              <a:cxnLst>
                <a:cxn ang="0">
                  <a:pos x="T0" y="T1"/>
                </a:cxn>
                <a:cxn ang="0">
                  <a:pos x="T2" y="T3"/>
                </a:cxn>
                <a:cxn ang="0">
                  <a:pos x="T4" y="T5"/>
                </a:cxn>
                <a:cxn ang="0">
                  <a:pos x="T6" y="T7"/>
                </a:cxn>
                <a:cxn ang="0">
                  <a:pos x="T8" y="T9"/>
                </a:cxn>
              </a:cxnLst>
              <a:rect l="0" t="0" r="r" b="b"/>
              <a:pathLst>
                <a:path w="168" h="1667">
                  <a:moveTo>
                    <a:pt x="0" y="0"/>
                  </a:moveTo>
                  <a:lnTo>
                    <a:pt x="167" y="0"/>
                  </a:lnTo>
                  <a:lnTo>
                    <a:pt x="167" y="1666"/>
                  </a:lnTo>
                  <a:lnTo>
                    <a:pt x="0" y="1666"/>
                  </a:lnTo>
                  <a:lnTo>
                    <a:pt x="0" y="0"/>
                  </a:lnTo>
                </a:path>
              </a:pathLst>
            </a:custGeom>
            <a:solidFill>
              <a:schemeClr val="accent2"/>
            </a:solidFill>
            <a:ln w="25400" cap="rnd" cmpd="sng">
              <a:solidFill>
                <a:schemeClr val="hlink"/>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3499" name="Freeform 43"/>
            <p:cNvSpPr>
              <a:spLocks/>
            </p:cNvSpPr>
            <p:nvPr/>
          </p:nvSpPr>
          <p:spPr bwMode="auto">
            <a:xfrm>
              <a:off x="4619" y="2525"/>
              <a:ext cx="168" cy="715"/>
            </a:xfrm>
            <a:custGeom>
              <a:avLst/>
              <a:gdLst>
                <a:gd name="T0" fmla="*/ 0 w 168"/>
                <a:gd name="T1" fmla="*/ 0 h 715"/>
                <a:gd name="T2" fmla="*/ 167 w 168"/>
                <a:gd name="T3" fmla="*/ 0 h 715"/>
                <a:gd name="T4" fmla="*/ 167 w 168"/>
                <a:gd name="T5" fmla="*/ 714 h 715"/>
                <a:gd name="T6" fmla="*/ 0 w 168"/>
                <a:gd name="T7" fmla="*/ 714 h 715"/>
                <a:gd name="T8" fmla="*/ 0 w 168"/>
                <a:gd name="T9" fmla="*/ 0 h 715"/>
              </a:gdLst>
              <a:ahLst/>
              <a:cxnLst>
                <a:cxn ang="0">
                  <a:pos x="T0" y="T1"/>
                </a:cxn>
                <a:cxn ang="0">
                  <a:pos x="T2" y="T3"/>
                </a:cxn>
                <a:cxn ang="0">
                  <a:pos x="T4" y="T5"/>
                </a:cxn>
                <a:cxn ang="0">
                  <a:pos x="T6" y="T7"/>
                </a:cxn>
                <a:cxn ang="0">
                  <a:pos x="T8" y="T9"/>
                </a:cxn>
              </a:cxnLst>
              <a:rect l="0" t="0" r="r" b="b"/>
              <a:pathLst>
                <a:path w="168" h="715">
                  <a:moveTo>
                    <a:pt x="0" y="0"/>
                  </a:moveTo>
                  <a:lnTo>
                    <a:pt x="167" y="0"/>
                  </a:lnTo>
                  <a:lnTo>
                    <a:pt x="167" y="714"/>
                  </a:lnTo>
                  <a:lnTo>
                    <a:pt x="0" y="714"/>
                  </a:lnTo>
                  <a:lnTo>
                    <a:pt x="0" y="0"/>
                  </a:lnTo>
                </a:path>
              </a:pathLst>
            </a:custGeom>
            <a:solidFill>
              <a:schemeClr val="accent2"/>
            </a:solidFill>
            <a:ln w="25400" cap="rnd" cmpd="sng">
              <a:solidFill>
                <a:schemeClr val="hlink"/>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3500" name="Freeform 44"/>
            <p:cNvSpPr>
              <a:spLocks/>
            </p:cNvSpPr>
            <p:nvPr/>
          </p:nvSpPr>
          <p:spPr bwMode="auto">
            <a:xfrm>
              <a:off x="3656" y="1334"/>
              <a:ext cx="1679" cy="1906"/>
            </a:xfrm>
            <a:custGeom>
              <a:avLst/>
              <a:gdLst>
                <a:gd name="T0" fmla="*/ 0 w 1679"/>
                <a:gd name="T1" fmla="*/ 0 h 1906"/>
                <a:gd name="T2" fmla="*/ 1678 w 1679"/>
                <a:gd name="T3" fmla="*/ 0 h 1906"/>
                <a:gd name="T4" fmla="*/ 1678 w 1679"/>
                <a:gd name="T5" fmla="*/ 1905 h 1906"/>
                <a:gd name="T6" fmla="*/ 0 w 1679"/>
                <a:gd name="T7" fmla="*/ 1905 h 1906"/>
                <a:gd name="T8" fmla="*/ 0 w 1679"/>
                <a:gd name="T9" fmla="*/ 0 h 1906"/>
              </a:gdLst>
              <a:ahLst/>
              <a:cxnLst>
                <a:cxn ang="0">
                  <a:pos x="T0" y="T1"/>
                </a:cxn>
                <a:cxn ang="0">
                  <a:pos x="T2" y="T3"/>
                </a:cxn>
                <a:cxn ang="0">
                  <a:pos x="T4" y="T5"/>
                </a:cxn>
                <a:cxn ang="0">
                  <a:pos x="T6" y="T7"/>
                </a:cxn>
                <a:cxn ang="0">
                  <a:pos x="T8" y="T9"/>
                </a:cxn>
              </a:cxnLst>
              <a:rect l="0" t="0" r="r" b="b"/>
              <a:pathLst>
                <a:path w="1679" h="1906">
                  <a:moveTo>
                    <a:pt x="0" y="0"/>
                  </a:moveTo>
                  <a:lnTo>
                    <a:pt x="1678" y="0"/>
                  </a:lnTo>
                  <a:lnTo>
                    <a:pt x="1678" y="1905"/>
                  </a:lnTo>
                  <a:lnTo>
                    <a:pt x="0" y="1905"/>
                  </a:lnTo>
                  <a:lnTo>
                    <a:pt x="0" y="0"/>
                  </a:lnTo>
                </a:path>
              </a:pathLst>
            </a:custGeom>
            <a:noFill/>
            <a:ln w="25400" cap="rnd" cmpd="sng">
              <a:solidFill>
                <a:schemeClr val="hlink"/>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3501" name="Line 45"/>
            <p:cNvSpPr>
              <a:spLocks noChangeShapeType="1"/>
            </p:cNvSpPr>
            <p:nvPr/>
          </p:nvSpPr>
          <p:spPr bwMode="auto">
            <a:xfrm>
              <a:off x="3628" y="3241"/>
              <a:ext cx="23" cy="0"/>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502" name="Line 46"/>
            <p:cNvSpPr>
              <a:spLocks noChangeShapeType="1"/>
            </p:cNvSpPr>
            <p:nvPr/>
          </p:nvSpPr>
          <p:spPr bwMode="auto">
            <a:xfrm>
              <a:off x="3628" y="3001"/>
              <a:ext cx="23" cy="0"/>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503" name="Line 47"/>
            <p:cNvSpPr>
              <a:spLocks noChangeShapeType="1"/>
            </p:cNvSpPr>
            <p:nvPr/>
          </p:nvSpPr>
          <p:spPr bwMode="auto">
            <a:xfrm>
              <a:off x="3628" y="2767"/>
              <a:ext cx="23" cy="0"/>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504" name="Line 48"/>
            <p:cNvSpPr>
              <a:spLocks noChangeShapeType="1"/>
            </p:cNvSpPr>
            <p:nvPr/>
          </p:nvSpPr>
          <p:spPr bwMode="auto">
            <a:xfrm>
              <a:off x="3628" y="2527"/>
              <a:ext cx="23" cy="0"/>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505" name="Line 49"/>
            <p:cNvSpPr>
              <a:spLocks noChangeShapeType="1"/>
            </p:cNvSpPr>
            <p:nvPr/>
          </p:nvSpPr>
          <p:spPr bwMode="auto">
            <a:xfrm>
              <a:off x="3628" y="2289"/>
              <a:ext cx="23" cy="0"/>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506" name="Line 50"/>
            <p:cNvSpPr>
              <a:spLocks noChangeShapeType="1"/>
            </p:cNvSpPr>
            <p:nvPr/>
          </p:nvSpPr>
          <p:spPr bwMode="auto">
            <a:xfrm>
              <a:off x="3628" y="2049"/>
              <a:ext cx="23" cy="0"/>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507" name="Line 51"/>
            <p:cNvSpPr>
              <a:spLocks noChangeShapeType="1"/>
            </p:cNvSpPr>
            <p:nvPr/>
          </p:nvSpPr>
          <p:spPr bwMode="auto">
            <a:xfrm>
              <a:off x="3628" y="1815"/>
              <a:ext cx="23" cy="0"/>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508" name="Line 52"/>
            <p:cNvSpPr>
              <a:spLocks noChangeShapeType="1"/>
            </p:cNvSpPr>
            <p:nvPr/>
          </p:nvSpPr>
          <p:spPr bwMode="auto">
            <a:xfrm>
              <a:off x="3628" y="1575"/>
              <a:ext cx="23" cy="0"/>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509" name="Line 53"/>
            <p:cNvSpPr>
              <a:spLocks noChangeShapeType="1"/>
            </p:cNvSpPr>
            <p:nvPr/>
          </p:nvSpPr>
          <p:spPr bwMode="auto">
            <a:xfrm>
              <a:off x="3628" y="1336"/>
              <a:ext cx="23" cy="0"/>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510" name="Line 54"/>
            <p:cNvSpPr>
              <a:spLocks noChangeShapeType="1"/>
            </p:cNvSpPr>
            <p:nvPr/>
          </p:nvSpPr>
          <p:spPr bwMode="auto">
            <a:xfrm flipV="1">
              <a:off x="3660" y="3239"/>
              <a:ext cx="0" cy="45"/>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511" name="Line 55"/>
            <p:cNvSpPr>
              <a:spLocks noChangeShapeType="1"/>
            </p:cNvSpPr>
            <p:nvPr/>
          </p:nvSpPr>
          <p:spPr bwMode="auto">
            <a:xfrm flipV="1">
              <a:off x="4079" y="3239"/>
              <a:ext cx="0" cy="45"/>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512" name="Line 56"/>
            <p:cNvSpPr>
              <a:spLocks noChangeShapeType="1"/>
            </p:cNvSpPr>
            <p:nvPr/>
          </p:nvSpPr>
          <p:spPr bwMode="auto">
            <a:xfrm flipV="1">
              <a:off x="4499" y="3239"/>
              <a:ext cx="0" cy="45"/>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513" name="Line 57"/>
            <p:cNvSpPr>
              <a:spLocks noChangeShapeType="1"/>
            </p:cNvSpPr>
            <p:nvPr/>
          </p:nvSpPr>
          <p:spPr bwMode="auto">
            <a:xfrm flipV="1">
              <a:off x="4918" y="3239"/>
              <a:ext cx="0" cy="45"/>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514" name="Line 58"/>
            <p:cNvSpPr>
              <a:spLocks noChangeShapeType="1"/>
            </p:cNvSpPr>
            <p:nvPr/>
          </p:nvSpPr>
          <p:spPr bwMode="auto">
            <a:xfrm flipV="1">
              <a:off x="5338" y="3239"/>
              <a:ext cx="0" cy="45"/>
            </a:xfrm>
            <a:prstGeom prst="line">
              <a:avLst/>
            </a:prstGeom>
            <a:noFill/>
            <a:ln w="254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3515" name="Rectangle 59"/>
            <p:cNvSpPr>
              <a:spLocks noChangeArrowheads="1"/>
            </p:cNvSpPr>
            <p:nvPr/>
          </p:nvSpPr>
          <p:spPr bwMode="auto">
            <a:xfrm>
              <a:off x="3425" y="3138"/>
              <a:ext cx="206"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0</a:t>
              </a:r>
            </a:p>
          </p:txBody>
        </p:sp>
        <p:sp>
          <p:nvSpPr>
            <p:cNvPr id="403516" name="Rectangle 60"/>
            <p:cNvSpPr>
              <a:spLocks noChangeArrowheads="1"/>
            </p:cNvSpPr>
            <p:nvPr/>
          </p:nvSpPr>
          <p:spPr bwMode="auto">
            <a:xfrm>
              <a:off x="3425" y="2900"/>
              <a:ext cx="206"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1</a:t>
              </a:r>
            </a:p>
          </p:txBody>
        </p:sp>
        <p:sp>
          <p:nvSpPr>
            <p:cNvPr id="403517" name="Rectangle 61"/>
            <p:cNvSpPr>
              <a:spLocks noChangeArrowheads="1"/>
            </p:cNvSpPr>
            <p:nvPr/>
          </p:nvSpPr>
          <p:spPr bwMode="auto">
            <a:xfrm>
              <a:off x="3425" y="2666"/>
              <a:ext cx="206"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2</a:t>
              </a:r>
            </a:p>
          </p:txBody>
        </p:sp>
        <p:sp>
          <p:nvSpPr>
            <p:cNvPr id="403518" name="Rectangle 62"/>
            <p:cNvSpPr>
              <a:spLocks noChangeArrowheads="1"/>
            </p:cNvSpPr>
            <p:nvPr/>
          </p:nvSpPr>
          <p:spPr bwMode="auto">
            <a:xfrm>
              <a:off x="3425" y="2426"/>
              <a:ext cx="206"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3</a:t>
              </a:r>
            </a:p>
          </p:txBody>
        </p:sp>
        <p:sp>
          <p:nvSpPr>
            <p:cNvPr id="403519" name="Rectangle 63"/>
            <p:cNvSpPr>
              <a:spLocks noChangeArrowheads="1"/>
            </p:cNvSpPr>
            <p:nvPr/>
          </p:nvSpPr>
          <p:spPr bwMode="auto">
            <a:xfrm>
              <a:off x="3425" y="2188"/>
              <a:ext cx="206"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4</a:t>
              </a:r>
            </a:p>
          </p:txBody>
        </p:sp>
        <p:sp>
          <p:nvSpPr>
            <p:cNvPr id="403520" name="Rectangle 64"/>
            <p:cNvSpPr>
              <a:spLocks noChangeArrowheads="1"/>
            </p:cNvSpPr>
            <p:nvPr/>
          </p:nvSpPr>
          <p:spPr bwMode="auto">
            <a:xfrm>
              <a:off x="3425" y="1949"/>
              <a:ext cx="206"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5</a:t>
              </a:r>
            </a:p>
          </p:txBody>
        </p:sp>
        <p:sp>
          <p:nvSpPr>
            <p:cNvPr id="403521" name="Rectangle 65"/>
            <p:cNvSpPr>
              <a:spLocks noChangeArrowheads="1"/>
            </p:cNvSpPr>
            <p:nvPr/>
          </p:nvSpPr>
          <p:spPr bwMode="auto">
            <a:xfrm>
              <a:off x="3425" y="1715"/>
              <a:ext cx="206"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6</a:t>
              </a:r>
            </a:p>
          </p:txBody>
        </p:sp>
        <p:sp>
          <p:nvSpPr>
            <p:cNvPr id="403522" name="Rectangle 66"/>
            <p:cNvSpPr>
              <a:spLocks noChangeArrowheads="1"/>
            </p:cNvSpPr>
            <p:nvPr/>
          </p:nvSpPr>
          <p:spPr bwMode="auto">
            <a:xfrm>
              <a:off x="3425" y="1475"/>
              <a:ext cx="206"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7</a:t>
              </a:r>
            </a:p>
          </p:txBody>
        </p:sp>
        <p:sp>
          <p:nvSpPr>
            <p:cNvPr id="403523" name="Rectangle 67"/>
            <p:cNvSpPr>
              <a:spLocks noChangeArrowheads="1"/>
            </p:cNvSpPr>
            <p:nvPr/>
          </p:nvSpPr>
          <p:spPr bwMode="auto">
            <a:xfrm>
              <a:off x="3425" y="1236"/>
              <a:ext cx="206"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8</a:t>
              </a:r>
            </a:p>
          </p:txBody>
        </p:sp>
        <p:sp>
          <p:nvSpPr>
            <p:cNvPr id="403524" name="Rectangle 68"/>
            <p:cNvSpPr>
              <a:spLocks noChangeArrowheads="1"/>
            </p:cNvSpPr>
            <p:nvPr/>
          </p:nvSpPr>
          <p:spPr bwMode="auto">
            <a:xfrm>
              <a:off x="3790" y="3303"/>
              <a:ext cx="205"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1</a:t>
              </a:r>
            </a:p>
          </p:txBody>
        </p:sp>
        <p:sp>
          <p:nvSpPr>
            <p:cNvPr id="403525" name="Rectangle 69"/>
            <p:cNvSpPr>
              <a:spLocks noChangeArrowheads="1"/>
            </p:cNvSpPr>
            <p:nvPr/>
          </p:nvSpPr>
          <p:spPr bwMode="auto">
            <a:xfrm>
              <a:off x="4209" y="3303"/>
              <a:ext cx="206"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2</a:t>
              </a:r>
            </a:p>
          </p:txBody>
        </p:sp>
        <p:sp>
          <p:nvSpPr>
            <p:cNvPr id="403526" name="Rectangle 70"/>
            <p:cNvSpPr>
              <a:spLocks noChangeArrowheads="1"/>
            </p:cNvSpPr>
            <p:nvPr/>
          </p:nvSpPr>
          <p:spPr bwMode="auto">
            <a:xfrm>
              <a:off x="4629" y="3303"/>
              <a:ext cx="206"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3</a:t>
              </a:r>
            </a:p>
          </p:txBody>
        </p:sp>
        <p:sp>
          <p:nvSpPr>
            <p:cNvPr id="403527" name="Rectangle 71"/>
            <p:cNvSpPr>
              <a:spLocks noChangeArrowheads="1"/>
            </p:cNvSpPr>
            <p:nvPr/>
          </p:nvSpPr>
          <p:spPr bwMode="auto">
            <a:xfrm>
              <a:off x="5048" y="3304"/>
              <a:ext cx="205"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1600">
                  <a:solidFill>
                    <a:schemeClr val="tx2"/>
                  </a:solidFill>
                </a:rPr>
                <a:t>4</a:t>
              </a:r>
            </a:p>
          </p:txBody>
        </p:sp>
      </p:grpSp>
      <p:sp>
        <p:nvSpPr>
          <p:cNvPr id="74" name="Rectangle 6"/>
          <p:cNvSpPr>
            <a:spLocks noChangeArrowheads="1"/>
          </p:cNvSpPr>
          <p:nvPr/>
        </p:nvSpPr>
        <p:spPr bwMode="auto">
          <a:xfrm>
            <a:off x="1066800" y="1371600"/>
            <a:ext cx="3225800" cy="4623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r>
              <a:rPr lang="en-US" sz="2400" b="1" dirty="0">
                <a:solidFill>
                  <a:schemeClr val="tx2"/>
                </a:solidFill>
              </a:rPr>
              <a:t>Current Allocation</a:t>
            </a:r>
          </a:p>
        </p:txBody>
      </p:sp>
      <p:sp>
        <p:nvSpPr>
          <p:cNvPr id="75" name="Rectangle 6"/>
          <p:cNvSpPr>
            <a:spLocks noChangeArrowheads="1"/>
          </p:cNvSpPr>
          <p:nvPr/>
        </p:nvSpPr>
        <p:spPr bwMode="auto">
          <a:xfrm>
            <a:off x="3962400" y="1371600"/>
            <a:ext cx="4953000" cy="4623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a:r>
              <a:rPr lang="en-US" sz="2400" b="1" dirty="0">
                <a:solidFill>
                  <a:schemeClr val="tx2"/>
                </a:solidFill>
              </a:rPr>
              <a:t>Recommended  Allocation</a:t>
            </a:r>
          </a:p>
        </p:txBody>
      </p:sp>
      <p:sp>
        <p:nvSpPr>
          <p:cNvPr id="7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56</a:t>
            </a:fld>
            <a:endParaRPr lang="en-US" sz="1200" dirty="0">
              <a:solidFill>
                <a:schemeClr val="tx1">
                  <a:lumMod val="65000"/>
                  <a:lumOff val="35000"/>
                </a:schemeClr>
              </a:solidFill>
            </a:endParaRPr>
          </a:p>
        </p:txBody>
      </p:sp>
      <p:sp>
        <p:nvSpPr>
          <p:cNvPr id="79"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996361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34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34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35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2" grpId="0"/>
      <p:bldP spid="403464" grpId="0"/>
      <p:bldP spid="74" grpId="0"/>
      <p:bldP spid="7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a:xfrm>
            <a:off x="498474" y="163046"/>
            <a:ext cx="7556313" cy="803691"/>
          </a:xfrm>
          <a:noFill/>
          <a:ln/>
        </p:spPr>
        <p:txBody>
          <a:bodyPr/>
          <a:lstStyle/>
          <a:p>
            <a:r>
              <a:rPr lang="en-US" b="1" dirty="0"/>
              <a:t>Test Recommended Allocations in Field Experiment</a:t>
            </a:r>
          </a:p>
        </p:txBody>
      </p:sp>
      <p:sp>
        <p:nvSpPr>
          <p:cNvPr id="2" name="Content Placeholder 1"/>
          <p:cNvSpPr>
            <a:spLocks noGrp="1"/>
          </p:cNvSpPr>
          <p:nvPr>
            <p:ph idx="1"/>
          </p:nvPr>
        </p:nvSpPr>
        <p:spPr/>
        <p:txBody>
          <a:bodyPr>
            <a:normAutofit lnSpcReduction="10000"/>
          </a:bodyPr>
          <a:lstStyle/>
          <a:p>
            <a:r>
              <a:rPr lang="en-US" sz="2400" dirty="0"/>
              <a:t>Sample</a:t>
            </a:r>
          </a:p>
          <a:p>
            <a:pPr lvl="1"/>
            <a:r>
              <a:rPr lang="en-US" sz="2000" dirty="0"/>
              <a:t>20 randomly selected geographically-stratified salespeople</a:t>
            </a:r>
          </a:p>
          <a:p>
            <a:pPr lvl="1"/>
            <a:r>
              <a:rPr lang="en-US" sz="2000" dirty="0"/>
              <a:t>20 other salespeople matched on key demo (age, experience, territory)</a:t>
            </a:r>
          </a:p>
          <a:p>
            <a:pPr lvl="1"/>
            <a:r>
              <a:rPr lang="en-US" sz="2000" dirty="0"/>
              <a:t>Randomly selected 1 from each pair, others were control</a:t>
            </a:r>
          </a:p>
          <a:p>
            <a:r>
              <a:rPr lang="en-US" sz="2400" dirty="0"/>
              <a:t>Treatment</a:t>
            </a:r>
          </a:p>
          <a:p>
            <a:pPr lvl="1"/>
            <a:r>
              <a:rPr lang="en-US" sz="2000" dirty="0"/>
              <a:t>Both groups were asked judgment questions, but only one group given recommended allocations</a:t>
            </a:r>
          </a:p>
          <a:p>
            <a:pPr lvl="1"/>
            <a:r>
              <a:rPr lang="en-US" sz="2000" dirty="0"/>
              <a:t>Other group given computer feedback summarizing answer to questions (helps prevent a demand effect)</a:t>
            </a:r>
          </a:p>
          <a:p>
            <a:r>
              <a:rPr lang="en-US" sz="2400" dirty="0"/>
              <a:t>Evaluated salesperson sales growth after six months</a:t>
            </a:r>
          </a:p>
          <a:p>
            <a:pPr lvl="1"/>
            <a:r>
              <a:rPr lang="en-US" sz="2000" dirty="0"/>
              <a:t>Experimental group 11.9%</a:t>
            </a:r>
          </a:p>
          <a:p>
            <a:pPr lvl="1"/>
            <a:r>
              <a:rPr lang="en-US" sz="2000" dirty="0"/>
              <a:t>Control group 3.8%</a:t>
            </a:r>
          </a:p>
          <a:p>
            <a:pPr lvl="1"/>
            <a:r>
              <a:rPr lang="en-US" sz="2000" dirty="0"/>
              <a:t>Difference 8.1%, probability this is due to chance is &lt; .025</a:t>
            </a:r>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57</a:t>
            </a:fld>
            <a:endParaRPr lang="en-US" sz="1200" dirty="0">
              <a:solidFill>
                <a:schemeClr val="tx1">
                  <a:lumMod val="65000"/>
                  <a:lumOff val="35000"/>
                </a:schemeClr>
              </a:solidFill>
            </a:endParaRPr>
          </a:p>
        </p:txBody>
      </p:sp>
      <p:sp>
        <p:nvSpPr>
          <p:cNvPr id="7"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2075547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2220"/>
            <a:ext cx="7556313" cy="803691"/>
          </a:xfrm>
        </p:spPr>
        <p:txBody>
          <a:bodyPr/>
          <a:lstStyle/>
          <a:p>
            <a:r>
              <a:rPr lang="en-US" b="1" dirty="0"/>
              <a:t>Agenda</a:t>
            </a:r>
          </a:p>
        </p:txBody>
      </p:sp>
      <p:sp>
        <p:nvSpPr>
          <p:cNvPr id="3" name="Content Placeholder 2"/>
          <p:cNvSpPr>
            <a:spLocks noGrp="1"/>
          </p:cNvSpPr>
          <p:nvPr>
            <p:ph idx="1"/>
          </p:nvPr>
        </p:nvSpPr>
        <p:spPr>
          <a:xfrm>
            <a:off x="498474" y="1331055"/>
            <a:ext cx="8354173" cy="5092529"/>
          </a:xfrm>
        </p:spPr>
        <p:txBody>
          <a:bodyPr>
            <a:normAutofit fontScale="92500" lnSpcReduction="20000"/>
          </a:bodyPr>
          <a:lstStyle/>
          <a:p>
            <a:r>
              <a:rPr lang="en-US" dirty="0"/>
              <a:t>Introduction</a:t>
            </a:r>
          </a:p>
          <a:p>
            <a:r>
              <a:rPr lang="en-US" dirty="0">
                <a:solidFill>
                  <a:srgbClr val="595959"/>
                </a:solidFill>
              </a:rPr>
              <a:t>Approaches for Managing Resource Trade-Offs</a:t>
            </a:r>
          </a:p>
          <a:p>
            <a:pPr lvl="1"/>
            <a:r>
              <a:rPr lang="en-US" dirty="0"/>
              <a:t>Evolution of Approaches for Managing Resource Trade-Offs</a:t>
            </a:r>
          </a:p>
          <a:p>
            <a:pPr lvl="1"/>
            <a:r>
              <a:rPr lang="en-US" dirty="0"/>
              <a:t>Anchoring – Adjusting Heuristics Attribution</a:t>
            </a:r>
          </a:p>
          <a:p>
            <a:pPr lvl="1"/>
            <a:r>
              <a:rPr lang="en-US" dirty="0"/>
              <a:t>Attribution Approach</a:t>
            </a:r>
          </a:p>
          <a:p>
            <a:pPr lvl="1"/>
            <a:r>
              <a:rPr lang="en-US" dirty="0"/>
              <a:t>Response Models</a:t>
            </a:r>
          </a:p>
          <a:p>
            <a:pPr lvl="1"/>
            <a:r>
              <a:rPr lang="en-US" dirty="0"/>
              <a:t>Metrics</a:t>
            </a:r>
          </a:p>
          <a:p>
            <a:r>
              <a:rPr lang="en-US" dirty="0"/>
              <a:t>Framework for Managing Resource Trade-Offs</a:t>
            </a:r>
          </a:p>
          <a:p>
            <a:pPr lvl="1"/>
            <a:r>
              <a:rPr lang="en-US" dirty="0"/>
              <a:t>Inputs to the Managing the Resource Trade-Offs Framework</a:t>
            </a:r>
          </a:p>
          <a:p>
            <a:pPr lvl="1"/>
            <a:r>
              <a:rPr lang="en-US" dirty="0"/>
              <a:t>Outputs of the Managing the Resource Trade-Offs Framework</a:t>
            </a:r>
          </a:p>
          <a:p>
            <a:pPr lvl="1"/>
            <a:r>
              <a:rPr lang="en-US" dirty="0"/>
              <a:t>Process for Managing Resource Trade-Offs</a:t>
            </a:r>
          </a:p>
          <a:p>
            <a:r>
              <a:rPr lang="en-US" dirty="0"/>
              <a:t>Example</a:t>
            </a:r>
          </a:p>
          <a:p>
            <a:r>
              <a:rPr lang="en-US" b="1" dirty="0">
                <a:solidFill>
                  <a:schemeClr val="tx2"/>
                </a:solidFill>
              </a:rPr>
              <a:t>Takeaways</a:t>
            </a:r>
          </a:p>
          <a:p>
            <a:r>
              <a:rPr lang="en-US" dirty="0">
                <a:solidFill>
                  <a:schemeClr val="tx1"/>
                </a:solidFill>
              </a:rPr>
              <a:t>Case</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58</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5947967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2220"/>
            <a:ext cx="7556313" cy="803691"/>
          </a:xfrm>
        </p:spPr>
        <p:txBody>
          <a:bodyPr/>
          <a:lstStyle/>
          <a:p>
            <a:r>
              <a:rPr lang="en-US" b="1" dirty="0"/>
              <a:t>Takeaways</a:t>
            </a:r>
          </a:p>
        </p:txBody>
      </p:sp>
      <p:sp>
        <p:nvSpPr>
          <p:cNvPr id="3" name="Content Placeholder 2"/>
          <p:cNvSpPr>
            <a:spLocks noGrp="1"/>
          </p:cNvSpPr>
          <p:nvPr>
            <p:ph idx="1"/>
          </p:nvPr>
        </p:nvSpPr>
        <p:spPr>
          <a:xfrm>
            <a:off x="498474" y="1331055"/>
            <a:ext cx="8354173" cy="5092529"/>
          </a:xfrm>
        </p:spPr>
        <p:txBody>
          <a:bodyPr>
            <a:normAutofit fontScale="92500" lnSpcReduction="20000"/>
          </a:bodyPr>
          <a:lstStyle/>
          <a:p>
            <a:pPr lvl="0"/>
            <a:r>
              <a:rPr lang="en-US" dirty="0"/>
              <a:t>All resources are limited. Managers must manage resource trade-offs to develop an effective marketing strategy. Most marketing decisions require trade-offs across multiple objectives, because resources are constrained and often interdependent.</a:t>
            </a:r>
          </a:p>
          <a:p>
            <a:pPr lvl="0"/>
            <a:r>
              <a:rPr lang="en-US" dirty="0"/>
              <a:t>Several factors increase the need for ongoing resource trade-offs, including limited resources (resource slack), changes in the composition of consumer segments, changes in the lifecycle stages of the product portfolio, changes in the market landscape due to competitive actions, and changes in the effectiveness of marketing activities.</a:t>
            </a:r>
          </a:p>
          <a:p>
            <a:pPr lvl="0"/>
            <a:r>
              <a:rPr lang="en-US" dirty="0"/>
              <a:t>Approaches to managing resource trade-offs have evolved from an exclusively heuristic-based era, in which managers solved resource allocation problems using simple rules of thumb, intuition, and judgment, to a data-based era, in which managers rely on statistical models and detailed information.</a:t>
            </a:r>
          </a:p>
          <a:p>
            <a:pPr lvl="0"/>
            <a:r>
              <a:rPr lang="en-US" dirty="0"/>
              <a:t>The heuristics approach relies on anchors, often related to spending in the previous period, which managers use to make marketing resource allocation decisions. Then managers may adjust their decisions every period, after observing the prior outcomes.</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59</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14651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33" y="192926"/>
            <a:ext cx="7556313" cy="803691"/>
          </a:xfrm>
        </p:spPr>
        <p:txBody>
          <a:bodyPr/>
          <a:lstStyle/>
          <a:p>
            <a:r>
              <a:rPr lang="en-US" b="1" dirty="0"/>
              <a:t>Source of  Needing to Change Resource Tradeoffs</a:t>
            </a:r>
          </a:p>
        </p:txBody>
      </p:sp>
      <p:sp>
        <p:nvSpPr>
          <p:cNvPr id="3" name="Content Placeholder 2"/>
          <p:cNvSpPr>
            <a:spLocks noGrp="1"/>
          </p:cNvSpPr>
          <p:nvPr>
            <p:ph idx="1"/>
          </p:nvPr>
        </p:nvSpPr>
        <p:spPr/>
        <p:txBody>
          <a:bodyPr>
            <a:normAutofit/>
          </a:bodyPr>
          <a:lstStyle/>
          <a:p>
            <a:r>
              <a:rPr lang="en-US" sz="2400" b="1" dirty="0">
                <a:solidFill>
                  <a:srgbClr val="1F497D"/>
                </a:solidFill>
              </a:rPr>
              <a:t>Resource slack</a:t>
            </a:r>
            <a:r>
              <a:rPr lang="en-US" sz="2400" dirty="0">
                <a:solidFill>
                  <a:srgbClr val="1F497D"/>
                </a:solidFill>
              </a:rPr>
              <a:t> </a:t>
            </a:r>
            <a:r>
              <a:rPr lang="en-US" sz="2400" dirty="0"/>
              <a:t>refers to the “potentially utilizable resources a firm possesses that it could divert or redeploy to achieve organizational goals” </a:t>
            </a:r>
          </a:p>
          <a:p>
            <a:r>
              <a:rPr lang="en-US" sz="2400" dirty="0"/>
              <a:t>Changes in customers’ needs </a:t>
            </a:r>
          </a:p>
          <a:p>
            <a:r>
              <a:rPr lang="en-US" sz="2400" dirty="0"/>
              <a:t>Changes in the lifecycle stage of a firm’s products </a:t>
            </a:r>
          </a:p>
          <a:p>
            <a:r>
              <a:rPr lang="en-US" sz="2400" dirty="0"/>
              <a:t>Changes in the product market landscape, due to entries and exits by competitors </a:t>
            </a:r>
          </a:p>
          <a:p>
            <a:r>
              <a:rPr lang="en-US" sz="2400" dirty="0"/>
              <a:t>Changes in the effectiveness of marketing activities </a:t>
            </a:r>
          </a:p>
          <a:p>
            <a:endParaRPr lang="en-US" dirty="0"/>
          </a:p>
          <a:p>
            <a:endParaRPr lang="en-US" dirty="0"/>
          </a:p>
          <a:p>
            <a:endParaRPr lang="en-US" dirty="0"/>
          </a:p>
          <a:p>
            <a:pPr lvl="1"/>
            <a:endParaRPr lang="en-US"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6</a:t>
            </a:fld>
            <a:endParaRPr lang="en-US" sz="1200" dirty="0">
              <a:solidFill>
                <a:schemeClr val="tx1">
                  <a:lumMod val="65000"/>
                  <a:lumOff val="35000"/>
                </a:schemeClr>
              </a:solidFill>
            </a:endParaRPr>
          </a:p>
        </p:txBody>
      </p:sp>
      <p:pic>
        <p:nvPicPr>
          <p:cNvPr id="7" name="Picture 6" descr="WeighingOptions-1024x68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209" y="5508625"/>
            <a:ext cx="1911665" cy="1273199"/>
          </a:xfrm>
          <a:prstGeom prst="rect">
            <a:avLst/>
          </a:prstGeom>
        </p:spPr>
      </p:pic>
    </p:spTree>
    <p:extLst>
      <p:ext uri="{BB962C8B-B14F-4D97-AF65-F5344CB8AC3E}">
        <p14:creationId xmlns:p14="http://schemas.microsoft.com/office/powerpoint/2010/main" val="230492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2220"/>
            <a:ext cx="7556313" cy="803691"/>
          </a:xfrm>
        </p:spPr>
        <p:txBody>
          <a:bodyPr/>
          <a:lstStyle/>
          <a:p>
            <a:r>
              <a:rPr lang="en-US" b="1" dirty="0"/>
              <a:t>Takeaways</a:t>
            </a:r>
          </a:p>
        </p:txBody>
      </p:sp>
      <p:sp>
        <p:nvSpPr>
          <p:cNvPr id="3" name="Content Placeholder 2"/>
          <p:cNvSpPr>
            <a:spLocks noGrp="1"/>
          </p:cNvSpPr>
          <p:nvPr>
            <p:ph idx="1"/>
          </p:nvPr>
        </p:nvSpPr>
        <p:spPr>
          <a:xfrm>
            <a:off x="498474" y="1331055"/>
            <a:ext cx="8354173" cy="5092529"/>
          </a:xfrm>
        </p:spPr>
        <p:txBody>
          <a:bodyPr>
            <a:normAutofit lnSpcReduction="10000"/>
          </a:bodyPr>
          <a:lstStyle/>
          <a:p>
            <a:pPr lvl="0"/>
            <a:r>
              <a:rPr lang="en-US" dirty="0"/>
              <a:t>An attribution approach asks, How does a specific (e.g., 1 percent) increase in a resource option affect a particular outcome, keeping all else constant? The model integrates past decisions and past outcomes, then produces a mathematical assessment of how much impact each resource trade-off truly has for generating outcomes.</a:t>
            </a:r>
          </a:p>
          <a:p>
            <a:pPr lvl="0"/>
            <a:r>
              <a:rPr lang="en-US" dirty="0"/>
              <a:t>A response model-based attribution approach captures the relationship between past marketing resources and past outcomes. A basic assumption is that past outcomes relate to future outcomes, which is usually reasonable. The use of past data then can uncover the relationship between marketing resources and performance.</a:t>
            </a:r>
          </a:p>
          <a:p>
            <a:pPr lvl="0"/>
            <a:r>
              <a:rPr lang="en-US" dirty="0"/>
              <a:t>There are three key inputs and two key outputs of the framework for managing resource trade-offs. The inputs are the outputs of the previous three principles. The outputs are a description of the firm’s resource plans and budgets and the use of key marketing metrics that can effectively validate these resource outlays.</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60</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422056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7161"/>
            <a:ext cx="7556313" cy="803691"/>
          </a:xfrm>
        </p:spPr>
        <p:txBody>
          <a:bodyPr/>
          <a:lstStyle/>
          <a:p>
            <a:r>
              <a:rPr lang="en-US" b="1" dirty="0"/>
              <a:t>Readings</a:t>
            </a:r>
          </a:p>
        </p:txBody>
      </p:sp>
      <p:sp>
        <p:nvSpPr>
          <p:cNvPr id="3" name="Content Placeholder 2"/>
          <p:cNvSpPr>
            <a:spLocks noGrp="1"/>
          </p:cNvSpPr>
          <p:nvPr>
            <p:ph idx="1"/>
          </p:nvPr>
        </p:nvSpPr>
        <p:spPr/>
        <p:txBody>
          <a:bodyPr>
            <a:normAutofit/>
          </a:bodyPr>
          <a:lstStyle/>
          <a:p>
            <a:r>
              <a:rPr lang="en-US" sz="2400" b="1" i="1" dirty="0">
                <a:solidFill>
                  <a:schemeClr val="tx2"/>
                </a:solidFill>
                <a:ea typeface="Lucida Grande"/>
                <a:cs typeface="Arial"/>
              </a:rPr>
              <a:t>Note on Marketing Performance Assessment </a:t>
            </a:r>
            <a:r>
              <a:rPr lang="en-US" sz="2400" dirty="0">
                <a:solidFill>
                  <a:srgbClr val="595959"/>
                </a:solidFill>
                <a:ea typeface="Lucida Grande"/>
                <a:cs typeface="Arial"/>
              </a:rPr>
              <a:t>(great overview on marketing metrics and process for using metrics)</a:t>
            </a:r>
          </a:p>
          <a:p>
            <a:r>
              <a:rPr lang="en-US" sz="2400" b="1" i="1" dirty="0">
                <a:solidFill>
                  <a:schemeClr val="tx2"/>
                </a:solidFill>
                <a:ea typeface="Lucida Grande"/>
                <a:cs typeface="Arial"/>
              </a:rPr>
              <a:t>The Rules of Measurement </a:t>
            </a:r>
            <a:r>
              <a:rPr lang="en-US" sz="2400" dirty="0">
                <a:solidFill>
                  <a:srgbClr val="595959"/>
                </a:solidFill>
                <a:ea typeface="Lucida Grande"/>
                <a:cs typeface="Arial"/>
              </a:rPr>
              <a:t>(process for NPS, response rate and bias)</a:t>
            </a:r>
          </a:p>
          <a:p>
            <a:r>
              <a:rPr lang="en-US" sz="2400" b="1" i="1" dirty="0">
                <a:solidFill>
                  <a:schemeClr val="tx2"/>
                </a:solidFill>
                <a:ea typeface="Lucida Grande"/>
                <a:cs typeface="Arial"/>
              </a:rPr>
              <a:t>Building Loyalty in Business Markets</a:t>
            </a:r>
            <a:r>
              <a:rPr lang="en-US" sz="2400" i="1" dirty="0">
                <a:solidFill>
                  <a:srgbClr val="595959"/>
                </a:solidFill>
                <a:ea typeface="Lucida Grande"/>
                <a:cs typeface="Arial"/>
              </a:rPr>
              <a:t> </a:t>
            </a:r>
            <a:r>
              <a:rPr lang="en-US" sz="2400" dirty="0">
                <a:solidFill>
                  <a:srgbClr val="595959"/>
                </a:solidFill>
                <a:ea typeface="Lucida Grande"/>
                <a:cs typeface="Arial"/>
              </a:rPr>
              <a:t>(building B2B loyalty)</a:t>
            </a:r>
          </a:p>
          <a:p>
            <a:r>
              <a:rPr lang="en-US" sz="2400" b="1" i="1" dirty="0">
                <a:solidFill>
                  <a:schemeClr val="tx2"/>
                </a:solidFill>
                <a:ea typeface="Lucida Grande"/>
                <a:cs typeface="Arial"/>
              </a:rPr>
              <a:t>Marketing Strategy Book</a:t>
            </a:r>
            <a:r>
              <a:rPr lang="en-US" sz="2400" dirty="0">
                <a:solidFill>
                  <a:srgbClr val="595959"/>
                </a:solidFill>
                <a:ea typeface="Lucida Grande"/>
                <a:cs typeface="Arial"/>
              </a:rPr>
              <a:t>: Chapter 8</a:t>
            </a:r>
            <a:endParaRPr lang="en-US" sz="2000" i="1" dirty="0">
              <a:solidFill>
                <a:srgbClr val="595959"/>
              </a:solidFill>
              <a:cs typeface="Arial"/>
            </a:endParaRPr>
          </a:p>
        </p:txBody>
      </p:sp>
      <p:sp>
        <p:nvSpPr>
          <p:cNvPr id="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61</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68687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2220"/>
            <a:ext cx="7556313" cy="803691"/>
          </a:xfrm>
        </p:spPr>
        <p:txBody>
          <a:bodyPr/>
          <a:lstStyle/>
          <a:p>
            <a:r>
              <a:rPr lang="en-US" b="1" dirty="0"/>
              <a:t>Agenda</a:t>
            </a:r>
          </a:p>
        </p:txBody>
      </p:sp>
      <p:sp>
        <p:nvSpPr>
          <p:cNvPr id="3" name="Content Placeholder 2"/>
          <p:cNvSpPr>
            <a:spLocks noGrp="1"/>
          </p:cNvSpPr>
          <p:nvPr>
            <p:ph idx="1"/>
          </p:nvPr>
        </p:nvSpPr>
        <p:spPr>
          <a:xfrm>
            <a:off x="498474" y="1331055"/>
            <a:ext cx="8354173" cy="5092529"/>
          </a:xfrm>
        </p:spPr>
        <p:txBody>
          <a:bodyPr>
            <a:normAutofit fontScale="92500" lnSpcReduction="20000"/>
          </a:bodyPr>
          <a:lstStyle/>
          <a:p>
            <a:r>
              <a:rPr lang="en-US" dirty="0"/>
              <a:t>Introduction</a:t>
            </a:r>
          </a:p>
          <a:p>
            <a:r>
              <a:rPr lang="en-US" dirty="0">
                <a:solidFill>
                  <a:srgbClr val="595959"/>
                </a:solidFill>
              </a:rPr>
              <a:t>Approaches for Managing Resource Trade-Offs</a:t>
            </a:r>
          </a:p>
          <a:p>
            <a:pPr lvl="1"/>
            <a:r>
              <a:rPr lang="en-US" dirty="0"/>
              <a:t>Evolution of Approaches for Managing Resource Trade-Offs</a:t>
            </a:r>
          </a:p>
          <a:p>
            <a:pPr lvl="1"/>
            <a:r>
              <a:rPr lang="en-US" dirty="0"/>
              <a:t>Anchoring – Adjusting Heuristics Attribution</a:t>
            </a:r>
          </a:p>
          <a:p>
            <a:pPr lvl="1"/>
            <a:r>
              <a:rPr lang="en-US" dirty="0"/>
              <a:t>Attribution Approach</a:t>
            </a:r>
          </a:p>
          <a:p>
            <a:pPr lvl="1"/>
            <a:r>
              <a:rPr lang="en-US"/>
              <a:t>Response Models</a:t>
            </a:r>
          </a:p>
          <a:p>
            <a:pPr lvl="1"/>
            <a:r>
              <a:rPr lang="en-US"/>
              <a:t>Metrics</a:t>
            </a:r>
            <a:endParaRPr lang="en-US" dirty="0"/>
          </a:p>
          <a:p>
            <a:r>
              <a:rPr lang="en-US" dirty="0"/>
              <a:t>Framework for Managing Resource Trade-Offs</a:t>
            </a:r>
          </a:p>
          <a:p>
            <a:pPr lvl="1"/>
            <a:r>
              <a:rPr lang="en-US" dirty="0"/>
              <a:t>Inputs to the Managing the Resource Trade-Offs Framework</a:t>
            </a:r>
          </a:p>
          <a:p>
            <a:pPr lvl="1"/>
            <a:r>
              <a:rPr lang="en-US" dirty="0"/>
              <a:t>Outputs of the Managing the Resource Trade-Offs Framework</a:t>
            </a:r>
          </a:p>
          <a:p>
            <a:pPr lvl="1"/>
            <a:r>
              <a:rPr lang="en-US" dirty="0"/>
              <a:t>Process for Managing Resource Trade-Offs</a:t>
            </a:r>
          </a:p>
          <a:p>
            <a:r>
              <a:rPr lang="en-US" dirty="0"/>
              <a:t>Example</a:t>
            </a:r>
          </a:p>
          <a:p>
            <a:r>
              <a:rPr lang="en-US" dirty="0">
                <a:solidFill>
                  <a:schemeClr val="tx1"/>
                </a:solidFill>
              </a:rPr>
              <a:t>Takeaways</a:t>
            </a:r>
          </a:p>
          <a:p>
            <a:r>
              <a:rPr lang="en-US" b="1" dirty="0">
                <a:solidFill>
                  <a:schemeClr val="tx2"/>
                </a:solidFill>
              </a:rPr>
              <a:t>Case</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t>62</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4391843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0614"/>
            <a:ext cx="7556313" cy="803691"/>
          </a:xfrm>
        </p:spPr>
        <p:txBody>
          <a:bodyPr/>
          <a:lstStyle/>
          <a:p>
            <a:r>
              <a:rPr lang="en-US" b="1" dirty="0"/>
              <a:t>Analytics Driven Case: Allocating Dollars Wisely at BRT Tribune</a:t>
            </a:r>
          </a:p>
        </p:txBody>
      </p:sp>
      <p:sp>
        <p:nvSpPr>
          <p:cNvPr id="3" name="Content Placeholder 2"/>
          <p:cNvSpPr>
            <a:spLocks noGrp="1"/>
          </p:cNvSpPr>
          <p:nvPr>
            <p:ph idx="1"/>
          </p:nvPr>
        </p:nvSpPr>
        <p:spPr/>
        <p:txBody>
          <a:bodyPr>
            <a:normAutofit/>
          </a:bodyPr>
          <a:lstStyle/>
          <a:p>
            <a:r>
              <a:rPr lang="en-US" dirty="0"/>
              <a:t>Newspaper industry had enjoyed high profits for decades, but between 2000 and 2010, daily circulation and advertising revenue declined significantly, in favor of less profitable free online news and other sources</a:t>
            </a:r>
          </a:p>
          <a:p>
            <a:r>
              <a:rPr lang="en-US" dirty="0"/>
              <a:t>Salespeople are limited resource. </a:t>
            </a:r>
            <a:r>
              <a:rPr lang="en-US" dirty="0">
                <a:sym typeface="Wingdings"/>
              </a:rPr>
              <a:t>BRT’s sales force split in 6 divisions, historically allocated by percentage of sales</a:t>
            </a:r>
          </a:p>
          <a:p>
            <a:r>
              <a:rPr lang="en-US" dirty="0"/>
              <a:t>Company faced an issue of resource allocation - how to best allocate limited resources (salespeople)</a:t>
            </a:r>
          </a:p>
          <a:p>
            <a:r>
              <a:rPr lang="en-US" dirty="0"/>
              <a:t>BRT used a scientific, attribution-based approach to budgeting because marketing strategy is based on goals (profit maximization), rationale (sales response models), actions (budgets and reallocation) rather than just a gut-based decision (i.e. percentage of sales)</a:t>
            </a:r>
          </a:p>
          <a:p>
            <a:endParaRPr lang="en-US" dirty="0">
              <a:sym typeface="Wingdings"/>
            </a:endParaRPr>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63</a:t>
            </a:fld>
            <a:endParaRPr lang="en-US" dirty="0"/>
          </a:p>
        </p:txBody>
      </p:sp>
    </p:spTree>
    <p:extLst>
      <p:ext uri="{BB962C8B-B14F-4D97-AF65-F5344CB8AC3E}">
        <p14:creationId xmlns:p14="http://schemas.microsoft.com/office/powerpoint/2010/main" val="27619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00099"/>
            <a:ext cx="7556313" cy="803691"/>
          </a:xfrm>
        </p:spPr>
        <p:txBody>
          <a:bodyPr/>
          <a:lstStyle/>
          <a:p>
            <a:r>
              <a:rPr lang="en-US" b="1" dirty="0"/>
              <a:t>Analytics Driven Case: Allocating Dollars Wisely at BRT Tribune</a:t>
            </a:r>
            <a:endParaRPr lang="en-US" dirty="0"/>
          </a:p>
        </p:txBody>
      </p:sp>
      <p:sp>
        <p:nvSpPr>
          <p:cNvPr id="3" name="Content Placeholder 2"/>
          <p:cNvSpPr>
            <a:spLocks noGrp="1"/>
          </p:cNvSpPr>
          <p:nvPr>
            <p:ph idx="1"/>
          </p:nvPr>
        </p:nvSpPr>
        <p:spPr/>
        <p:txBody>
          <a:bodyPr>
            <a:normAutofit/>
          </a:bodyPr>
          <a:lstStyle/>
          <a:p>
            <a:r>
              <a:rPr lang="en-US" dirty="0"/>
              <a:t>Sales Response Model</a:t>
            </a:r>
          </a:p>
          <a:p>
            <a:pPr lvl="1"/>
            <a:r>
              <a:rPr lang="en-US" dirty="0"/>
              <a:t>Used managerial estimates of revenue levels at different effort levels and a mathematical function capture the relationship between sales force and revenue</a:t>
            </a:r>
          </a:p>
          <a:p>
            <a:pPr lvl="1"/>
            <a:r>
              <a:rPr lang="en-US" dirty="0">
                <a:sym typeface="Wingdings"/>
              </a:rPr>
              <a:t>Estimate shape of response model curve</a:t>
            </a:r>
            <a:endParaRPr lang="en-US" dirty="0"/>
          </a:p>
          <a:p>
            <a:r>
              <a:rPr lang="en-US" dirty="0"/>
              <a:t>Optimization Procedure </a:t>
            </a:r>
          </a:p>
          <a:p>
            <a:pPr lvl="1"/>
            <a:r>
              <a:rPr lang="en-US" dirty="0"/>
              <a:t>Add or subtract a certain number of salespeople from each division such that the marginal benefit of adding and subtracting salespeople across all six divisions is exactly equal to the marginal cost</a:t>
            </a:r>
          </a:p>
          <a:p>
            <a:pPr lvl="1"/>
            <a:r>
              <a:rPr lang="en-US" dirty="0"/>
              <a:t>Optimal allocation of current salespeople</a:t>
            </a:r>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64</a:t>
            </a:fld>
            <a:endParaRPr lang="en-US" dirty="0"/>
          </a:p>
        </p:txBody>
      </p:sp>
      <p:pic>
        <p:nvPicPr>
          <p:cNvPr id="6" name="Picture 5" descr="6277208708_7e6607d601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975" y="4636680"/>
            <a:ext cx="2819400" cy="1786905"/>
          </a:xfrm>
          <a:prstGeom prst="rect">
            <a:avLst/>
          </a:prstGeom>
        </p:spPr>
      </p:pic>
    </p:spTree>
    <p:extLst>
      <p:ext uri="{BB962C8B-B14F-4D97-AF65-F5344CB8AC3E}">
        <p14:creationId xmlns:p14="http://schemas.microsoft.com/office/powerpoint/2010/main" val="119748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80139"/>
            <a:ext cx="7556313" cy="803691"/>
          </a:xfrm>
        </p:spPr>
        <p:txBody>
          <a:bodyPr/>
          <a:lstStyle/>
          <a:p>
            <a:r>
              <a:rPr lang="en-US" b="1" dirty="0"/>
              <a:t>Example: Smith’s </a:t>
            </a:r>
            <a:r>
              <a:rPr lang="en-US" b="1" dirty="0" err="1"/>
              <a:t>Snackfood</a:t>
            </a:r>
            <a:r>
              <a:rPr lang="en-US" b="1" dirty="0"/>
              <a:t> Company (UK / Australia)</a:t>
            </a:r>
          </a:p>
        </p:txBody>
      </p:sp>
      <p:sp>
        <p:nvSpPr>
          <p:cNvPr id="3" name="Content Placeholder 2"/>
          <p:cNvSpPr>
            <a:spLocks noGrp="1"/>
          </p:cNvSpPr>
          <p:nvPr>
            <p:ph idx="1"/>
          </p:nvPr>
        </p:nvSpPr>
        <p:spPr/>
        <p:txBody>
          <a:bodyPr/>
          <a:lstStyle/>
          <a:p>
            <a:r>
              <a:rPr lang="en-US" dirty="0">
                <a:solidFill>
                  <a:srgbClr val="595959"/>
                </a:solidFill>
              </a:rPr>
              <a:t>Smith’s </a:t>
            </a:r>
            <a:r>
              <a:rPr lang="en-US" dirty="0" err="1">
                <a:solidFill>
                  <a:srgbClr val="595959"/>
                </a:solidFill>
              </a:rPr>
              <a:t>Snackfood</a:t>
            </a:r>
            <a:r>
              <a:rPr lang="en-US" dirty="0">
                <a:solidFill>
                  <a:srgbClr val="595959"/>
                </a:solidFill>
              </a:rPr>
              <a:t> Company, is a British-Australian company producing snack foods</a:t>
            </a:r>
          </a:p>
          <a:p>
            <a:r>
              <a:rPr lang="en-US" dirty="0">
                <a:solidFill>
                  <a:srgbClr val="595959"/>
                </a:solidFill>
              </a:rPr>
              <a:t>The company records all the inputs and outputs throughout a product’s lifecycle from pre-far  preparations, on-farm processes to post-farm transportations</a:t>
            </a:r>
          </a:p>
          <a:p>
            <a:r>
              <a:rPr lang="en-US" dirty="0">
                <a:solidFill>
                  <a:srgbClr val="595959"/>
                </a:solidFill>
              </a:rPr>
              <a:t>The data showed that one of the significant trade-offs during the packaging and processing stage for corn chips is between resource usage and emission of greenhouse gases</a:t>
            </a:r>
          </a:p>
          <a:p>
            <a:r>
              <a:rPr lang="en-US" dirty="0">
                <a:solidFill>
                  <a:srgbClr val="595959"/>
                </a:solidFill>
              </a:rPr>
              <a:t>This assessment enables Smith’s </a:t>
            </a:r>
            <a:r>
              <a:rPr lang="en-US" dirty="0" err="1">
                <a:solidFill>
                  <a:srgbClr val="595959"/>
                </a:solidFill>
              </a:rPr>
              <a:t>Snackfood</a:t>
            </a:r>
            <a:r>
              <a:rPr lang="en-US" dirty="0">
                <a:solidFill>
                  <a:srgbClr val="595959"/>
                </a:solidFill>
              </a:rPr>
              <a:t> to make more informed decisions on its resource allocations across the product lifecycle stage.</a:t>
            </a:r>
          </a:p>
          <a:p>
            <a:endParaRPr lang="en-US" dirty="0">
              <a:solidFill>
                <a:srgbClr val="595959"/>
              </a:solidFill>
            </a:endParaRPr>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7</a:t>
            </a:fld>
            <a:endParaRPr lang="en-US" dirty="0"/>
          </a:p>
        </p:txBody>
      </p:sp>
      <p:pic>
        <p:nvPicPr>
          <p:cNvPr id="6" name="Picture 5" descr="smiths.jpg"/>
          <p:cNvPicPr>
            <a:picLocks noChangeAspect="1"/>
          </p:cNvPicPr>
          <p:nvPr/>
        </p:nvPicPr>
        <p:blipFill rotWithShape="1">
          <a:blip r:embed="rId3">
            <a:extLst>
              <a:ext uri="{28A0092B-C50C-407E-A947-70E740481C1C}">
                <a14:useLocalDpi xmlns:a14="http://schemas.microsoft.com/office/drawing/2010/main" val="0"/>
              </a:ext>
            </a:extLst>
          </a:blip>
          <a:srcRect l="23958" t="10524" r="23438" b="12286"/>
          <a:stretch/>
        </p:blipFill>
        <p:spPr>
          <a:xfrm>
            <a:off x="6731000" y="5293531"/>
            <a:ext cx="1567609" cy="1495179"/>
          </a:xfrm>
          <a:prstGeom prst="rect">
            <a:avLst/>
          </a:prstGeom>
        </p:spPr>
      </p:pic>
    </p:spTree>
    <p:extLst>
      <p:ext uri="{BB962C8B-B14F-4D97-AF65-F5344CB8AC3E}">
        <p14:creationId xmlns:p14="http://schemas.microsoft.com/office/powerpoint/2010/main" val="385597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chemeClr val="tx1"/>
                </a:solidFill>
              </a:rPr>
              <a:t>Sources of Resource Trade-Offs</a:t>
            </a:r>
          </a:p>
        </p:txBody>
      </p:sp>
      <p:sp>
        <p:nvSpPr>
          <p:cNvPr id="7" name="Slide Number Placeholder 4"/>
          <p:cNvSpPr>
            <a:spLocks noGrp="1"/>
          </p:cNvSpPr>
          <p:nvPr>
            <p:ph type="sldNum" sz="quarter" idx="4"/>
          </p:nvPr>
        </p:nvSpPr>
        <p:spPr/>
        <p:txBody>
          <a:bodyPr/>
          <a:lstStyle/>
          <a:p>
            <a:fld id="{606C48AC-5425-9447-80A6-7CD23CC5D020}" type="slidenum">
              <a:rPr lang="en-US" sz="1200" smtClean="0">
                <a:solidFill>
                  <a:schemeClr val="tx1">
                    <a:lumMod val="65000"/>
                    <a:lumOff val="35000"/>
                  </a:schemeClr>
                </a:solidFill>
              </a:rPr>
              <a:t>8</a:t>
            </a:fld>
            <a:endParaRPr lang="en-US" sz="1200" dirty="0">
              <a:solidFill>
                <a:schemeClr val="tx1">
                  <a:lumMod val="65000"/>
                  <a:lumOff val="35000"/>
                </a:schemeClr>
              </a:solidFill>
            </a:endParaRPr>
          </a:p>
        </p:txBody>
      </p:sp>
      <p:sp>
        <p:nvSpPr>
          <p:cNvPr id="8" name="Footer Placeholder 5"/>
          <p:cNvSpPr>
            <a:spLocks noGrp="1"/>
          </p:cNvSpPr>
          <p:nvPr>
            <p:ph type="ftr" sz="quarter" idx="4294967295"/>
          </p:nvPr>
        </p:nvSpPr>
        <p:spPr>
          <a:xfrm>
            <a:off x="0" y="6423025"/>
            <a:ext cx="6122988" cy="365125"/>
          </a:xfrm>
        </p:spPr>
        <p:txBody>
          <a:bodyPr/>
          <a:lstStyle/>
          <a:p>
            <a:r>
              <a:rPr lang="en-US" dirty="0"/>
              <a:t>© </a:t>
            </a:r>
            <a:r>
              <a:rPr lang="en-US" dirty="0" err="1"/>
              <a:t>Palmatier</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22161832"/>
              </p:ext>
            </p:extLst>
          </p:nvPr>
        </p:nvGraphicFramePr>
        <p:xfrm>
          <a:off x="248466" y="940094"/>
          <a:ext cx="8638084" cy="5338767"/>
        </p:xfrm>
        <a:graphic>
          <a:graphicData uri="http://schemas.openxmlformats.org/drawingml/2006/table">
            <a:tbl>
              <a:tblPr firstRow="1" bandRow="1">
                <a:tableStyleId>{5C22544A-7EE6-4342-B048-85BDC9FD1C3A}</a:tableStyleId>
              </a:tblPr>
              <a:tblGrid>
                <a:gridCol w="1420494">
                  <a:extLst>
                    <a:ext uri="{9D8B030D-6E8A-4147-A177-3AD203B41FA5}">
                      <a16:colId xmlns="" xmlns:a16="http://schemas.microsoft.com/office/drawing/2014/main" val="20000"/>
                    </a:ext>
                  </a:extLst>
                </a:gridCol>
                <a:gridCol w="4338229">
                  <a:extLst>
                    <a:ext uri="{9D8B030D-6E8A-4147-A177-3AD203B41FA5}">
                      <a16:colId xmlns="" xmlns:a16="http://schemas.microsoft.com/office/drawing/2014/main" val="20001"/>
                    </a:ext>
                  </a:extLst>
                </a:gridCol>
                <a:gridCol w="2879361">
                  <a:extLst>
                    <a:ext uri="{9D8B030D-6E8A-4147-A177-3AD203B41FA5}">
                      <a16:colId xmlns="" xmlns:a16="http://schemas.microsoft.com/office/drawing/2014/main" val="20002"/>
                    </a:ext>
                  </a:extLst>
                </a:gridCol>
              </a:tblGrid>
              <a:tr h="342895">
                <a:tc>
                  <a:txBody>
                    <a:bodyPr/>
                    <a:lstStyle/>
                    <a:p>
                      <a:r>
                        <a:rPr lang="en-US" sz="1200" dirty="0"/>
                        <a:t>Source</a:t>
                      </a:r>
                    </a:p>
                  </a:txBody>
                  <a:tcPr/>
                </a:tc>
                <a:tc>
                  <a:txBody>
                    <a:bodyPr/>
                    <a:lstStyle/>
                    <a:p>
                      <a:r>
                        <a:rPr lang="en-US" sz="1200" dirty="0"/>
                        <a:t>Idea</a:t>
                      </a:r>
                    </a:p>
                  </a:txBody>
                  <a:tcPr/>
                </a:tc>
                <a:tc>
                  <a:txBody>
                    <a:bodyPr/>
                    <a:lstStyle/>
                    <a:p>
                      <a:r>
                        <a:rPr lang="en-US" sz="1200" dirty="0"/>
                        <a:t>Examples</a:t>
                      </a:r>
                    </a:p>
                  </a:txBody>
                  <a:tcPr/>
                </a:tc>
                <a:extLst>
                  <a:ext uri="{0D108BD9-81ED-4DB2-BD59-A6C34878D82A}">
                    <a16:rowId xmlns="" xmlns:a16="http://schemas.microsoft.com/office/drawing/2014/main" val="10000"/>
                  </a:ext>
                </a:extLst>
              </a:tr>
              <a:tr h="1733262">
                <a:tc>
                  <a:txBody>
                    <a:bodyPr/>
                    <a:lstStyle/>
                    <a:p>
                      <a:r>
                        <a:rPr lang="en-US" sz="1200" dirty="0"/>
                        <a:t>Limited resources</a:t>
                      </a:r>
                      <a:r>
                        <a:rPr lang="en-US" sz="1200" baseline="0" dirty="0"/>
                        <a:t> and resource slack</a:t>
                      </a:r>
                      <a:endParaRPr lang="en-US" sz="1200" dirty="0"/>
                    </a:p>
                  </a:txBody>
                  <a:tcPr/>
                </a:tc>
                <a:tc>
                  <a:txBody>
                    <a:bodyPr/>
                    <a:lstStyle/>
                    <a:p>
                      <a:r>
                        <a:rPr lang="en-US" sz="1200" dirty="0"/>
                        <a:t>Firms have</a:t>
                      </a:r>
                      <a:r>
                        <a:rPr lang="en-US" sz="1200" baseline="0" dirty="0"/>
                        <a:t> some given level of resource slack, or potentially usable resources that can be diverted or redeployed to achieve organizational goals. However, this slack must be shared among many different marketing needs. Resource allocation therefore needs to find ways to optimize the return on marketing investments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Organic downturns like recessions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significantly contract demand for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goods and services, lowering 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firm’s sales and profits, and the firm’s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subsequent resource slack. Resource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allocations must adapt to these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changing conditions and the varying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amounts of resource slack.</a:t>
                      </a:r>
                    </a:p>
                  </a:txBody>
                  <a:tcPr/>
                </a:tc>
                <a:extLst>
                  <a:ext uri="{0D108BD9-81ED-4DB2-BD59-A6C34878D82A}">
                    <a16:rowId xmlns="" xmlns:a16="http://schemas.microsoft.com/office/drawing/2014/main" val="10001"/>
                  </a:ext>
                </a:extLst>
              </a:tr>
              <a:tr h="1529348">
                <a:tc>
                  <a:txBody>
                    <a:bodyPr/>
                    <a:lstStyle/>
                    <a:p>
                      <a:r>
                        <a:rPr lang="en-US" sz="1200" dirty="0"/>
                        <a:t>Changes in customers’ needs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Market segmentation provides a description of the industry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segments. A firm then moves from the overall market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landscape to the specific segment(s) of interest to the firm.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Yet, over time, the size and attractiveness of each of the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industry segments changes, which means that the number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of targeted segments may change, and a firm’s commitment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to segments will change.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 2005, the hotel industry mostly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concentrated on luring business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travelers; today, it spends much more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on marketing to young couples. Young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couples are the fastest growing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demographic, and they seek innovative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and inexpensive hospitality solutions.</a:t>
                      </a:r>
                    </a:p>
                  </a:txBody>
                  <a:tcPr/>
                </a:tc>
                <a:extLst>
                  <a:ext uri="{0D108BD9-81ED-4DB2-BD59-A6C34878D82A}">
                    <a16:rowId xmlns="" xmlns:a16="http://schemas.microsoft.com/office/drawing/2014/main" val="10002"/>
                  </a:ext>
                </a:extLst>
              </a:tr>
              <a:tr h="1733262">
                <a:tc>
                  <a:txBody>
                    <a:bodyPr/>
                    <a:lstStyle/>
                    <a:p>
                      <a:r>
                        <a:rPr lang="en-US" sz="1200" dirty="0"/>
                        <a:t>Changes in the lifecycle</a:t>
                      </a:r>
                      <a:r>
                        <a:rPr lang="en-US" sz="1200" baseline="0" dirty="0"/>
                        <a:t> stage of a firm’s products</a:t>
                      </a:r>
                      <a:endParaRPr lang="en-US" sz="1200" dirty="0"/>
                    </a:p>
                  </a:txBody>
                  <a:tcPr/>
                </a:tc>
                <a:tc>
                  <a:txBody>
                    <a:bodyPr/>
                    <a:lstStyle/>
                    <a:p>
                      <a:r>
                        <a:rPr lang="en-US" sz="1200" b="0" i="0" u="none" strike="noStrike" kern="1200" baseline="0" dirty="0">
                          <a:solidFill>
                            <a:schemeClr val="dk1"/>
                          </a:solidFill>
                          <a:latin typeface="+mn-lt"/>
                          <a:ea typeface="+mn-ea"/>
                          <a:cs typeface="+mn-cs"/>
                        </a:rPr>
                        <a:t>Firms try to balance their product portfolios to have</a:t>
                      </a:r>
                    </a:p>
                    <a:p>
                      <a:r>
                        <a:rPr lang="en-US" sz="1200" b="0" i="0" u="none" strike="noStrike" kern="1200" baseline="0" dirty="0">
                          <a:solidFill>
                            <a:schemeClr val="dk1"/>
                          </a:solidFill>
                          <a:latin typeface="+mn-lt"/>
                          <a:ea typeface="+mn-ea"/>
                          <a:cs typeface="+mn-cs"/>
                        </a:rPr>
                        <a:t>products in all lifecycle stages, to help offset resource</a:t>
                      </a:r>
                    </a:p>
                    <a:p>
                      <a:r>
                        <a:rPr lang="en-US" sz="1200" b="0" i="0" u="none" strike="noStrike" kern="1200" baseline="0" dirty="0">
                          <a:solidFill>
                            <a:schemeClr val="dk1"/>
                          </a:solidFill>
                          <a:latin typeface="+mn-lt"/>
                          <a:ea typeface="+mn-ea"/>
                          <a:cs typeface="+mn-cs"/>
                        </a:rPr>
                        <a:t>needs. Introductory stage products require larger resource</a:t>
                      </a:r>
                    </a:p>
                    <a:p>
                      <a:r>
                        <a:rPr lang="en-US" sz="1200" b="0" i="0" u="none" strike="noStrike" kern="1200" baseline="0" dirty="0">
                          <a:solidFill>
                            <a:schemeClr val="dk1"/>
                          </a:solidFill>
                          <a:latin typeface="+mn-lt"/>
                          <a:ea typeface="+mn-ea"/>
                          <a:cs typeface="+mn-cs"/>
                        </a:rPr>
                        <a:t>allocations to their launch, testing, and advertising to create</a:t>
                      </a:r>
                    </a:p>
                    <a:p>
                      <a:r>
                        <a:rPr lang="en-US" sz="1200" b="0" i="0" u="none" strike="noStrike" kern="1200" baseline="0" dirty="0">
                          <a:solidFill>
                            <a:schemeClr val="dk1"/>
                          </a:solidFill>
                          <a:latin typeface="+mn-lt"/>
                          <a:ea typeface="+mn-ea"/>
                          <a:cs typeface="+mn-cs"/>
                        </a:rPr>
                        <a:t>awareness. They require different allocations as they</a:t>
                      </a:r>
                    </a:p>
                    <a:p>
                      <a:r>
                        <a:rPr lang="en-US" sz="1200" b="0" i="0" u="none" strike="noStrike" kern="1200" baseline="0" dirty="0">
                          <a:solidFill>
                            <a:schemeClr val="dk1"/>
                          </a:solidFill>
                          <a:latin typeface="+mn-lt"/>
                          <a:ea typeface="+mn-ea"/>
                          <a:cs typeface="+mn-cs"/>
                        </a:rPr>
                        <a:t>enter the growth, maturity, and decline stages. Changes in</a:t>
                      </a:r>
                    </a:p>
                    <a:p>
                      <a:r>
                        <a:rPr lang="en-US" sz="1200" b="0" i="0" u="none" strike="noStrike" kern="1200" baseline="0" dirty="0">
                          <a:solidFill>
                            <a:schemeClr val="dk1"/>
                          </a:solidFill>
                          <a:latin typeface="+mn-lt"/>
                          <a:ea typeface="+mn-ea"/>
                          <a:cs typeface="+mn-cs"/>
                        </a:rPr>
                        <a:t>technology and the success or failure of new products also</a:t>
                      </a:r>
                    </a:p>
                    <a:p>
                      <a:r>
                        <a:rPr lang="en-US" sz="1200" b="0" i="0" u="none" strike="noStrike" kern="1200" baseline="0" dirty="0">
                          <a:solidFill>
                            <a:schemeClr val="dk1"/>
                          </a:solidFill>
                          <a:latin typeface="+mn-lt"/>
                          <a:ea typeface="+mn-ea"/>
                          <a:cs typeface="+mn-cs"/>
                        </a:rPr>
                        <a:t>alter any firm’s product portfolio constantly.</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t>Xero</a:t>
                      </a:r>
                      <a:r>
                        <a:rPr lang="en-US" sz="1200" dirty="0"/>
                        <a:t> software is in the process of</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disrupting traditional bookkeeping and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accounting online offerings owned by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large Australian firms. The large banks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have had to reshuffle and introduce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products that will enable them to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maintain a healthy product portfolio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mix.</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927415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4540" y="111977"/>
            <a:ext cx="8229600" cy="762000"/>
          </a:xfrm>
        </p:spPr>
        <p:txBody>
          <a:bodyPr/>
          <a:lstStyle/>
          <a:p>
            <a:r>
              <a:rPr lang="en-US" b="1" dirty="0">
                <a:solidFill>
                  <a:schemeClr val="tx1"/>
                </a:solidFill>
              </a:rPr>
              <a:t>Sources of Resource Trade-Offs, </a:t>
            </a:r>
            <a:r>
              <a:rPr lang="en-US" b="1" dirty="0" err="1">
                <a:solidFill>
                  <a:schemeClr val="tx1"/>
                </a:solidFill>
              </a:rPr>
              <a:t>Con’t</a:t>
            </a:r>
            <a:r>
              <a:rPr lang="en-US" b="1" dirty="0">
                <a:solidFill>
                  <a:schemeClr val="tx1"/>
                </a:solidFill>
              </a:rPr>
              <a:t>.</a:t>
            </a:r>
          </a:p>
        </p:txBody>
      </p:sp>
      <p:sp>
        <p:nvSpPr>
          <p:cNvPr id="7" name="Slide Number Placeholder 4"/>
          <p:cNvSpPr>
            <a:spLocks noGrp="1"/>
          </p:cNvSpPr>
          <p:nvPr>
            <p:ph type="sldNum" sz="quarter" idx="4"/>
          </p:nvPr>
        </p:nvSpPr>
        <p:spPr/>
        <p:txBody>
          <a:bodyPr/>
          <a:lstStyle/>
          <a:p>
            <a:fld id="{606C48AC-5425-9447-80A6-7CD23CC5D020}" type="slidenum">
              <a:rPr lang="en-US" sz="1200" smtClean="0">
                <a:solidFill>
                  <a:schemeClr val="tx1">
                    <a:lumMod val="65000"/>
                    <a:lumOff val="35000"/>
                  </a:schemeClr>
                </a:solidFill>
              </a:rPr>
              <a:t>9</a:t>
            </a:fld>
            <a:endParaRPr lang="en-US" sz="1200" dirty="0">
              <a:solidFill>
                <a:schemeClr val="tx1">
                  <a:lumMod val="65000"/>
                  <a:lumOff val="35000"/>
                </a:schemeClr>
              </a:solidFill>
            </a:endParaRPr>
          </a:p>
        </p:txBody>
      </p:sp>
      <p:sp>
        <p:nvSpPr>
          <p:cNvPr id="8" name="Footer Placeholder 5"/>
          <p:cNvSpPr>
            <a:spLocks noGrp="1"/>
          </p:cNvSpPr>
          <p:nvPr>
            <p:ph type="ftr" sz="quarter" idx="4294967295"/>
          </p:nvPr>
        </p:nvSpPr>
        <p:spPr>
          <a:xfrm>
            <a:off x="0" y="6423025"/>
            <a:ext cx="6122988" cy="365125"/>
          </a:xfrm>
        </p:spPr>
        <p:txBody>
          <a:bodyPr/>
          <a:lstStyle/>
          <a:p>
            <a:r>
              <a:rPr lang="en-US" dirty="0"/>
              <a:t>© </a:t>
            </a:r>
            <a:r>
              <a:rPr lang="en-US" dirty="0" err="1"/>
              <a:t>Palmatier</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92395426"/>
              </p:ext>
            </p:extLst>
          </p:nvPr>
        </p:nvGraphicFramePr>
        <p:xfrm>
          <a:off x="354540" y="1210980"/>
          <a:ext cx="8460879" cy="4763776"/>
        </p:xfrm>
        <a:graphic>
          <a:graphicData uri="http://schemas.openxmlformats.org/drawingml/2006/table">
            <a:tbl>
              <a:tblPr firstRow="1" bandRow="1">
                <a:tableStyleId>{5C22544A-7EE6-4342-B048-85BDC9FD1C3A}</a:tableStyleId>
              </a:tblPr>
              <a:tblGrid>
                <a:gridCol w="1391353">
                  <a:extLst>
                    <a:ext uri="{9D8B030D-6E8A-4147-A177-3AD203B41FA5}">
                      <a16:colId xmlns="" xmlns:a16="http://schemas.microsoft.com/office/drawing/2014/main" val="20000"/>
                    </a:ext>
                  </a:extLst>
                </a:gridCol>
                <a:gridCol w="4249233">
                  <a:extLst>
                    <a:ext uri="{9D8B030D-6E8A-4147-A177-3AD203B41FA5}">
                      <a16:colId xmlns="" xmlns:a16="http://schemas.microsoft.com/office/drawing/2014/main" val="20001"/>
                    </a:ext>
                  </a:extLst>
                </a:gridCol>
                <a:gridCol w="2820293">
                  <a:extLst>
                    <a:ext uri="{9D8B030D-6E8A-4147-A177-3AD203B41FA5}">
                      <a16:colId xmlns="" xmlns:a16="http://schemas.microsoft.com/office/drawing/2014/main" val="20002"/>
                    </a:ext>
                  </a:extLst>
                </a:gridCol>
              </a:tblGrid>
              <a:tr h="387332">
                <a:tc>
                  <a:txBody>
                    <a:bodyPr/>
                    <a:lstStyle/>
                    <a:p>
                      <a:r>
                        <a:rPr lang="en-US" sz="1200" dirty="0"/>
                        <a:t>Source</a:t>
                      </a:r>
                    </a:p>
                  </a:txBody>
                  <a:tcPr/>
                </a:tc>
                <a:tc>
                  <a:txBody>
                    <a:bodyPr/>
                    <a:lstStyle/>
                    <a:p>
                      <a:r>
                        <a:rPr lang="en-US" sz="1200" dirty="0"/>
                        <a:t>Idea</a:t>
                      </a:r>
                    </a:p>
                  </a:txBody>
                  <a:tcPr/>
                </a:tc>
                <a:tc>
                  <a:txBody>
                    <a:bodyPr/>
                    <a:lstStyle/>
                    <a:p>
                      <a:r>
                        <a:rPr lang="en-US" sz="1200" dirty="0"/>
                        <a:t>Examples</a:t>
                      </a:r>
                    </a:p>
                  </a:txBody>
                  <a:tcPr/>
                </a:tc>
                <a:extLst>
                  <a:ext uri="{0D108BD9-81ED-4DB2-BD59-A6C34878D82A}">
                    <a16:rowId xmlns="" xmlns:a16="http://schemas.microsoft.com/office/drawing/2014/main" val="10000"/>
                  </a:ext>
                </a:extLst>
              </a:tr>
              <a:tr h="218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Changes in the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product market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landscape, due to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entry and exit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of competitors</a:t>
                      </a:r>
                    </a:p>
                  </a:txBody>
                  <a:tcPr/>
                </a:tc>
                <a:tc>
                  <a:txBody>
                    <a:bodyPr/>
                    <a:lstStyle/>
                    <a:p>
                      <a:r>
                        <a:rPr lang="en-US" sz="1200" b="0" i="0" u="none" strike="noStrike" kern="1200" baseline="0" dirty="0">
                          <a:solidFill>
                            <a:schemeClr val="dk1"/>
                          </a:solidFill>
                          <a:latin typeface="+mn-lt"/>
                          <a:ea typeface="+mn-ea"/>
                          <a:cs typeface="+mn-cs"/>
                        </a:rPr>
                        <a:t>When the firm moves into a reasonably advantageous</a:t>
                      </a:r>
                    </a:p>
                    <a:p>
                      <a:r>
                        <a:rPr lang="en-US" sz="1200" b="0" i="0" u="none" strike="noStrike" kern="1200" baseline="0" dirty="0">
                          <a:solidFill>
                            <a:schemeClr val="dk1"/>
                          </a:solidFill>
                          <a:latin typeface="+mn-lt"/>
                          <a:ea typeface="+mn-ea"/>
                          <a:cs typeface="+mn-cs"/>
                        </a:rPr>
                        <a:t>market position, competitors quickly make a countermove.</a:t>
                      </a:r>
                    </a:p>
                    <a:p>
                      <a:r>
                        <a:rPr lang="en-US" sz="1200" b="0" i="0" u="none" strike="noStrike" kern="1200" baseline="0" dirty="0">
                          <a:solidFill>
                            <a:schemeClr val="dk1"/>
                          </a:solidFill>
                          <a:latin typeface="+mn-lt"/>
                          <a:ea typeface="+mn-ea"/>
                          <a:cs typeface="+mn-cs"/>
                        </a:rPr>
                        <a:t>Such counterattacks have the potential to negate the impact</a:t>
                      </a:r>
                    </a:p>
                    <a:p>
                      <a:r>
                        <a:rPr lang="en-US" sz="1200" b="0" i="0" u="none" strike="noStrike" kern="1200" baseline="0" dirty="0">
                          <a:solidFill>
                            <a:schemeClr val="dk1"/>
                          </a:solidFill>
                          <a:latin typeface="+mn-lt"/>
                          <a:ea typeface="+mn-ea"/>
                          <a:cs typeface="+mn-cs"/>
                        </a:rPr>
                        <a:t>of the incumbent’s advantage, and often create jostling for</a:t>
                      </a:r>
                    </a:p>
                    <a:p>
                      <a:r>
                        <a:rPr lang="en-US" sz="1200" b="0" i="0" u="none" strike="noStrike" kern="1200" baseline="0" dirty="0">
                          <a:solidFill>
                            <a:schemeClr val="dk1"/>
                          </a:solidFill>
                          <a:latin typeface="+mn-lt"/>
                          <a:ea typeface="+mn-ea"/>
                          <a:cs typeface="+mn-cs"/>
                        </a:rPr>
                        <a:t>secondary demand – firms stealing market share from one</a:t>
                      </a:r>
                    </a:p>
                    <a:p>
                      <a:r>
                        <a:rPr lang="en-US" sz="1200" b="0" i="0" u="none" strike="noStrike" kern="1200" baseline="0" dirty="0">
                          <a:solidFill>
                            <a:schemeClr val="dk1"/>
                          </a:solidFill>
                          <a:latin typeface="+mn-lt"/>
                          <a:ea typeface="+mn-ea"/>
                          <a:cs typeface="+mn-cs"/>
                        </a:rPr>
                        <a:t>another rather than creating primary demand. Firms have</a:t>
                      </a:r>
                    </a:p>
                    <a:p>
                      <a:r>
                        <a:rPr lang="en-US" sz="1200" b="0" i="0" u="none" strike="noStrike" kern="1200" baseline="0" dirty="0">
                          <a:solidFill>
                            <a:schemeClr val="dk1"/>
                          </a:solidFill>
                          <a:latin typeface="+mn-lt"/>
                          <a:ea typeface="+mn-ea"/>
                          <a:cs typeface="+mn-cs"/>
                        </a:rPr>
                        <a:t>to constantly change their resource trade-off decisions</a:t>
                      </a:r>
                    </a:p>
                    <a:p>
                      <a:r>
                        <a:rPr lang="en-US" sz="1200" b="0" i="0" u="none" strike="noStrike" kern="1200" baseline="0" dirty="0">
                          <a:solidFill>
                            <a:schemeClr val="dk1"/>
                          </a:solidFill>
                          <a:latin typeface="+mn-lt"/>
                          <a:ea typeface="+mn-ea"/>
                          <a:cs typeface="+mn-cs"/>
                        </a:rPr>
                        <a:t>during competitive counterattacks. In some cases, resource</a:t>
                      </a:r>
                    </a:p>
                    <a:p>
                      <a:r>
                        <a:rPr lang="en-US" sz="1200" b="0" i="0" u="none" strike="noStrike" kern="1200" baseline="0" dirty="0">
                          <a:solidFill>
                            <a:schemeClr val="dk1"/>
                          </a:solidFill>
                          <a:latin typeface="+mn-lt"/>
                          <a:ea typeface="+mn-ea"/>
                          <a:cs typeface="+mn-cs"/>
                        </a:rPr>
                        <a:t>trade-offs have to be made in anticipation of new entrants.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Tylenol’s prices were slashed, its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advertising and sales force budgets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increased, thus attacking its competitor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drug </a:t>
                      </a:r>
                      <a:r>
                        <a:rPr lang="en-US" sz="1200" dirty="0" err="1"/>
                        <a:t>Datril</a:t>
                      </a:r>
                      <a:r>
                        <a:rPr lang="en-US" sz="1200" dirty="0"/>
                        <a:t>, damaging </a:t>
                      </a:r>
                      <a:r>
                        <a:rPr lang="en-US" sz="1200" dirty="0" err="1"/>
                        <a:t>Datril’s</a:t>
                      </a:r>
                      <a:r>
                        <a:rPr lang="en-US" sz="1200" dirty="0"/>
                        <a:t> entry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strategy and helping Tylenol’s </a:t>
                      </a:r>
                      <a:r>
                        <a:rPr lang="en-US" sz="1200" dirty="0" err="1"/>
                        <a:t>longterm</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performance.</a:t>
                      </a:r>
                    </a:p>
                  </a:txBody>
                  <a:tcPr/>
                </a:tc>
                <a:extLst>
                  <a:ext uri="{0D108BD9-81ED-4DB2-BD59-A6C34878D82A}">
                    <a16:rowId xmlns="" xmlns:a16="http://schemas.microsoft.com/office/drawing/2014/main" val="10001"/>
                  </a:ext>
                </a:extLst>
              </a:tr>
              <a:tr h="218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Changes in the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effectiveness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of marketing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activities</a:t>
                      </a:r>
                    </a:p>
                  </a:txBody>
                  <a:tcPr/>
                </a:tc>
                <a:tc>
                  <a:txBody>
                    <a:bodyPr/>
                    <a:lstStyle/>
                    <a:p>
                      <a:r>
                        <a:rPr lang="en-US" sz="1200" b="0" i="0" u="none" strike="noStrike" kern="1200" baseline="0" dirty="0">
                          <a:solidFill>
                            <a:schemeClr val="dk1"/>
                          </a:solidFill>
                          <a:latin typeface="+mn-lt"/>
                          <a:ea typeface="+mn-ea"/>
                          <a:cs typeface="+mn-cs"/>
                        </a:rPr>
                        <a:t>Even if a firm is operating during a stable economic window,</a:t>
                      </a:r>
                    </a:p>
                    <a:p>
                      <a:r>
                        <a:rPr lang="en-US" sz="1200" b="0" i="0" u="none" strike="noStrike" kern="1200" baseline="0" dirty="0">
                          <a:solidFill>
                            <a:schemeClr val="dk1"/>
                          </a:solidFill>
                          <a:latin typeface="+mn-lt"/>
                          <a:ea typeface="+mn-ea"/>
                          <a:cs typeface="+mn-cs"/>
                        </a:rPr>
                        <a:t>with fixed consumer segments, homogeneous preferences</a:t>
                      </a:r>
                    </a:p>
                    <a:p>
                      <a:r>
                        <a:rPr lang="en-US" sz="1200" b="0" i="0" u="none" strike="noStrike" kern="1200" baseline="0" dirty="0">
                          <a:solidFill>
                            <a:schemeClr val="dk1"/>
                          </a:solidFill>
                          <a:latin typeface="+mn-lt"/>
                          <a:ea typeface="+mn-ea"/>
                          <a:cs typeface="+mn-cs"/>
                        </a:rPr>
                        <a:t>for products across different lifecycle stages, and no major</a:t>
                      </a:r>
                    </a:p>
                    <a:p>
                      <a:r>
                        <a:rPr lang="en-US" sz="1200" b="0" i="0" u="none" strike="noStrike" kern="1200" baseline="0" dirty="0">
                          <a:solidFill>
                            <a:schemeClr val="dk1"/>
                          </a:solidFill>
                          <a:latin typeface="+mn-lt"/>
                          <a:ea typeface="+mn-ea"/>
                          <a:cs typeface="+mn-cs"/>
                        </a:rPr>
                        <a:t>competitive entry, the effectiveness of marketing activities</a:t>
                      </a:r>
                    </a:p>
                    <a:p>
                      <a:r>
                        <a:rPr lang="en-US" sz="1200" b="0" i="0" u="none" strike="noStrike" kern="1200" baseline="0" dirty="0">
                          <a:solidFill>
                            <a:schemeClr val="dk1"/>
                          </a:solidFill>
                          <a:latin typeface="+mn-lt"/>
                          <a:ea typeface="+mn-ea"/>
                          <a:cs typeface="+mn-cs"/>
                        </a:rPr>
                        <a:t>change over time, such that the aggregated market</a:t>
                      </a:r>
                    </a:p>
                    <a:p>
                      <a:r>
                        <a:rPr lang="en-US" sz="1200" b="0" i="0" u="none" strike="noStrike" kern="1200" baseline="0" dirty="0">
                          <a:solidFill>
                            <a:schemeClr val="dk1"/>
                          </a:solidFill>
                          <a:latin typeface="+mn-lt"/>
                          <a:ea typeface="+mn-ea"/>
                          <a:cs typeface="+mn-cs"/>
                        </a:rPr>
                        <a:t>becomes less or more responsive to marketing efforts.</a:t>
                      </a:r>
                    </a:p>
                    <a:p>
                      <a:r>
                        <a:rPr lang="en-US" sz="1200" b="0" i="0" u="none" strike="noStrike" kern="1200" baseline="0" dirty="0">
                          <a:solidFill>
                            <a:schemeClr val="dk1"/>
                          </a:solidFill>
                          <a:latin typeface="+mn-lt"/>
                          <a:ea typeface="+mn-ea"/>
                          <a:cs typeface="+mn-cs"/>
                        </a:rPr>
                        <a:t>For example, sales cycles have lengthened due to more</a:t>
                      </a:r>
                    </a:p>
                    <a:p>
                      <a:r>
                        <a:rPr lang="en-US" sz="1200" b="0" i="0" u="none" strike="noStrike" kern="1200" baseline="0" dirty="0">
                          <a:solidFill>
                            <a:schemeClr val="dk1"/>
                          </a:solidFill>
                          <a:latin typeface="+mn-lt"/>
                          <a:ea typeface="+mn-ea"/>
                          <a:cs typeface="+mn-cs"/>
                        </a:rPr>
                        <a:t>relationship selling, product complexity, and informed and</a:t>
                      </a:r>
                    </a:p>
                    <a:p>
                      <a:r>
                        <a:rPr lang="en-US" sz="1200" b="0" i="0" u="none" strike="noStrike" kern="1200" baseline="0" dirty="0">
                          <a:solidFill>
                            <a:schemeClr val="dk1"/>
                          </a:solidFill>
                          <a:latin typeface="+mn-lt"/>
                          <a:ea typeface="+mn-ea"/>
                          <a:cs typeface="+mn-cs"/>
                        </a:rPr>
                        <a:t>demanding customers.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Mass media advertising effectiveness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has declined since the 1990s in the US,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Europe, and Asia.</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1664953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Project #4 - Presenta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Project #4 - Presentation Slides.thmx</Template>
  <TotalTime>10985</TotalTime>
  <Words>15694</Words>
  <Application>Microsoft Macintosh PowerPoint</Application>
  <PresentationFormat>On-screen Show (4:3)</PresentationFormat>
  <Paragraphs>1300</Paragraphs>
  <Slides>64</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Avenir Light</vt:lpstr>
      <vt:lpstr>Calibri</vt:lpstr>
      <vt:lpstr>Cambria</vt:lpstr>
      <vt:lpstr>Cambria Math</vt:lpstr>
      <vt:lpstr>Helvetica</vt:lpstr>
      <vt:lpstr>Lucida Grande</vt:lpstr>
      <vt:lpstr>ＭＳ Ｐゴシック</vt:lpstr>
      <vt:lpstr>Wingdings</vt:lpstr>
      <vt:lpstr>新細明體</vt:lpstr>
      <vt:lpstr>Arial</vt:lpstr>
      <vt:lpstr>Project #4 - Presentation Slides</vt:lpstr>
      <vt:lpstr>PowerPoint Presentation</vt:lpstr>
      <vt:lpstr>Agenda</vt:lpstr>
      <vt:lpstr>All Resources Are Limited</vt:lpstr>
      <vt:lpstr>Exercise on Resource Tradeoffs</vt:lpstr>
      <vt:lpstr>Firms Often Make Poor Allocation Decisions   </vt:lpstr>
      <vt:lpstr>Source of  Needing to Change Resource Tradeoffs</vt:lpstr>
      <vt:lpstr>Example: Smith’s Snackfood Company (UK / Australia)</vt:lpstr>
      <vt:lpstr>Sources of Resource Trade-Offs</vt:lpstr>
      <vt:lpstr>Sources of Resource Trade-Offs, Con’t.</vt:lpstr>
      <vt:lpstr>All Resources Are Limited: A Fundamental Assumption of Marketing Strategy</vt:lpstr>
      <vt:lpstr>Need For Resource Tradeoffs Across First Principles </vt:lpstr>
      <vt:lpstr>Need For Resource Tradeoffs Across First Principles (con’t)</vt:lpstr>
      <vt:lpstr>Agenda</vt:lpstr>
      <vt:lpstr>Evolution of Approaches for Managing Resource Trade-Offs </vt:lpstr>
      <vt:lpstr>Evolution of Approaches for Managing Resource Trade-Offs</vt:lpstr>
      <vt:lpstr>Example: Optimal Strategy for Advertisements (China) </vt:lpstr>
      <vt:lpstr>No “Perfect System” for Allocating Resources</vt:lpstr>
      <vt:lpstr>GE Portfolio Analysis is Classic Approach for Making Resource Tradeoff Decisions</vt:lpstr>
      <vt:lpstr>Anchoring – Adjusting Heuristics Approach</vt:lpstr>
      <vt:lpstr>Attribution Approach</vt:lpstr>
      <vt:lpstr>Experimental-Based Attribution</vt:lpstr>
      <vt:lpstr>Experimental-Based Attribution (con’t)</vt:lpstr>
      <vt:lpstr>Components of Experimental Attribution</vt:lpstr>
      <vt:lpstr>Response Model Attribution</vt:lpstr>
      <vt:lpstr>Example: Samsung Electronics (South Korea)</vt:lpstr>
      <vt:lpstr>PowerPoint Presentation</vt:lpstr>
      <vt:lpstr>PowerPoint Presentation</vt:lpstr>
      <vt:lpstr>Resource Allocation Using Market Reponses Models: Pros and Cons</vt:lpstr>
      <vt:lpstr>A Response Model System Has Eight Key “Parts”</vt:lpstr>
      <vt:lpstr>Steps to Building a Response Model</vt:lpstr>
      <vt:lpstr>Select Response Model’s Functional Form That Captures Reality</vt:lpstr>
      <vt:lpstr>Examples: Response Model’s Functional Form</vt:lpstr>
      <vt:lpstr>Calibration is the Process for Estimating Parameters in Response Model</vt:lpstr>
      <vt:lpstr>Preprogrammed Response Models (many included in ME)</vt:lpstr>
      <vt:lpstr>Solver: An Optimization Program in Excel</vt:lpstr>
      <vt:lpstr>“If you can’t measure it, you can’t manage it!” The Balanced Scorecard </vt:lpstr>
      <vt:lpstr>However, Some Measures of Loyalty are Misleading</vt:lpstr>
      <vt:lpstr>Net-Promoter Score (NPS): Popular Loyalty Measure</vt:lpstr>
      <vt:lpstr>Growth by Word of Mouth</vt:lpstr>
      <vt:lpstr>Benefits of Customer Loyalty</vt:lpstr>
      <vt:lpstr>Loyalty is Better than Accounting Metrics, but…</vt:lpstr>
      <vt:lpstr>Many Marketing Metrics, But Two Main Approaches: Pros and Cons?</vt:lpstr>
      <vt:lpstr>Types of Metrics</vt:lpstr>
      <vt:lpstr>Net Marketing Contribution (NMC) as a Chain Ratio</vt:lpstr>
      <vt:lpstr>MROS &amp; MROI Can be Used to Benchmark Entities (competitors, products, regions)</vt:lpstr>
      <vt:lpstr>Effective Marketing Dashboards Capture Multiple Views of the Firm Over Time</vt:lpstr>
      <vt:lpstr>Agenda</vt:lpstr>
      <vt:lpstr>Framework for Managing Resource Trade-Offs</vt:lpstr>
      <vt:lpstr>Marketing Principle #4: All Resources Are Limited  Managing Resource Trade-Offs </vt:lpstr>
      <vt:lpstr>Inputs to the Managing Resource Trade-Offs Framework</vt:lpstr>
      <vt:lpstr>Outputs of the Managing Resource Trade-Offs Framework</vt:lpstr>
      <vt:lpstr>Outputs of the Managing Resource Trade-Offs Framework</vt:lpstr>
      <vt:lpstr>Process for Managing Resource Trade-Offs</vt:lpstr>
      <vt:lpstr>Agenda</vt:lpstr>
      <vt:lpstr>Real Example: CallPlan Response Model at United Airlines</vt:lpstr>
      <vt:lpstr>Current Allocation vs. Response Model’s Recommended Allocation</vt:lpstr>
      <vt:lpstr>Test Recommended Allocations in Field Experiment</vt:lpstr>
      <vt:lpstr>Agenda</vt:lpstr>
      <vt:lpstr>Takeaways</vt:lpstr>
      <vt:lpstr>Takeaways</vt:lpstr>
      <vt:lpstr>Readings</vt:lpstr>
      <vt:lpstr>Agenda</vt:lpstr>
      <vt:lpstr>Analytics Driven Case: Allocating Dollars Wisely at BRT Tribune</vt:lpstr>
      <vt:lpstr>Analytics Driven Case: Allocating Dollars Wisely at BRT Tribune</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dc:creator>
  <cp:lastModifiedBy>Microsoft Office User</cp:lastModifiedBy>
  <cp:revision>405</cp:revision>
  <dcterms:created xsi:type="dcterms:W3CDTF">2016-03-22T23:55:37Z</dcterms:created>
  <dcterms:modified xsi:type="dcterms:W3CDTF">2017-02-05T00:13:13Z</dcterms:modified>
</cp:coreProperties>
</file>