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9" r:id="rId1"/>
  </p:sldMasterIdLst>
  <p:notesMasterIdLst>
    <p:notesMasterId r:id="rId59"/>
  </p:notesMasterIdLst>
  <p:handoutMasterIdLst>
    <p:handoutMasterId r:id="rId60"/>
  </p:handoutMasterIdLst>
  <p:sldIdLst>
    <p:sldId id="407" r:id="rId2"/>
    <p:sldId id="345" r:id="rId3"/>
    <p:sldId id="372" r:id="rId4"/>
    <p:sldId id="421" r:id="rId5"/>
    <p:sldId id="260" r:id="rId6"/>
    <p:sldId id="414" r:id="rId7"/>
    <p:sldId id="305" r:id="rId8"/>
    <p:sldId id="452" r:id="rId9"/>
    <p:sldId id="346" r:id="rId10"/>
    <p:sldId id="309" r:id="rId11"/>
    <p:sldId id="408" r:id="rId12"/>
    <p:sldId id="375" r:id="rId13"/>
    <p:sldId id="348" r:id="rId14"/>
    <p:sldId id="409" r:id="rId15"/>
    <p:sldId id="275" r:id="rId16"/>
    <p:sldId id="410" r:id="rId17"/>
    <p:sldId id="425" r:id="rId18"/>
    <p:sldId id="351" r:id="rId19"/>
    <p:sldId id="411" r:id="rId20"/>
    <p:sldId id="439" r:id="rId21"/>
    <p:sldId id="419" r:id="rId22"/>
    <p:sldId id="454" r:id="rId23"/>
    <p:sldId id="443" r:id="rId24"/>
    <p:sldId id="444" r:id="rId25"/>
    <p:sldId id="413" r:id="rId26"/>
    <p:sldId id="354" r:id="rId27"/>
    <p:sldId id="461" r:id="rId28"/>
    <p:sldId id="455" r:id="rId29"/>
    <p:sldId id="424" r:id="rId30"/>
    <p:sldId id="442" r:id="rId31"/>
    <p:sldId id="355" r:id="rId32"/>
    <p:sldId id="445" r:id="rId33"/>
    <p:sldId id="446" r:id="rId34"/>
    <p:sldId id="426" r:id="rId35"/>
    <p:sldId id="432" r:id="rId36"/>
    <p:sldId id="433" r:id="rId37"/>
    <p:sldId id="434" r:id="rId38"/>
    <p:sldId id="435" r:id="rId39"/>
    <p:sldId id="447" r:id="rId40"/>
    <p:sldId id="460" r:id="rId41"/>
    <p:sldId id="357" r:id="rId42"/>
    <p:sldId id="449" r:id="rId43"/>
    <p:sldId id="280" r:id="rId44"/>
    <p:sldId id="358" r:id="rId45"/>
    <p:sldId id="360" r:id="rId46"/>
    <p:sldId id="361" r:id="rId47"/>
    <p:sldId id="450" r:id="rId48"/>
    <p:sldId id="451" r:id="rId49"/>
    <p:sldId id="367" r:id="rId50"/>
    <p:sldId id="368" r:id="rId51"/>
    <p:sldId id="369" r:id="rId52"/>
    <p:sldId id="370" r:id="rId53"/>
    <p:sldId id="371" r:id="rId54"/>
    <p:sldId id="438" r:id="rId55"/>
    <p:sldId id="458" r:id="rId56"/>
    <p:sldId id="457" r:id="rId57"/>
    <p:sldId id="459" r:id="rId58"/>
  </p:sldIdLst>
  <p:sldSz cx="9144000" cy="6858000" type="screen4x3"/>
  <p:notesSz cx="6858000" cy="9144000"/>
  <p:defaultTex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9"/>
    <p:restoredTop sz="87617" autoAdjust="0"/>
  </p:normalViewPr>
  <p:slideViewPr>
    <p:cSldViewPr snapToGrid="0" snapToObjects="1">
      <p:cViewPr>
        <p:scale>
          <a:sx n="101" d="100"/>
          <a:sy n="101" d="100"/>
        </p:scale>
        <p:origin x="-109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C9470-5748-164B-81D8-F42249190E1F}" type="datetimeFigureOut">
              <a:rPr lang="en-US" smtClean="0"/>
              <a:t>3/7/2017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A4610-95BC-284F-BE00-2B599A48ABC9}" type="slidenum">
              <a:rPr lang="en-US" smtClean="0"/>
              <a:t>‹#›</a:t>
            </a:fld>
            <a:endParaRPr lang="en-US"/>
          </a:p>
        </p:txBody>
      </p:sp>
    </p:spTree>
    <p:extLst>
      <p:ext uri="{BB962C8B-B14F-4D97-AF65-F5344CB8AC3E}">
        <p14:creationId xmlns:p14="http://schemas.microsoft.com/office/powerpoint/2010/main" val="2444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10346-E64B-B94E-B4E5-AFC6A520BB4A}" type="datetimeFigureOut">
              <a:rPr lang="en-US" smtClean="0"/>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81517-11CD-1043-936A-823C17956EDF}" type="slidenum">
              <a:rPr lang="en-US" smtClean="0"/>
              <a:t>‹#›</a:t>
            </a:fld>
            <a:endParaRPr lang="en-US"/>
          </a:p>
        </p:txBody>
      </p:sp>
    </p:spTree>
    <p:extLst>
      <p:ext uri="{BB962C8B-B14F-4D97-AF65-F5344CB8AC3E}">
        <p14:creationId xmlns:p14="http://schemas.microsoft.com/office/powerpoint/2010/main" val="3497754386"/>
      </p:ext>
    </p:extLst>
  </p:cSld>
  <p:clrMap bg1="lt1" tx1="dk1" bg2="lt2" tx2="dk2" accent1="accent1" accent2="accent2" accent3="accent3" accent4="accent4" accent5="accent5" accent6="accent6" hlink="hlink" folHlink="folHlink"/>
  <p:hf hdr="0" ftr="0" dt="0"/>
  <p:notesStyle>
    <a:lvl1pPr marL="0" algn="l" defTabSz="456827" rtl="0" eaLnBrk="1" latinLnBrk="0" hangingPunct="1">
      <a:defRPr sz="1200" kern="1200">
        <a:solidFill>
          <a:schemeClr val="tx1"/>
        </a:solidFill>
        <a:latin typeface="+mn-lt"/>
        <a:ea typeface="+mn-ea"/>
        <a:cs typeface="+mn-cs"/>
      </a:defRPr>
    </a:lvl1pPr>
    <a:lvl2pPr marL="456827" algn="l" defTabSz="456827" rtl="0" eaLnBrk="1" latinLnBrk="0" hangingPunct="1">
      <a:defRPr sz="1200" kern="1200">
        <a:solidFill>
          <a:schemeClr val="tx1"/>
        </a:solidFill>
        <a:latin typeface="+mn-lt"/>
        <a:ea typeface="+mn-ea"/>
        <a:cs typeface="+mn-cs"/>
      </a:defRPr>
    </a:lvl2pPr>
    <a:lvl3pPr marL="913651" algn="l" defTabSz="456827" rtl="0" eaLnBrk="1" latinLnBrk="0" hangingPunct="1">
      <a:defRPr sz="1200" kern="1200">
        <a:solidFill>
          <a:schemeClr val="tx1"/>
        </a:solidFill>
        <a:latin typeface="+mn-lt"/>
        <a:ea typeface="+mn-ea"/>
        <a:cs typeface="+mn-cs"/>
      </a:defRPr>
    </a:lvl3pPr>
    <a:lvl4pPr marL="1370479" algn="l" defTabSz="456827" rtl="0" eaLnBrk="1" latinLnBrk="0" hangingPunct="1">
      <a:defRPr sz="1200" kern="1200">
        <a:solidFill>
          <a:schemeClr val="tx1"/>
        </a:solidFill>
        <a:latin typeface="+mn-lt"/>
        <a:ea typeface="+mn-ea"/>
        <a:cs typeface="+mn-cs"/>
      </a:defRPr>
    </a:lvl4pPr>
    <a:lvl5pPr marL="1827303" algn="l" defTabSz="456827" rtl="0" eaLnBrk="1" latinLnBrk="0" hangingPunct="1">
      <a:defRPr sz="1200" kern="1200">
        <a:solidFill>
          <a:schemeClr val="tx1"/>
        </a:solidFill>
        <a:latin typeface="+mn-lt"/>
        <a:ea typeface="+mn-ea"/>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second underlying challenge facing firms that make short- and long-term marketing decisions is the basic principle that all customers change. Events in people’s lives – graduation, marriage, new jobs, the birth of children – change their existing routines and buying habits. Some firms recognize and internalize this marketing principle in their growth strategies; Target, a US retailer, even uses its customers’ shopping data to develop a “pregnancy prediction” score and estimate people’s due dates within a small window, to enable effective weekly campaigns matched to each stage of the pregnancy. Gregg </a:t>
            </a:r>
            <a:r>
              <a:rPr lang="en-US" sz="1200" b="0" i="0" u="none" strike="noStrike" kern="1200" baseline="0" dirty="0" err="1">
                <a:solidFill>
                  <a:schemeClr val="tx1"/>
                </a:solidFill>
                <a:latin typeface="+mn-lt"/>
                <a:ea typeface="+mn-ea"/>
                <a:cs typeface="+mn-cs"/>
              </a:rPr>
              <a:t>Steinhafel</a:t>
            </a:r>
            <a:r>
              <a:rPr lang="en-US" sz="1200" b="0" i="0" u="none" strike="noStrike" kern="1200" baseline="0" dirty="0">
                <a:solidFill>
                  <a:schemeClr val="tx1"/>
                </a:solidFill>
                <a:latin typeface="+mn-lt"/>
                <a:ea typeface="+mn-ea"/>
                <a:cs typeface="+mn-cs"/>
              </a:rPr>
              <a:t>, Target’s president, has suggested that a “heightened focus on items and categories that appeal to specific guest segments such as mom and baby” helps explain Target’s above-average growth in the competitive retail industry.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 all customer change is event driven though; it also results from changes in customers’ </a:t>
            </a:r>
            <a:r>
              <a:rPr lang="en-US" sz="1200" b="0" i="0" u="none" strike="noStrike" kern="1200" baseline="0" dirty="0" err="1">
                <a:solidFill>
                  <a:schemeClr val="tx1"/>
                </a:solidFill>
                <a:latin typeface="+mn-lt"/>
                <a:ea typeface="+mn-ea"/>
                <a:cs typeface="+mn-cs"/>
              </a:rPr>
              <a:t>underlyingneeds</a:t>
            </a:r>
            <a:r>
              <a:rPr lang="en-US" sz="1200" b="0" i="0" u="none" strike="noStrike" kern="1200" baseline="0" dirty="0">
                <a:solidFill>
                  <a:schemeClr val="tx1"/>
                </a:solidFill>
                <a:latin typeface="+mn-lt"/>
                <a:ea typeface="+mn-ea"/>
                <a:cs typeface="+mn-cs"/>
              </a:rPr>
              <a:t> and desires. Laura Ashley, the apparel company known for its “English ladies” image, saw its sales drop throughout its network of more than 500 shops in the 1970s as more women entered the workforce. This slow-moving cultural change gradually encouraged Laura Ashley’s target customers to shift to more practical, professional attire rather than romantic floral dresses. Ultimately, Laura Ashley sold all of its North American retail shops in a management buyout for $1.</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Thus, this First Principle that all customers change can represent either an opportunity or a threat, depending on how the firm understands and manages it. Managers developing marketing strategies in turn must account for both static variation in customers’ needs, due to their inherent differences (MP#1), and the dynamic variation that arises as customer needs change over time (MP#2). At any particular point in time, customers can be segmented into various groups, according to their needs and desires for a particular product or service – the common approach for dealing with customer heterogeneity, as we outlined in Chapter 2. Even after customers are assigned to a segment, their needs continue to evolve, at different rates and in different directions, so at some point in the (near) </a:t>
            </a:r>
          </a:p>
          <a:p>
            <a:r>
              <a:rPr lang="en-US" sz="1200" b="0" i="0" u="none" strike="noStrike" kern="1200" baseline="0" dirty="0">
                <a:solidFill>
                  <a:schemeClr val="tx1"/>
                </a:solidFill>
                <a:latin typeface="+mn-lt"/>
                <a:ea typeface="+mn-ea"/>
                <a:cs typeface="+mn-cs"/>
              </a:rPr>
              <a:t>future, the customers in a once homogeneous segment will develop very different preferences. To devise approaches to address this customer dynamics problem, it can be helpful to understand what causes individual customers to migrate in different directions and at different rates. That is, by identifying sources of customer dynamics, defined as changes in customer preferences that occur over time, it becomes possible to understand and manage these dynamics.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a:t>
            </a:fld>
            <a:endParaRPr lang="en-US"/>
          </a:p>
        </p:txBody>
      </p:sp>
    </p:spTree>
    <p:extLst>
      <p:ext uri="{BB962C8B-B14F-4D97-AF65-F5344CB8AC3E}">
        <p14:creationId xmlns:p14="http://schemas.microsoft.com/office/powerpoint/2010/main" val="296011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Customer Lifetime Value Approach</a:t>
            </a:r>
          </a:p>
          <a:p>
            <a:r>
              <a:rPr lang="en-US" sz="1200" b="0" i="0" u="none" strike="noStrike" kern="1200" baseline="0" dirty="0">
                <a:solidFill>
                  <a:schemeClr val="tx1"/>
                </a:solidFill>
                <a:latin typeface="+mn-lt"/>
                <a:ea typeface="+mn-ea"/>
                <a:cs typeface="+mn-cs"/>
              </a:rPr>
              <a:t>Finally, another approach for managing customer dynamics is more of a refinement than a completely separate approach, often used in conjunction with the AER dynamic segmentation method. Customer lifetime value (CLV) attempts to capture the true contribution of each customer, by determining the discounted value of the sales and costs associated with this customer across the expected migration paths followed throughout the relationship with the firm. In this way, CLV accounts for customer heterogeneity (MP#1), because it is calculated at the individual customer or segment level, rather than assuming all customers in the firm’s portfolio have the same financial value. It also accounts for customer dynamics (MP#2), because it discounts cash flows (sales and costs) in the acquisition and expansion stages while integrating cross-selling and retention expectations for a customer or the segment’s predicted migration trajectory. Determining the CLV of a customer requires good insights into probable future migration paths, based on the individual customer or segment characteristics, as well as extensive financial data at the customer or segment level. However, the payoff of CLV analysis makes the data collection efforts worthwhile.</a:t>
            </a:r>
          </a:p>
          <a:p>
            <a:r>
              <a:rPr lang="en-US" sz="1200" b="0" i="0" u="none" strike="noStrike" kern="1200" baseline="0" dirty="0">
                <a:solidFill>
                  <a:schemeClr val="tx1"/>
                </a:solidFill>
                <a:latin typeface="+mn-lt"/>
                <a:ea typeface="+mn-ea"/>
                <a:cs typeface="+mn-cs"/>
              </a:rPr>
              <a:t>Using a CLV approach to manage customer dynamics thus offers several advantages, including input to make trade-offs and resource allocation decisions among different AER stages at the customer level. For example, many firms have special programs to acquire new customers, such as special finders’ fees or commissions, discounts for first-time customers, and incentives to encourage employees or existing customers to promote customer acquisition. The use of such acquisition efforts often affects the retention rate and the CLV, but marketing decisions often fail to account for this linkage. For example, banking acquisition initiatives suggest that only one-third of the new customers acquired this way remain with the firm after the incentive ends. Some firms thus apply different groups, metrics, strategies, and budgets for acquisition and retention, which decouples acquisition, expansion, and retention efforts. However, optimizing acquisition and retention separately is suboptimal overall.</a:t>
            </a:r>
          </a:p>
          <a:p>
            <a:r>
              <a:rPr lang="en-US" sz="1200" b="0" i="0" u="none" strike="noStrike" kern="1200" baseline="0" dirty="0">
                <a:solidFill>
                  <a:schemeClr val="tx1"/>
                </a:solidFill>
                <a:latin typeface="+mn-lt"/>
                <a:ea typeface="+mn-ea"/>
                <a:cs typeface="+mn-cs"/>
              </a:rPr>
              <a:t>In contrast, CLV provides all the information required for the manager to make optimal acquisition, expansion, and retention decisions. The firm knows how much effort (cost, time) that each customer is worth at any stage in its lifecycle – information that is not provided by acquisition or retention counts or rates. In turn, all the AER strategies can focus on trying to maximize CLV, which inherently accounts for the interrelations among the three stages, as well as customer heterogeneity and dynamics.</a:t>
            </a:r>
          </a:p>
          <a:p>
            <a:r>
              <a:rPr lang="en-US" sz="1200" b="0" i="0" u="none" strike="noStrike" kern="1200" baseline="0" dirty="0">
                <a:solidFill>
                  <a:schemeClr val="tx1"/>
                </a:solidFill>
                <a:latin typeface="+mn-lt"/>
                <a:ea typeface="+mn-ea"/>
                <a:cs typeface="+mn-cs"/>
              </a:rPr>
              <a:t>Another advantage is less readily apparent, even though it refers to the firm’s overall culture. That is, a CLV approach encourages thinking about and accounting for a firm’s profits as the sum of each customer’s overall value, rather than thinking that a profit is the sum of product line revenue or income from different operating regions. Therefore, the customer becomes central to the firm’s thinking, and marketing decisions get evaluated in light of their impact on the customer’s long-term value to the firm. By starting with customers and working from there, the customer-centric perspective of the CLV helps ensure beneficial practices better than simply claiming customer centricity as a popular tagline or sentence in a mission statement. The firm is faster to detect and respond to customer and market changes. In effect, the firm is better able to manage its customer dynamics.</a:t>
            </a:r>
          </a:p>
          <a:p>
            <a:r>
              <a:rPr lang="en-US" sz="1200" b="0" i="0" u="none" strike="noStrike" kern="1200" baseline="0" dirty="0">
                <a:solidFill>
                  <a:schemeClr val="tx1"/>
                </a:solidFill>
                <a:latin typeface="+mn-lt"/>
                <a:ea typeface="+mn-ea"/>
                <a:cs typeface="+mn-cs"/>
              </a:rPr>
              <a:t>Consider a product-centric firm that measures its business according to product profitability, relative to a customer-centric firm that gauges its business on the basis of customer profitability. Let’s imagine they both sell light bulbs. If some customers’ needs and desires change, in response to growing norms for energy consciousness, the product-centric firm is unlikely to perceive any specific customer changes, because only customers more interested in green products likely make a change. All the other different types of customers might keep buying the same conventional products. Not until many customers have made the change, perhaps as a result of government incentives that encourage large segments of the population to buy the energy-conscious options, will the accumulated effects appear in the measures of product line profitability. In a customer-centric firm though, the changes appear almost instantly, because the actual profits earned from green customers are different from their expected CLV. Once detected, diagnosing the cause should be relatively straightforward, because the firm can determine which inputs to the CLV calculation have changed (e.g., acquisition costs, sales level, margin percentage, retention rates).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21</a:t>
            </a:fld>
            <a:endParaRPr lang="en-US"/>
          </a:p>
        </p:txBody>
      </p:sp>
    </p:spTree>
    <p:extLst>
      <p:ext uri="{BB962C8B-B14F-4D97-AF65-F5344CB8AC3E}">
        <p14:creationId xmlns:p14="http://schemas.microsoft.com/office/powerpoint/2010/main" val="174407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According to a survey conducted on 255 CMOs and marketing directors in Australia and New Zealand, those who responded that they “always measure the lifetime value of each customer” on average achieved a 16% increase in their annual marketing budget as compared to 0% for those who do not measure it. It also reported that 75% of the marketers are actively engaged in a CLV effort within the organization, which suggests a growing interest in the CLV approach.</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22</a:t>
            </a:fld>
            <a:endParaRPr lang="en-US"/>
          </a:p>
        </p:txBody>
      </p:sp>
    </p:spTree>
    <p:extLst>
      <p:ext uri="{BB962C8B-B14F-4D97-AF65-F5344CB8AC3E}">
        <p14:creationId xmlns:p14="http://schemas.microsoft.com/office/powerpoint/2010/main" val="490064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Several simplifications make CLV calculations even more straightforward. In Sidebar 3.3, we present the basic CLV equation and its simplified version. Assuming that the contribution margin and marketing costs do not vary over time, the CLV in dollars for the </a:t>
            </a:r>
            <a:r>
              <a:rPr lang="en-US" sz="1200" kern="1200" dirty="0" err="1">
                <a:solidFill>
                  <a:schemeClr val="tx1"/>
                </a:solidFill>
                <a:effectLst/>
                <a:latin typeface="+mn-lt"/>
                <a:ea typeface="+mn-ea"/>
                <a:cs typeface="+mn-cs"/>
              </a:rPr>
              <a:t>i</a:t>
            </a:r>
            <a:r>
              <a:rPr lang="en-US" sz="1200" kern="1200" baseline="-250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customer reduces to just five inputs: </a:t>
            </a:r>
          </a:p>
          <a:p>
            <a:pPr lvl="0"/>
            <a:r>
              <a:rPr lang="en-US" sz="1200" kern="1200" dirty="0" err="1">
                <a:solidFill>
                  <a:schemeClr val="tx1"/>
                </a:solidFill>
                <a:effectLst/>
                <a:latin typeface="+mn-lt"/>
                <a:ea typeface="+mn-ea"/>
                <a:cs typeface="+mn-cs"/>
              </a:rPr>
              <a:t>M</a:t>
            </a:r>
            <a:r>
              <a:rPr lang="en-US" sz="1200"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 margin for </a:t>
            </a:r>
            <a:r>
              <a:rPr lang="en-US" sz="1200" kern="1200" dirty="0" err="1">
                <a:solidFill>
                  <a:schemeClr val="tx1"/>
                </a:solidFill>
                <a:effectLst/>
                <a:latin typeface="+mn-lt"/>
                <a:ea typeface="+mn-ea"/>
                <a:cs typeface="+mn-cs"/>
              </a:rPr>
              <a:t>i</a:t>
            </a:r>
            <a:r>
              <a:rPr lang="en-US" sz="1200" kern="1200" baseline="-250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customer in $ (sales $ </a:t>
            </a:r>
            <a:r>
              <a:rPr lang="en-US" sz="1200"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 margin as %)</a:t>
            </a:r>
          </a:p>
          <a:p>
            <a:pPr lvl="0"/>
            <a:r>
              <a:rPr lang="en-US" sz="1200" kern="1200" dirty="0" err="1">
                <a:solidFill>
                  <a:schemeClr val="tx1"/>
                </a:solidFill>
                <a:effectLst/>
                <a:latin typeface="+mn-lt"/>
                <a:ea typeface="+mn-ea"/>
                <a:cs typeface="+mn-cs"/>
              </a:rPr>
              <a:t>C</a:t>
            </a:r>
            <a:r>
              <a:rPr lang="en-US" sz="1200"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 annual marketing cost for </a:t>
            </a:r>
            <a:r>
              <a:rPr lang="en-US" sz="1200" kern="1200" dirty="0" err="1">
                <a:solidFill>
                  <a:schemeClr val="tx1"/>
                </a:solidFill>
                <a:effectLst/>
                <a:latin typeface="+mn-lt"/>
                <a:ea typeface="+mn-ea"/>
                <a:cs typeface="+mn-cs"/>
              </a:rPr>
              <a:t>i</a:t>
            </a:r>
            <a:r>
              <a:rPr lang="en-US" sz="1200" kern="1200" baseline="-250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customer in $ </a:t>
            </a:r>
          </a:p>
          <a:p>
            <a:pPr lvl="0"/>
            <a:r>
              <a:rPr lang="en-US" sz="1200"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 retention rate for </a:t>
            </a:r>
            <a:r>
              <a:rPr lang="en-US" sz="1200" kern="1200" dirty="0" err="1">
                <a:solidFill>
                  <a:schemeClr val="tx1"/>
                </a:solidFill>
                <a:effectLst/>
                <a:latin typeface="+mn-lt"/>
                <a:ea typeface="+mn-ea"/>
                <a:cs typeface="+mn-cs"/>
              </a:rPr>
              <a:t>i</a:t>
            </a:r>
            <a:r>
              <a:rPr lang="en-US" sz="1200" kern="1200" baseline="-250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customer as a %</a:t>
            </a:r>
          </a:p>
          <a:p>
            <a:pPr lvl="0"/>
            <a:r>
              <a:rPr lang="en-US" sz="1200" kern="1200" dirty="0">
                <a:solidFill>
                  <a:schemeClr val="tx1"/>
                </a:solidFill>
                <a:effectLst/>
                <a:latin typeface="+mn-lt"/>
                <a:ea typeface="+mn-ea"/>
                <a:cs typeface="+mn-cs"/>
              </a:rPr>
              <a:t>d = discount rate as a %</a:t>
            </a:r>
          </a:p>
          <a:p>
            <a:pPr lvl="0"/>
            <a:r>
              <a:rPr lang="en-US" sz="1200" kern="1200" dirty="0">
                <a:solidFill>
                  <a:schemeClr val="tx1"/>
                </a:solidFill>
                <a:effectLst/>
                <a:latin typeface="+mn-lt"/>
                <a:ea typeface="+mn-ea"/>
                <a:cs typeface="+mn-cs"/>
              </a:rPr>
              <a:t>A</a:t>
            </a:r>
            <a:r>
              <a:rPr lang="en-US" sz="1200" kern="1200" baseline="-250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 = acquisition cost for </a:t>
            </a:r>
            <a:r>
              <a:rPr lang="en-US" sz="1200" kern="1200" dirty="0" err="1">
                <a:solidFill>
                  <a:schemeClr val="tx1"/>
                </a:solidFill>
                <a:effectLst/>
                <a:latin typeface="+mn-lt"/>
                <a:ea typeface="+mn-ea"/>
                <a:cs typeface="+mn-cs"/>
              </a:rPr>
              <a:t>i</a:t>
            </a:r>
            <a:r>
              <a:rPr lang="en-US" sz="1200" kern="1200" baseline="-250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customer 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Increasing margins and retention rates while decreasing acquisition and annual marketing costs and discount rates all improve the </a:t>
            </a:r>
            <a:r>
              <a:rPr lang="en-US" sz="1200" kern="1200" dirty="0" err="1">
                <a:solidFill>
                  <a:schemeClr val="tx1"/>
                </a:solidFill>
                <a:effectLst/>
                <a:latin typeface="+mn-lt"/>
                <a:ea typeface="+mn-ea"/>
                <a:cs typeface="+mn-cs"/>
              </a:rPr>
              <a:t>i</a:t>
            </a:r>
            <a:r>
              <a:rPr lang="en-US" sz="1200" kern="1200" baseline="-25000" dirty="0" err="1">
                <a:solidFill>
                  <a:schemeClr val="tx1"/>
                </a:solidFill>
                <a:effectLst/>
                <a:latin typeface="+mn-lt"/>
                <a:ea typeface="+mn-ea"/>
                <a:cs typeface="+mn-cs"/>
              </a:rPr>
              <a:t>th</a:t>
            </a:r>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customer’s lifetime value. The simplified equation also demonstrates how CLV integrates data from both acquisition (A</a:t>
            </a:r>
            <a:r>
              <a:rPr lang="en-US" sz="1200" kern="1200" baseline="-250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 and retention (</a:t>
            </a:r>
            <a:r>
              <a:rPr lang="en-US" sz="1200"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stages. Ideally, a CLV analysis takes place at the individual customer level, though firms often start by calculating the CLV for groups of similar customers or personas, then expand the number of groups as they refine the inputs to their CLV analysis. Some financial institutions track the CLV for more than 100 unique internal customer segments, which provides a fine-grained view of their customer portfolio.</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26</a:t>
            </a:fld>
            <a:endParaRPr lang="en-US"/>
          </a:p>
        </p:txBody>
      </p:sp>
    </p:spTree>
    <p:extLst>
      <p:ext uri="{BB962C8B-B14F-4D97-AF65-F5344CB8AC3E}">
        <p14:creationId xmlns:p14="http://schemas.microsoft.com/office/powerpoint/2010/main" val="63462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68AA1-A6FC-460B-80E1-B9C6669BD174}" type="slidenum">
              <a:rPr lang="en-US" smtClean="0"/>
              <a:t>27</a:t>
            </a:fld>
            <a:endParaRPr lang="en-US"/>
          </a:p>
        </p:txBody>
      </p:sp>
    </p:spTree>
    <p:extLst>
      <p:ext uri="{BB962C8B-B14F-4D97-AF65-F5344CB8AC3E}">
        <p14:creationId xmlns:p14="http://schemas.microsoft.com/office/powerpoint/2010/main" val="1435717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2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the Royal Bank of Canada (RBC) identified, through its analyses, that medical students were high CLV customers, evaluated over long periods of time. The bank therefore implemented a program to satisfy their needs early in their careers, as well as during the progression of their careers, with products such as credit cards, help with student loans, and loans to set up new practices. In the first year, RBC’s market share in this segment increased from 2 percent to 18 percent, and average sales were nearly four times higher than those to an average customer.</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loyalty of these customers also was very high, which reduces the risk of defection. In summary, this segment represents very high CLV customers, and the firm’s targeted acquisition, onboarding, and expansion strategies allowed it to manage those valuable customers as they migrated from being students, to setting up their medical practices, to achieving professional success. </a:t>
            </a:r>
          </a:p>
        </p:txBody>
      </p:sp>
      <p:sp>
        <p:nvSpPr>
          <p:cNvPr id="4" name="Slide Number Placeholder 3"/>
          <p:cNvSpPr>
            <a:spLocks noGrp="1"/>
          </p:cNvSpPr>
          <p:nvPr>
            <p:ph type="sldNum" sz="quarter" idx="10"/>
          </p:nvPr>
        </p:nvSpPr>
        <p:spPr/>
        <p:txBody>
          <a:bodyPr/>
          <a:lstStyle/>
          <a:p>
            <a:fld id="{99481517-11CD-1043-936A-823C17956EDF}" type="slidenum">
              <a:rPr lang="en-US" smtClean="0"/>
              <a:t>28</a:t>
            </a:fld>
            <a:endParaRPr lang="en-US"/>
          </a:p>
        </p:txBody>
      </p:sp>
    </p:spTree>
    <p:extLst>
      <p:ext uri="{BB962C8B-B14F-4D97-AF65-F5344CB8AC3E}">
        <p14:creationId xmlns:p14="http://schemas.microsoft.com/office/powerpoint/2010/main" val="37470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a:p>
        </p:txBody>
      </p:sp>
      <p:sp>
        <p:nvSpPr>
          <p:cNvPr id="52228" name="Slide Number Placeholder 3"/>
          <p:cNvSpPr>
            <a:spLocks noGrp="1"/>
          </p:cNvSpPr>
          <p:nvPr>
            <p:ph type="sldNum" sz="quarter" idx="5"/>
          </p:nvPr>
        </p:nvSpPr>
        <p:spPr>
          <a:noFill/>
        </p:spPr>
        <p:txBody>
          <a:bodyPr/>
          <a:lstStyle/>
          <a:p>
            <a:fld id="{7DE9A73C-9F00-4435-9491-424B9EE90B9E}" type="slidenum">
              <a:rPr lang="en-US" smtClean="0"/>
              <a:pPr/>
              <a:t>29</a:t>
            </a:fld>
            <a:endParaRPr lang="en-US"/>
          </a:p>
        </p:txBody>
      </p:sp>
    </p:spTree>
    <p:extLst>
      <p:ext uri="{BB962C8B-B14F-4D97-AF65-F5344CB8AC3E}">
        <p14:creationId xmlns:p14="http://schemas.microsoft.com/office/powerpoint/2010/main" val="1828433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Direct marketers have been using a simplified version of the CLV for decades, targeting customers to receive expensive catalog mailings. They use three readily available customer behaviors:</a:t>
            </a:r>
          </a:p>
          <a:p>
            <a:pPr lvl="0"/>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Recency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time elapsed since last purchase</a:t>
            </a:r>
          </a:p>
          <a:p>
            <a:pPr lvl="0"/>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Frequency</a:t>
            </a:r>
            <a:r>
              <a:rPr lang="en-US" sz="1200" kern="1200" dirty="0">
                <a:solidFill>
                  <a:schemeClr val="tx1"/>
                </a:solidFill>
                <a:effectLst/>
                <a:latin typeface="+mn-lt"/>
                <a:ea typeface="+mn-ea"/>
                <a:cs typeface="+mn-cs"/>
              </a:rPr>
              <a:t> of purchases in last period</a:t>
            </a:r>
          </a:p>
          <a:p>
            <a:pPr lvl="0"/>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Monetary</a:t>
            </a:r>
            <a:r>
              <a:rPr lang="en-US" sz="1200" kern="1200" dirty="0">
                <a:solidFill>
                  <a:schemeClr val="tx1"/>
                </a:solidFill>
                <a:effectLst/>
                <a:latin typeface="+mn-lt"/>
                <a:ea typeface="+mn-ea"/>
                <a:cs typeface="+mn-cs"/>
              </a:rPr>
              <a:t> purchases in last period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RFM (recency, frequency, and monetary) variables put customers in rank-ordered groups, based on their value in the past year (not by modeling but by rank-order sorting). Using the profits generated from a test mailing to a few customers from each group, direct marketers then mail the catalog only to the groups with an acceptable return on investment. As expected, in head-to-head testing, CLV-based approaches consistently outperform RFM techniques. In one study, CLV even outperformed RFM based on new value generated by 45 percent over a 24-month period.</a:t>
            </a:r>
          </a:p>
        </p:txBody>
      </p:sp>
      <p:sp>
        <p:nvSpPr>
          <p:cNvPr id="4" name="Slide Number Placeholder 3"/>
          <p:cNvSpPr>
            <a:spLocks noGrp="1"/>
          </p:cNvSpPr>
          <p:nvPr>
            <p:ph type="sldNum" sz="quarter" idx="10"/>
          </p:nvPr>
        </p:nvSpPr>
        <p:spPr/>
        <p:txBody>
          <a:bodyPr/>
          <a:lstStyle/>
          <a:p>
            <a:fld id="{99481517-11CD-1043-936A-823C17956EDF}" type="slidenum">
              <a:rPr lang="en-US" smtClean="0"/>
              <a:t>31</a:t>
            </a:fld>
            <a:endParaRPr lang="en-US"/>
          </a:p>
        </p:txBody>
      </p:sp>
    </p:spTree>
    <p:extLst>
      <p:ext uri="{BB962C8B-B14F-4D97-AF65-F5344CB8AC3E}">
        <p14:creationId xmlns:p14="http://schemas.microsoft.com/office/powerpoint/2010/main" val="1764227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Lost Customer Analysis. </a:t>
            </a:r>
            <a:r>
              <a:rPr lang="en-US" sz="1200" kern="1200" dirty="0">
                <a:solidFill>
                  <a:schemeClr val="tx1"/>
                </a:solidFill>
                <a:effectLst/>
                <a:latin typeface="+mn-lt"/>
                <a:ea typeface="+mn-ea"/>
                <a:cs typeface="+mn-cs"/>
              </a:rPr>
              <a:t>Lost customer analysis is a powerful, “after-the-fact” diagnostic tool. In the simplest form, a firm contacts customers that have migrated away, to identify the cause for this change, then works backward to fix the problem and ensure other customers don’t leave for the same reason. These data from past customers are rich in information, because the customers know the firm and its products, services, and people, unlike potential or non-customers who have never adopted the firm’s offerings and have little knowledge of its actual performance. Existing customers also tend to provide biased answers, worried that any negative evaluations might harm the ongoing relationship. But lost customers already have invested the time and effort to make a change, which suggests they also might be motivated to share details about the problems they encountered. </a:t>
            </a:r>
          </a:p>
          <a:p>
            <a:r>
              <a:rPr lang="en-US" sz="1200" kern="1200" dirty="0">
                <a:solidFill>
                  <a:schemeClr val="tx1"/>
                </a:solidFill>
                <a:effectLst/>
                <a:latin typeface="+mn-lt"/>
                <a:ea typeface="+mn-ea"/>
                <a:cs typeface="+mn-cs"/>
              </a:rPr>
              <a:t>However, by the time the firm collects data from lost customers, those customers already are gone, and typically, it takes a significant number of lost customers before a firm recognizes that it isn’t just “normal” customer churn but rather an indication of an underlying problem. Depending on the problem and its characteristics, a firm’s response time may be fairly long, and the risk is that many customers would be lost before the firm even begins to resolve the problem. Finally, the only migration observed in a lost customer analysis is the customer leaving (exit migrations). Many other customer changes and firm actions would remain unobserved, even though they may have significant impacts on the firm’s sales and profits (e.g., onboarding in the acquisition stage, cross-selling in the expansion stage). </a:t>
            </a:r>
          </a:p>
          <a:p>
            <a:r>
              <a:rPr lang="en-US" sz="1200" kern="1200" dirty="0">
                <a:solidFill>
                  <a:schemeClr val="tx1"/>
                </a:solidFill>
                <a:effectLst/>
                <a:latin typeface="+mn-lt"/>
                <a:ea typeface="+mn-ea"/>
                <a:cs typeface="+mn-cs"/>
              </a:rPr>
              <a:t>Still, these analyses are appealing in their straightforward three-step process, which provides insights into both strengths and weaknesses:</a:t>
            </a:r>
          </a:p>
          <a:p>
            <a:pPr lvl="0"/>
            <a:r>
              <a:rPr lang="en-US" sz="1200" kern="1200" dirty="0">
                <a:solidFill>
                  <a:schemeClr val="tx1"/>
                </a:solidFill>
                <a:effectLst/>
                <a:latin typeface="+mn-lt"/>
                <a:ea typeface="+mn-ea"/>
                <a:cs typeface="+mn-cs"/>
              </a:rPr>
              <a:t>Firms set regular intervals for contacting lost customers to identify the cause of their transition, where they went, and potential recovery strategies.</a:t>
            </a:r>
          </a:p>
          <a:p>
            <a:pPr lvl="1"/>
            <a:r>
              <a:rPr lang="en-US" sz="1200" kern="1200" dirty="0">
                <a:solidFill>
                  <a:schemeClr val="tx1"/>
                </a:solidFill>
                <a:effectLst/>
                <a:latin typeface="+mn-lt"/>
                <a:ea typeface="+mn-ea"/>
                <a:cs typeface="+mn-cs"/>
              </a:rPr>
              <a:t>Some B2B firms with small customer portfolios visit all lost customers.</a:t>
            </a:r>
          </a:p>
          <a:p>
            <a:pPr lvl="1"/>
            <a:r>
              <a:rPr lang="en-US" sz="1200" kern="1200" dirty="0">
                <a:solidFill>
                  <a:schemeClr val="tx1"/>
                </a:solidFill>
                <a:effectLst/>
                <a:latin typeface="+mn-lt"/>
                <a:ea typeface="+mn-ea"/>
                <a:cs typeface="+mn-cs"/>
              </a:rPr>
              <a:t>Most business-to-consumer (B2C) firms either sample some lost customers each interval or use a threshold criterion to determine which customers to call.</a:t>
            </a:r>
          </a:p>
          <a:p>
            <a:pPr lvl="1"/>
            <a:r>
              <a:rPr lang="en-US" sz="1200" kern="1200" dirty="0">
                <a:solidFill>
                  <a:schemeClr val="tx1"/>
                </a:solidFill>
                <a:effectLst/>
                <a:latin typeface="+mn-lt"/>
                <a:ea typeface="+mn-ea"/>
                <a:cs typeface="+mn-cs"/>
              </a:rPr>
              <a:t>Ideally, the contact person is a neutral employee who does not typically interact with this customer. Salespeople who have worked previously with the lost customer should not be the contact person; they may be the cause for the transition, in which case the customer is unlikely to provide honest answers.</a:t>
            </a:r>
          </a:p>
          <a:p>
            <a:pPr lvl="0"/>
            <a:r>
              <a:rPr lang="en-US" sz="1200" kern="1200" dirty="0">
                <a:solidFill>
                  <a:schemeClr val="tx1"/>
                </a:solidFill>
                <a:effectLst/>
                <a:latin typeface="+mn-lt"/>
                <a:ea typeface="+mn-ea"/>
                <a:cs typeface="+mn-cs"/>
              </a:rPr>
              <a:t>If the lost customer is not in the firm’s main target segment, firms could:</a:t>
            </a:r>
          </a:p>
          <a:p>
            <a:pPr lvl="1"/>
            <a:r>
              <a:rPr lang="en-US" sz="1200" kern="1200" dirty="0">
                <a:solidFill>
                  <a:schemeClr val="tx1"/>
                </a:solidFill>
                <a:effectLst/>
                <a:latin typeface="+mn-lt"/>
                <a:ea typeface="+mn-ea"/>
                <a:cs typeface="+mn-cs"/>
              </a:rPr>
              <a:t>Change their acquisition criteria, to avoid paying acquisition costs for poorly fitting customers. This issue can be especially problematic when firms reward employees to generate “new” customers.</a:t>
            </a:r>
          </a:p>
          <a:p>
            <a:pPr lvl="1"/>
            <a:r>
              <a:rPr lang="en-US" sz="1200" kern="1200" dirty="0">
                <a:solidFill>
                  <a:schemeClr val="tx1"/>
                </a:solidFill>
                <a:effectLst/>
                <a:latin typeface="+mn-lt"/>
                <a:ea typeface="+mn-ea"/>
                <a:cs typeface="+mn-cs"/>
              </a:rPr>
              <a:t>Evaluate an expansion strategy to address a new subsegment of customers if it makes financial and strategic sense to appeal to these customers with a “new” offering. As described previously, Honda launched Acura largely to ensure it had an available option for satisfied Honda customers who were migrating to competitors’ luxury car brands.</a:t>
            </a:r>
          </a:p>
          <a:p>
            <a:pPr lvl="0"/>
            <a:r>
              <a:rPr lang="en-US" sz="1200" kern="1200" dirty="0">
                <a:solidFill>
                  <a:schemeClr val="tx1"/>
                </a:solidFill>
                <a:effectLst/>
                <a:latin typeface="+mn-lt"/>
                <a:ea typeface="+mn-ea"/>
                <a:cs typeface="+mn-cs"/>
              </a:rPr>
              <a:t> If the lost customer is in the firm’s target market, firms should:</a:t>
            </a:r>
          </a:p>
          <a:p>
            <a:pPr lvl="1"/>
            <a:r>
              <a:rPr lang="en-US" sz="1200" kern="1200" dirty="0">
                <a:solidFill>
                  <a:schemeClr val="tx1"/>
                </a:solidFill>
                <a:effectLst/>
                <a:latin typeface="+mn-lt"/>
                <a:ea typeface="+mn-ea"/>
                <a:cs typeface="+mn-cs"/>
              </a:rPr>
              <a:t>Fix the problem, if it involves some clear-cut product or service failure.</a:t>
            </a:r>
          </a:p>
          <a:p>
            <a:pPr lvl="1"/>
            <a:r>
              <a:rPr lang="en-US" sz="1200" kern="1200" dirty="0">
                <a:solidFill>
                  <a:schemeClr val="tx1"/>
                </a:solidFill>
                <a:effectLst/>
                <a:latin typeface="+mn-lt"/>
                <a:ea typeface="+mn-ea"/>
                <a:cs typeface="+mn-cs"/>
              </a:rPr>
              <a:t>Implement retention strategies to build brand and relational loyalty if the base level of customer churn is too high (i.e., loss of customers not caused by any specific issue but a general lack of loyalty). Chapters 5–7 detail some intervention and marketing tactics about retention strategies that are likely to be most effective for each type of problem or customer group.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powerful diagnostic tool, lost customer analysis should be integrated into customer dynamic segmentation approaches. A </a:t>
            </a:r>
            <a:r>
              <a:rPr lang="en-US" sz="1200" b="1" i="1" kern="1200" dirty="0">
                <a:solidFill>
                  <a:schemeClr val="tx1"/>
                </a:solidFill>
                <a:effectLst/>
                <a:latin typeface="+mn-lt"/>
                <a:ea typeface="+mn-ea"/>
                <a:cs typeface="+mn-cs"/>
              </a:rPr>
              <a:t>choice model</a:t>
            </a:r>
            <a:r>
              <a:rPr lang="en-US" sz="1200" kern="1200" dirty="0">
                <a:solidFill>
                  <a:schemeClr val="tx1"/>
                </a:solidFill>
                <a:effectLst/>
                <a:latin typeface="+mn-lt"/>
                <a:ea typeface="+mn-ea"/>
                <a:cs typeface="+mn-cs"/>
              </a:rPr>
              <a:t> can benefit the lost customer analysis, and can inform analyses across all AER stages, because it predicts the likelihood of observed customer choices/responses (e.g., joining, cross-buying, leaving), using data about that customer’s characteristics and past behaviors, as well as the firm’s marketing interventions. Sidebar 3.2 provides an overview of a choice model analysis as a tool for understanding individual customer choices.</a:t>
            </a:r>
          </a:p>
        </p:txBody>
      </p:sp>
      <p:sp>
        <p:nvSpPr>
          <p:cNvPr id="4" name="Slide Number Placeholder 3"/>
          <p:cNvSpPr>
            <a:spLocks noGrp="1"/>
          </p:cNvSpPr>
          <p:nvPr>
            <p:ph type="sldNum" sz="quarter" idx="10"/>
          </p:nvPr>
        </p:nvSpPr>
        <p:spPr/>
        <p:txBody>
          <a:bodyPr/>
          <a:lstStyle/>
          <a:p>
            <a:fld id="{99481517-11CD-1043-936A-823C17956EDF}" type="slidenum">
              <a:rPr lang="en-US" smtClean="0"/>
              <a:t>34</a:t>
            </a:fld>
            <a:endParaRPr lang="en-US"/>
          </a:p>
        </p:txBody>
      </p:sp>
    </p:spTree>
    <p:extLst>
      <p:ext uri="{BB962C8B-B14F-4D97-AF65-F5344CB8AC3E}">
        <p14:creationId xmlns:p14="http://schemas.microsoft.com/office/powerpoint/2010/main" val="523885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3636283-C21B-41CF-A017-A95727A88E49}" type="slidenum">
              <a:rPr lang="en-US" smtClean="0"/>
              <a:pPr>
                <a:defRPr/>
              </a:pPr>
              <a:t>35</a:t>
            </a:fld>
            <a:endParaRPr lang="en-US"/>
          </a:p>
        </p:txBody>
      </p:sp>
    </p:spTree>
    <p:extLst>
      <p:ext uri="{BB962C8B-B14F-4D97-AF65-F5344CB8AC3E}">
        <p14:creationId xmlns:p14="http://schemas.microsoft.com/office/powerpoint/2010/main" val="1174972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90DDB19-B47A-4B93-ADC5-E68BAFA82119}" type="slidenum">
              <a:rPr lang="en-US"/>
              <a:pPr/>
              <a:t>36</a:t>
            </a:fld>
            <a:endParaRPr lang="en-US"/>
          </a:p>
        </p:txBody>
      </p:sp>
      <p:sp>
        <p:nvSpPr>
          <p:cNvPr id="782338" name="Rectangle 2"/>
          <p:cNvSpPr>
            <a:spLocks noGrp="1" noRot="1" noChangeAspect="1" noChangeArrowheads="1" noTextEdit="1"/>
          </p:cNvSpPr>
          <p:nvPr>
            <p:ph type="sldImg"/>
          </p:nvPr>
        </p:nvSpPr>
        <p:spPr>
          <a:xfrm>
            <a:off x="1154113" y="692150"/>
            <a:ext cx="4551362" cy="3414713"/>
          </a:xfrm>
          <a:ln/>
        </p:spPr>
      </p:sp>
      <p:sp>
        <p:nvSpPr>
          <p:cNvPr id="782339" name="Rectangle 3"/>
          <p:cNvSpPr>
            <a:spLocks noGrp="1" noChangeArrowheads="1"/>
          </p:cNvSpPr>
          <p:nvPr>
            <p:ph type="body" idx="1"/>
          </p:nvPr>
        </p:nvSpPr>
        <p:spPr bwMode="auto">
          <a:xfrm>
            <a:off x="914401" y="4338638"/>
            <a:ext cx="5029200" cy="4117975"/>
          </a:xfrm>
          <a:prstGeom prst="rect">
            <a:avLst/>
          </a:prstGeom>
          <a:solidFill>
            <a:srgbClr val="FFFFFF"/>
          </a:solidFill>
          <a:ln>
            <a:solidFill>
              <a:srgbClr val="000000"/>
            </a:solidFill>
            <a:miter lim="800000"/>
            <a:headEnd/>
            <a:tailEnd/>
          </a:ln>
        </p:spPr>
        <p:txBody>
          <a:bodyPr lIns="87290" tIns="43645" rIns="87290" bIns="43645"/>
          <a:lstStyle/>
          <a:p>
            <a:endParaRPr lang="en-US" dirty="0"/>
          </a:p>
        </p:txBody>
      </p:sp>
    </p:spTree>
    <p:extLst>
      <p:ext uri="{BB962C8B-B14F-4D97-AF65-F5344CB8AC3E}">
        <p14:creationId xmlns:p14="http://schemas.microsoft.com/office/powerpoint/2010/main" val="21620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Customers’ changing needs arise from various sources, often operating at different levels and rates (Table 3.1). First, individual customers change due to </a:t>
            </a:r>
            <a:r>
              <a:rPr lang="en-US" sz="1200" b="1" i="1" kern="1200" dirty="0">
                <a:solidFill>
                  <a:schemeClr val="tx1"/>
                </a:solidFill>
                <a:effectLst/>
                <a:latin typeface="+mn-lt"/>
                <a:ea typeface="+mn-ea"/>
                <a:cs typeface="+mn-cs"/>
              </a:rPr>
              <a:t>discrete life events</a:t>
            </a:r>
            <a:r>
              <a:rPr lang="en-US" sz="1200" kern="1200" dirty="0">
                <a:solidFill>
                  <a:schemeClr val="tx1"/>
                </a:solidFill>
                <a:effectLst/>
                <a:latin typeface="+mn-lt"/>
                <a:ea typeface="+mn-ea"/>
                <a:cs typeface="+mn-cs"/>
              </a:rPr>
              <a:t>, such as their graduation, a new job, a marriage, parenthood, or retirement, that have immediate impacts on many aspects of their purchase decisions. Even relatively small events in a customer's life—like a change in the amount of television they watch or eating out more than usual—are associated with shifts in their brand preferences. After a painful divorce, a person might avoid specific brands that were their ex-spouse’s favorites, to avoid the psychological distress associated with such reminders. Recent college graduates change their store and brand preferences, because their shopping focus alters when they transition from the role of being a student to becoming an employee. </a:t>
            </a:r>
          </a:p>
          <a:p>
            <a:r>
              <a:rPr lang="en-US" sz="1200" kern="1200" dirty="0">
                <a:solidFill>
                  <a:schemeClr val="tx1"/>
                </a:solidFill>
                <a:effectLst/>
                <a:latin typeface="+mn-lt"/>
                <a:ea typeface="+mn-ea"/>
                <a:cs typeface="+mn-cs"/>
              </a:rPr>
              <a:t>Second, people progress relatively slowly through a </a:t>
            </a:r>
            <a:r>
              <a:rPr lang="en-US" sz="1200" b="1" i="1" kern="1200" dirty="0">
                <a:solidFill>
                  <a:schemeClr val="tx1"/>
                </a:solidFill>
                <a:effectLst/>
                <a:latin typeface="+mn-lt"/>
                <a:ea typeface="+mn-ea"/>
                <a:cs typeface="+mn-cs"/>
              </a:rPr>
              <a:t>typical lifecycle </a:t>
            </a:r>
            <a:r>
              <a:rPr lang="en-US" sz="1200" kern="1200" dirty="0">
                <a:solidFill>
                  <a:schemeClr val="tx1"/>
                </a:solidFill>
                <a:effectLst/>
                <a:latin typeface="+mn-lt"/>
                <a:ea typeface="+mn-ea"/>
                <a:cs typeface="+mn-cs"/>
              </a:rPr>
              <a:t>as they mature, which also influences many of their product and service priorities. To meet customers’ evolving desires as they age, marketers have identified various psychological and sociological changes over time. Most consumers shift in their willingness to take risks or try new things, and lifecycle frameworks in marketing effectively describe some of these general trends. For example, young and single consumers often focus on products and services that promise to make them attractive to potential mates (cologne, salon and exercise services, designer clothing); as they age, they start to focus more on financial safety and security. In the final stages of people’s lives, they tend to become fixed in their brand purchases, fairly conservative in their decision making, and more focused on their relationships with sellers. Although these generalizations can offer a broad sense of average changes, assuming that these life changes are constant across all consumers is deeply problematic.</a:t>
            </a:r>
          </a:p>
          <a:p>
            <a:r>
              <a:rPr lang="en-US" sz="1200" kern="1200" dirty="0">
                <a:solidFill>
                  <a:schemeClr val="tx1"/>
                </a:solidFill>
                <a:effectLst/>
                <a:latin typeface="+mn-lt"/>
                <a:ea typeface="+mn-ea"/>
                <a:cs typeface="+mn-cs"/>
              </a:rPr>
              <a:t>Third, the attributes that customers consider most critical often vary systematically, depending on their experience with and knowledge about a product or service category, which constitutes a learning effect. The customer</a:t>
            </a:r>
            <a:r>
              <a:rPr lang="en-US" sz="1200" b="1" i="1" kern="1200" dirty="0">
                <a:solidFill>
                  <a:schemeClr val="tx1"/>
                </a:solidFill>
                <a:effectLst/>
                <a:latin typeface="+mn-lt"/>
                <a:ea typeface="+mn-ea"/>
                <a:cs typeface="+mn-cs"/>
              </a:rPr>
              <a:t> learning effect</a:t>
            </a:r>
            <a:r>
              <a:rPr lang="en-US" sz="1200" kern="1200" dirty="0">
                <a:solidFill>
                  <a:schemeClr val="tx1"/>
                </a:solidFill>
                <a:effectLst/>
                <a:latin typeface="+mn-lt"/>
                <a:ea typeface="+mn-ea"/>
                <a:cs typeface="+mn-cs"/>
              </a:rPr>
              <a:t> is the process by which customers becomes familiar with the product by using it, which changes their weighting of the relative importance of different attributes due to their enhanced knowledge and experience. Experience with brands similarly influences future choices. For example, a consumer who has grown accustomed to using Apple products regularly might weight the user interface more important and exclude a new version of a Samsung smartphone, even if it offers improved capabilities, from her consideration set. In response to these effects, some firms work diligently to influence the initial “burn-in” or “onboarding” periods. That is, to encourage new customers to come on board and start using their brands, they design programs that ensure some interaction with the customer within the first 90 days after they adopt. These relationship programs make customers more likely to express greater satisfaction, purchase additional products, and recommend the provider to friends. However, sometimes the learning effect can undermine a customer’s repurchase intentions if they learn about a brand’s feature and decide it offers little value.</a:t>
            </a:r>
          </a:p>
          <a:p>
            <a:r>
              <a:rPr lang="en-US" sz="1200" kern="1200" dirty="0">
                <a:solidFill>
                  <a:schemeClr val="tx1"/>
                </a:solidFill>
                <a:effectLst/>
                <a:latin typeface="+mn-lt"/>
                <a:ea typeface="+mn-ea"/>
                <a:cs typeface="+mn-cs"/>
              </a:rPr>
              <a:t>Fourth, changes due to learning and experience operate at both the individual customer level, as we just described, and at the product market level. The </a:t>
            </a:r>
            <a:r>
              <a:rPr lang="en-US" sz="1200" b="1" i="1" kern="1200" dirty="0">
                <a:solidFill>
                  <a:schemeClr val="tx1"/>
                </a:solidFill>
                <a:effectLst/>
                <a:latin typeface="+mn-lt"/>
                <a:ea typeface="+mn-ea"/>
                <a:cs typeface="+mn-cs"/>
              </a:rPr>
              <a:t>product lifecycle</a:t>
            </a:r>
            <a:r>
              <a:rPr lang="en-US" sz="1200" kern="1200" dirty="0">
                <a:solidFill>
                  <a:schemeClr val="tx1"/>
                </a:solidFill>
                <a:effectLst/>
                <a:latin typeface="+mn-lt"/>
                <a:ea typeface="+mn-ea"/>
                <a:cs typeface="+mn-cs"/>
              </a:rPr>
              <a:t> is a well-recognized phenomenon that captures prototypical changes in customers’ purchase criteria and marketers’ actions as the product category matures. Right after a new product is introduced for example, most of its sales represent trial purchases, so marketers often offer free samples. As the product begins to take off though, with a faster growth rate, consumers begin to rebuy and influence one another through word of mouth. Therefore, firms likely drop their free sample offers, focus more on customer retention, launch loyalty programs, and develop a more competitive pricing plan. This notion is the foundation for the strategies of many apps and video games, which allow consumers to play for free for some limited time, until the mature game becomes so central to their leisure time that consumers agree to pay to continue playing and earning special status within the game.</a:t>
            </a:r>
          </a:p>
          <a:p>
            <a:r>
              <a:rPr lang="en-US" sz="1200" kern="1200" dirty="0">
                <a:solidFill>
                  <a:schemeClr val="tx1"/>
                </a:solidFill>
                <a:effectLst/>
                <a:latin typeface="+mn-lt"/>
                <a:ea typeface="+mn-ea"/>
                <a:cs typeface="+mn-cs"/>
              </a:rPr>
              <a:t>Fifth, customer decisions take place in a </a:t>
            </a:r>
            <a:r>
              <a:rPr lang="en-US" sz="1200" b="1" i="1" kern="1200" dirty="0">
                <a:solidFill>
                  <a:schemeClr val="tx1"/>
                </a:solidFill>
                <a:effectLst/>
                <a:latin typeface="+mn-lt"/>
                <a:ea typeface="+mn-ea"/>
                <a:cs typeface="+mn-cs"/>
              </a:rPr>
              <a:t>constantly changing environmental context</a:t>
            </a:r>
            <a:r>
              <a:rPr lang="en-US" sz="1200" kern="1200" dirty="0">
                <a:solidFill>
                  <a:schemeClr val="tx1"/>
                </a:solidFill>
                <a:effectLst/>
                <a:latin typeface="+mn-lt"/>
                <a:ea typeface="+mn-ea"/>
                <a:cs typeface="+mn-cs"/>
              </a:rPr>
              <a:t>. Governments, industry trade groups, nonprofit organizations, and marketers always are working to change perceptions and regulations, using various communication media. Some slow-changing cultural events take generational labels or descriptions (Baby Boomer, Millennial) that seek to capture the vast differences between people born in different eras. These influential factors can affect a person’s development trajectory, whether directly or indirectly by interacting with the other sources of change. Thus for example, </a:t>
            </a:r>
            <a:r>
              <a:rPr lang="en-US" sz="1200" kern="1200" dirty="0" err="1">
                <a:solidFill>
                  <a:schemeClr val="tx1"/>
                </a:solidFill>
                <a:effectLst/>
                <a:latin typeface="+mn-lt"/>
                <a:ea typeface="+mn-ea"/>
                <a:cs typeface="+mn-cs"/>
              </a:rPr>
              <a:t>Millennials</a:t>
            </a:r>
            <a:r>
              <a:rPr lang="en-US" sz="1200" kern="1200" dirty="0">
                <a:solidFill>
                  <a:schemeClr val="tx1"/>
                </a:solidFill>
                <a:effectLst/>
                <a:latin typeface="+mn-lt"/>
                <a:ea typeface="+mn-ea"/>
                <a:cs typeface="+mn-cs"/>
              </a:rPr>
              <a:t> have always functioned in an environment marked by ubiquitous technology, but at the same time, many people in this age cohort currently are experiencing discrete life events such as parenthood. The interaction of these sources then should have notable implications for marketers who seek to sell high-tech products to young parents to help them keep their children safe or entertained. Furthermore, consumer segments with similar preferences at one point may diverge greatly over time, even though they are subjected to similar environmental factors. Firms such as Chipotle recognize the effects of changes driven by multiple sources of change, noting for example that </a:t>
            </a:r>
          </a:p>
          <a:p>
            <a:r>
              <a:rPr lang="en-US" sz="1200" kern="1200" dirty="0">
                <a:solidFill>
                  <a:schemeClr val="tx1"/>
                </a:solidFill>
                <a:effectLst/>
                <a:latin typeface="+mn-lt"/>
                <a:ea typeface="+mn-ea"/>
                <a:cs typeface="+mn-cs"/>
              </a:rPr>
              <a:t>Changes in customer tastes and preferences, spending patterns and demographic trends could cause sales to decline…. Our sales could be impacted by changes in consumer preferences in response to dietary concerns, including preferences regarding items such as calories, sodium, carbohydrates or fat. These changes could result in consumers avoiding our menu items in favor of other foods.</a:t>
            </a:r>
          </a:p>
          <a:p>
            <a:r>
              <a:rPr lang="en-US" sz="1200" kern="1200" dirty="0">
                <a:solidFill>
                  <a:schemeClr val="tx1"/>
                </a:solidFill>
                <a:effectLst/>
                <a:latin typeface="+mn-lt"/>
                <a:ea typeface="+mn-ea"/>
                <a:cs typeface="+mn-cs"/>
              </a:rPr>
              <a:t>Each of these five sources of customer dynamics operates simultaneously and cumulatively to determine how a customer’s needs and desires change over time. As Table 3.1 shows, some sources have immediate effects (e.g., first child, well-publicized product failures); others take decades to exert an influence (e.g., personal net worth, society’s norms on smoking, cultural trends regarding housing sizes). In addition, some sources have opposing effects, such that the net results on any individual customer are difficult to determine. </a:t>
            </a:r>
          </a:p>
        </p:txBody>
      </p:sp>
      <p:sp>
        <p:nvSpPr>
          <p:cNvPr id="4" name="Slide Number Placeholder 3"/>
          <p:cNvSpPr>
            <a:spLocks noGrp="1"/>
          </p:cNvSpPr>
          <p:nvPr>
            <p:ph type="sldNum" sz="quarter" idx="10"/>
          </p:nvPr>
        </p:nvSpPr>
        <p:spPr/>
        <p:txBody>
          <a:bodyPr/>
          <a:lstStyle/>
          <a:p>
            <a:fld id="{99481517-11CD-1043-936A-823C17956EDF}" type="slidenum">
              <a:rPr lang="en-US" smtClean="0"/>
              <a:t>5</a:t>
            </a:fld>
            <a:endParaRPr lang="en-US"/>
          </a:p>
        </p:txBody>
      </p:sp>
    </p:spTree>
    <p:extLst>
      <p:ext uri="{BB962C8B-B14F-4D97-AF65-F5344CB8AC3E}">
        <p14:creationId xmlns:p14="http://schemas.microsoft.com/office/powerpoint/2010/main" val="193041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145FB-0E85-4D16-9200-0AE1B3744599}" type="slidenum">
              <a:rPr lang="en-US" smtClean="0"/>
              <a:pPr/>
              <a:t>38</a:t>
            </a:fld>
            <a:endParaRPr lang="en-US"/>
          </a:p>
        </p:txBody>
      </p:sp>
    </p:spTree>
    <p:extLst>
      <p:ext uri="{BB962C8B-B14F-4D97-AF65-F5344CB8AC3E}">
        <p14:creationId xmlns:p14="http://schemas.microsoft.com/office/powerpoint/2010/main" val="445221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Elasticities: For a 1% change in an attribute in a given row, the elasticity equals the percentage change expected in the response to that alternative. Large values mean that changes in that row’s alternative have significant effects on the purchasing in that column.</a:t>
            </a:r>
          </a:p>
          <a:p>
            <a:endParaRPr lang="en-US" dirty="0"/>
          </a:p>
          <a:p>
            <a:r>
              <a:rPr lang="en-US" dirty="0"/>
              <a:t>Coefficient</a:t>
            </a:r>
            <a:r>
              <a:rPr lang="en-US" baseline="0" dirty="0"/>
              <a:t> Estimates: This portion of the spreadsheet shows the coefficients associated with each independent variable. In the example, intensity has a positive influence on the likelihood of choice (a customer is more likely to choose the program), whereas Location has a negative impact (people who perceive a program as poorly located avoid it).</a:t>
            </a:r>
            <a:endParaRPr lang="en-US" dirty="0"/>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39</a:t>
            </a:fld>
            <a:endParaRPr lang="en-US"/>
          </a:p>
        </p:txBody>
      </p:sp>
    </p:spTree>
    <p:extLst>
      <p:ext uri="{BB962C8B-B14F-4D97-AF65-F5344CB8AC3E}">
        <p14:creationId xmlns:p14="http://schemas.microsoft.com/office/powerpoint/2010/main" val="930621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second underlying challenge facing firms that make short- and long-term marketing decisions is the basic principle that all customers change. Events in people’s lives – graduation, marriage, new jobs, the birth of children – change their existing routines and buying habits. Some firms recognize and internalize this marketing principle in their growth strategies; Target, a US retailer, even uses its customers’ shopping data to develop a “pregnancy prediction” score and estimate people’s due dates within a small window, to enable effective weekly campaigns matched to each stage of the pregnancy. Gregg </a:t>
            </a:r>
            <a:r>
              <a:rPr lang="en-US" sz="1200" b="0" i="0" u="none" strike="noStrike" kern="1200" baseline="0" dirty="0" err="1">
                <a:solidFill>
                  <a:schemeClr val="tx1"/>
                </a:solidFill>
                <a:latin typeface="+mn-lt"/>
                <a:ea typeface="+mn-ea"/>
                <a:cs typeface="+mn-cs"/>
              </a:rPr>
              <a:t>Steinhafel</a:t>
            </a:r>
            <a:r>
              <a:rPr lang="en-US" sz="1200" b="0" i="0" u="none" strike="noStrike" kern="1200" baseline="0" dirty="0">
                <a:solidFill>
                  <a:schemeClr val="tx1"/>
                </a:solidFill>
                <a:latin typeface="+mn-lt"/>
                <a:ea typeface="+mn-ea"/>
                <a:cs typeface="+mn-cs"/>
              </a:rPr>
              <a:t>, Target’s president, has suggested that a “heightened focus on items and categories that appeal to specific guest segments such as mom and baby” helps explain Target’s above-average growth in the competitive retail industry.</a:t>
            </a:r>
          </a:p>
          <a:p>
            <a:r>
              <a:rPr lang="en-US" sz="1200" b="0" i="0" u="none" strike="noStrike" kern="1200" baseline="0" dirty="0">
                <a:solidFill>
                  <a:schemeClr val="tx1"/>
                </a:solidFill>
                <a:latin typeface="+mn-lt"/>
                <a:ea typeface="+mn-ea"/>
                <a:cs typeface="+mn-cs"/>
              </a:rPr>
              <a:t>Not all customer change is event driven though; it also results from changes in customers’ underlying needs and desires. Laura Ashley, the apparel company known for its “English ladies” image, saw its sales drop throughout its network of more than 500 shops in the 1970s as more women entered the workforce. This slow-moving cultural change gradually encouraged Laura Ashley’s target customers to shift to more practical, professional attire rather than romantic floral dresses. Ultimately, Laura Ashley sold all of its North American retail shops in a management buyout for $1.2 Thus, this First Principle that all customers change can represent either an opportunity or a threat, depending on how the firm understands and manages it. Managers developing marketing strategies in turn must account for both static variation in customers’ needs, due to their inherent differences (MP#1), and the dynamic variation that arises as customer needs change over time (MP#2). At any particular point in time, customers can be segmented into various groups, according to their needs and desires for a particular product or service – the common approach for dealing with customer heterogeneity, as we outlined in Chapter 2. </a:t>
            </a:r>
          </a:p>
          <a:p>
            <a:r>
              <a:rPr lang="en-US" sz="1200" b="0" i="0" u="none" strike="noStrike" kern="1200" baseline="0" dirty="0">
                <a:solidFill>
                  <a:schemeClr val="tx1"/>
                </a:solidFill>
                <a:latin typeface="+mn-lt"/>
                <a:ea typeface="+mn-ea"/>
                <a:cs typeface="+mn-cs"/>
              </a:rPr>
              <a:t>Even after customers are assigned to a segment, their needs continue to evolve, at different rates and in different directions, so at some point in the (near) future, the customers in a once homogeneous segment will develop very different preferences. To devise approaches to address this customer dynamics problem, it can be helpful to understand what causes individual customers to migrate in different directions and at different rates. That is, by identifying sources of customer dynamics, defined as changes in customer preferences that occur over time, it becomes possible to understand and manage these dynamics.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42</a:t>
            </a:fld>
            <a:endParaRPr lang="en-US"/>
          </a:p>
        </p:txBody>
      </p:sp>
    </p:spTree>
    <p:extLst>
      <p:ext uri="{BB962C8B-B14F-4D97-AF65-F5344CB8AC3E}">
        <p14:creationId xmlns:p14="http://schemas.microsoft.com/office/powerpoint/2010/main" val="4089396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 the three inputs to this framework, the first, and arguably most important, is the firm’s existing customer portfolio. Ideally, a firm’s customer relationship management (CRM) system provides detailed customer-level data for the dynamic segmentation analysis. Financial accounting (sales, margins), product purchase (timing, frequency, product migrations), and demographic (zip code, family size, age) data generally are readily accessible, but some of the most difficult information to capture is what customers are thinking and feeling at these different points, which entails data not found in a CRM database (e.g., surveys, focus groups).</a:t>
            </a:r>
          </a:p>
          <a:p>
            <a:r>
              <a:rPr lang="en-US" sz="1200" kern="1200" dirty="0">
                <a:solidFill>
                  <a:schemeClr val="tx1"/>
                </a:solidFill>
                <a:effectLst/>
                <a:latin typeface="+mn-lt"/>
                <a:ea typeface="+mn-ea"/>
                <a:cs typeface="+mn-cs"/>
              </a:rPr>
              <a:t>The second input is data linking past customer responses with specific marketing programs and the programs’ cost. In some cases, connecting programs (advertising, new customer promotion, price discounts, rewards program gifts) to individual customers is not feasible. But firms have alternatives. They can run small experiments, offering a marketing program or not to equal-sized, randomly split groups of customers and then track the performance of the customers for some period of time. This “clean test” of the effects of a program indicates how it may vary across different customer personas at various points in their lifecycle. </a:t>
            </a:r>
          </a:p>
          <a:p>
            <a:r>
              <a:rPr lang="en-US" sz="1200" kern="1200" dirty="0">
                <a:solidFill>
                  <a:schemeClr val="tx1"/>
                </a:solidFill>
                <a:effectLst/>
                <a:latin typeface="+mn-lt"/>
                <a:ea typeface="+mn-ea"/>
                <a:cs typeface="+mn-cs"/>
              </a:rPr>
              <a:t>A third input is the qualitative and quantitative information gleaned from the lost customer analysis, which reveals the causes of customer defection, where they go, and potentially effective recovery strategies. It also can uncover ineffective AER strategies, such as when the firm acquires customers who are not in its target market, upsells or cross-sells poor fitting services, or fails to bond relationally with customers through their brands or employees. The lost customer analysis can be triangulated or compared with the insights gained from the first two inputs; much of this information likely is redundant but less susceptible to managerial bias or alternative explanations.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43</a:t>
            </a:fld>
            <a:endParaRPr lang="en-US"/>
          </a:p>
        </p:txBody>
      </p:sp>
    </p:spTree>
    <p:extLst>
      <p:ext uri="{BB962C8B-B14F-4D97-AF65-F5344CB8AC3E}">
        <p14:creationId xmlns:p14="http://schemas.microsoft.com/office/powerpoint/2010/main" val="3827277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customer dynamics framework uses these three inputs, applies one or more of the different approaches and analyses for managing customer dynamics, and thereby generates three outputs. The first is a description of the firm’s customer personas and expected migrations to understand how they change, including: </a:t>
            </a:r>
          </a:p>
          <a:p>
            <a:pPr lvl="0"/>
            <a:r>
              <a:rPr lang="en-US" sz="1200" kern="1200" dirty="0">
                <a:solidFill>
                  <a:schemeClr val="tx1"/>
                </a:solidFill>
                <a:effectLst/>
                <a:latin typeface="+mn-lt"/>
                <a:ea typeface="+mn-ea"/>
                <a:cs typeface="+mn-cs"/>
              </a:rPr>
              <a:t>Critical life event triggers</a:t>
            </a:r>
          </a:p>
          <a:p>
            <a:pPr lvl="0"/>
            <a:r>
              <a:rPr lang="en-US" sz="1200" kern="1200" dirty="0">
                <a:solidFill>
                  <a:schemeClr val="tx1"/>
                </a:solidFill>
                <a:effectLst/>
                <a:latin typeface="+mn-lt"/>
                <a:ea typeface="+mn-ea"/>
                <a:cs typeface="+mn-cs"/>
              </a:rPr>
              <a:t>The products and services they buy at different points in their lifecycle migration</a:t>
            </a:r>
          </a:p>
          <a:p>
            <a:pPr lvl="0"/>
            <a:r>
              <a:rPr lang="en-US" sz="1200" kern="1200" dirty="0">
                <a:solidFill>
                  <a:schemeClr val="tx1"/>
                </a:solidFill>
                <a:effectLst/>
                <a:latin typeface="+mn-lt"/>
                <a:ea typeface="+mn-ea"/>
                <a:cs typeface="+mn-cs"/>
              </a:rPr>
              <a:t>When they stop buying and why</a:t>
            </a:r>
          </a:p>
          <a:p>
            <a:pPr lvl="0"/>
            <a:r>
              <a:rPr lang="en-US" sz="1200" kern="1200" dirty="0">
                <a:solidFill>
                  <a:schemeClr val="tx1"/>
                </a:solidFill>
                <a:effectLst/>
                <a:latin typeface="+mn-lt"/>
                <a:ea typeface="+mn-ea"/>
                <a:cs typeface="+mn-cs"/>
              </a:rPr>
              <a:t>How they feel at different stages in their lifecycle</a:t>
            </a:r>
          </a:p>
          <a:p>
            <a:pPr lvl="0"/>
            <a:r>
              <a:rPr lang="en-US" sz="1200" kern="1200" dirty="0">
                <a:solidFill>
                  <a:schemeClr val="tx1"/>
                </a:solidFill>
                <a:effectLst/>
                <a:latin typeface="+mn-lt"/>
                <a:ea typeface="+mn-ea"/>
                <a:cs typeface="+mn-cs"/>
              </a:rPr>
              <a:t>The CLV of customers in each persona.</a:t>
            </a:r>
          </a:p>
          <a:p>
            <a:r>
              <a:rPr lang="en-US" sz="1200" kern="1200" dirty="0">
                <a:solidFill>
                  <a:schemeClr val="tx1"/>
                </a:solidFill>
                <a:effectLst/>
                <a:latin typeface="+mn-lt"/>
                <a:ea typeface="+mn-ea"/>
                <a:cs typeface="+mn-cs"/>
              </a:rPr>
              <a:t>The second and third outputs are closely interrelated and represent the strategic decisions that occur as part of the management of customer dynamics. Deciding how to position the firm and its offerings for each persona across AER stages are key decisions, informed by insights gained from dynamic segmentation and CLV analyses. This output appears in the form of AER positioning statements. In many ways, they parallel the decisions firms make to determine how to position themselves in the overall market to targeted customers, but with greater refinement and more focus on existing customers, by capturing differences across personas and stages. However, AER positioning statements need to be congruent with the firm’s overall positioning in the marketplace to be effective. </a:t>
            </a:r>
          </a:p>
          <a:p>
            <a:r>
              <a:rPr lang="en-US" sz="1200" kern="1200" dirty="0">
                <a:solidFill>
                  <a:schemeClr val="tx1"/>
                </a:solidFill>
                <a:effectLst/>
                <a:latin typeface="+mn-lt"/>
                <a:ea typeface="+mn-ea"/>
                <a:cs typeface="+mn-cs"/>
              </a:rPr>
              <a:t>Finally, the last outcome builds on these AER positioning statements by outlining what marketing strategies have been and may be most effective across personas and stage. Thus, AER strategies focus on the how; AER positioning statements focus on the what. As firms begin to manage customer dynamics proactively, these strategies may appear somewhat general and not based on “hard data,” but over time, as firms identify gaps and collect and analyze more data, the strategies grow more robust.</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44</a:t>
            </a:fld>
            <a:endParaRPr lang="en-US"/>
          </a:p>
        </p:txBody>
      </p:sp>
    </p:spTree>
    <p:extLst>
      <p:ext uri="{BB962C8B-B14F-4D97-AF65-F5344CB8AC3E}">
        <p14:creationId xmlns:p14="http://schemas.microsoft.com/office/powerpoint/2010/main" val="3634636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convert CRM, marketing program, and lost customer input data into dynamic segmentation and AER positioning statements and strategies, managers should follow a series of steps. The process for managing customer dynamics may appear sequential, but in reality, it often is more iterative, such that findings from one step cause the firm to go back and challenge its previous explicit or implicit constraints, requiring additional data collection and analysis. In addition, various approaches or analysis options may be available for each step, but for conciseness and ease of exposition, we outline the process that is likely to be accessible to most firms here.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Step 1: Dynamic Segmentation</a:t>
            </a:r>
            <a:r>
              <a:rPr lang="en-US" sz="1200" kern="1200" dirty="0">
                <a:solidFill>
                  <a:schemeClr val="tx1"/>
                </a:solidFill>
                <a:effectLst/>
                <a:latin typeface="+mn-lt"/>
                <a:ea typeface="+mn-ea"/>
                <a:cs typeface="+mn-cs"/>
              </a:rPr>
              <a:t>. Existing customers should be segmented into each AER stage. The cluster analysis technique outlined in Chapter 2 (Sidebar 2.1) can be applied to existing customers, using surveys or CRM data, after dividing the customer portfolio into the three AER stages. Customers in the acquisition stage have been recently acquired; for offerings with long evaluation phases, potential or </a:t>
            </a:r>
            <a:r>
              <a:rPr lang="en-US" sz="1200" kern="1200" dirty="0" err="1">
                <a:solidFill>
                  <a:schemeClr val="tx1"/>
                </a:solidFill>
                <a:effectLst/>
                <a:latin typeface="+mn-lt"/>
                <a:ea typeface="+mn-ea"/>
                <a:cs typeface="+mn-cs"/>
              </a:rPr>
              <a:t>prepurchase</a:t>
            </a:r>
            <a:r>
              <a:rPr lang="en-US" sz="1200" kern="1200" dirty="0">
                <a:solidFill>
                  <a:schemeClr val="tx1"/>
                </a:solidFill>
                <a:effectLst/>
                <a:latin typeface="+mn-lt"/>
                <a:ea typeface="+mn-ea"/>
                <a:cs typeface="+mn-cs"/>
              </a:rPr>
              <a:t> customers might be added to this analysis. Expansion stage customers have learned about the firm and its offerings (i.e., experienced users) and are interested in evaluating additional services, upgrading to higher performance products, or are beginning to identify some changing needs and desires. Finally, customers in the retention stage are showing signs of potential defection (e.g., slower repurchase rates, smaller purchase quantities, expressions of dissatisfaction), and they need to be managed with extra interventions, assuming they still fit with the firm’s goals. On the first pass, the number of segments per stage should range between 3 and 5, to make the process and subsequent execution less complex and more intuitive to managers.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Step 2: Migration Paths and Triggers</a:t>
            </a:r>
            <a:r>
              <a:rPr lang="en-US" sz="1200" kern="1200" dirty="0">
                <a:solidFill>
                  <a:schemeClr val="tx1"/>
                </a:solidFill>
                <a:effectLst/>
                <a:latin typeface="+mn-lt"/>
                <a:ea typeface="+mn-ea"/>
                <a:cs typeface="+mn-cs"/>
              </a:rPr>
              <a:t>. The segments in each AER stage need to be linked together to model how customers migrate over time. In some cases, there will be little branching: A group of customers follows the same path, though perhaps at different rates, depending on their individual situation (e.g., timing of marriage, children). Otherwise, typical customers branch into different personas as they migrate over time. These links can be uncovered by observing changes in customer behaviors in the firm’s CRM database (recall Figure 3.3): A specific customer’s CRM data after their initial engagement with the firm might put them in segment A1 (acquisition stage, segment 1), but their CRM data today puts them in E2 (expansion stage, segment 2). Thus, this customer would have migrated from A1 to E2 over time. Customer surveys and focus groups offer alternative ways to add richness to the limited data available in a firm’s CRM database. By evaluating the relative percentages and average migration times in the CRM and/or survey sample, firms can label each path with a percentage and number of years, which add insights into the frequency and timing associated with each migration path.</a:t>
            </a:r>
          </a:p>
          <a:p>
            <a:r>
              <a:rPr lang="en-US" sz="1200" kern="1200" dirty="0">
                <a:solidFill>
                  <a:schemeClr val="tx1"/>
                </a:solidFill>
                <a:effectLst/>
                <a:latin typeface="+mn-lt"/>
                <a:ea typeface="+mn-ea"/>
                <a:cs typeface="+mn-cs"/>
              </a:rPr>
              <a:t>Additional qualitative data can help identify a triggering event or mechanism underpinning each migration and thereby answer questions about what causes the change. Is the migration due to a specific event (marriage, new purchasing manager), an experience or learning effect (desire for higher performance model after mastering the basic model), or a changing self-image (status seeking, performance seeking), or is the customer just bored and ready to experiment with another offering? Depending on the firm and the characteristics and size of its customer portfolio, an easy way to identify trigger events is to visit, call, or survey customers who undergo prototypical migrations to ask why their purchase behavior has changed. In turn, this understanding can provide critical information for developing AER strategies. For example, many consumer firms recognize that the birth of a first child triggers customer migration, such that consumers’ needs for the firm’s offering changes dramatically, so in an expansion strategy, firms can look for and launch a targeted campaign as soon as a customer has a first child.</a:t>
            </a:r>
          </a:p>
          <a:p>
            <a:r>
              <a:rPr lang="en-US" sz="1200" kern="1200" dirty="0">
                <a:solidFill>
                  <a:schemeClr val="tx1"/>
                </a:solidFill>
                <a:effectLst/>
                <a:latin typeface="+mn-lt"/>
                <a:ea typeface="+mn-ea"/>
                <a:cs typeface="+mn-cs"/>
              </a:rPr>
              <a:t>Firms frequently express dissatisfaction with the quality or breadth of data they have about customers. To address this issue, many firms rely on loyalty or rewards programs, which offer the substantial benefit of access to individual-level, longitudinal data. Las Vegas casinos have perfected this approach, but firms in many industries (airlines, grocery stores, coffee shops, clothing retailers, hotels) collect detailed longitudinal data about customers as they use loyalty cards. Furthermore, firms could buy additional data about their customers, then merge or fuse them with the detailed purchase or transactional data that most firms possess. If a firm can collect detailed information over multiple periods of time for a good sized sample of customers, some more powerful analysis techniques become viable, such as the HMM (Sidebar 3.1), which assigns customers to states/segments, links the states/segments, and determines the probability of migrating among states, according to underlying data.</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Step 3: Customer Lifetime Value of Segments and Migrations.</a:t>
            </a:r>
            <a:r>
              <a:rPr lang="en-US" sz="1200" kern="1200" dirty="0">
                <a:solidFill>
                  <a:schemeClr val="tx1"/>
                </a:solidFill>
                <a:effectLst/>
                <a:latin typeface="+mn-lt"/>
                <a:ea typeface="+mn-ea"/>
                <a:cs typeface="+mn-cs"/>
              </a:rPr>
              <a:t> After a firm has mapped the dynamics of its customer portfolio, it should determine the CLV of customers in each segment and estimate the change in CLV due to each customer’s migration, so that it can prioritize its AER investments. Sidebar 3.3 outlines the analysis approaches and data elements required to calculate CLV. In an ideal case, the dynamic segments and CLV would take place at the customer level, but few firms have sufficient data or accounting processes sophisticated enough to track or allocate costs to this level of analysis. Instead, a first step can be to use the average or typical values for each dynamic segment (or state in HMM analyses) and migration path. When the CLV has been determined for a prototypical customer in each segment, the difference in value across two linked segments provides some indication of the effect of a specific migration.</a:t>
            </a:r>
          </a:p>
          <a:p>
            <a:r>
              <a:rPr lang="en-US" sz="1200" kern="1200" dirty="0">
                <a:solidFill>
                  <a:schemeClr val="tx1"/>
                </a:solidFill>
                <a:effectLst/>
                <a:latin typeface="+mn-lt"/>
                <a:ea typeface="+mn-ea"/>
                <a:cs typeface="+mn-cs"/>
              </a:rPr>
              <a:t>At this point it is often appropriate to label at least the most important segments and migration paths. The name of each label should capture the salient feature of the segment or migration, its triggering event or mechanism, and its relative importance. Once named, segments typically are referred to as personas, because they describe key features and can use visual representations to help managers understand, remember, and communicate customer dynamics to the overall organization (Figure 3.6 contains a sample visual representation of the results of a dynamic segmentation). Ranking personas by importance (e.g., </a:t>
            </a:r>
            <a:r>
              <a:rPr lang="en-US" sz="1200" kern="1200" dirty="0" err="1">
                <a:solidFill>
                  <a:schemeClr val="tx1"/>
                </a:solidFill>
                <a:effectLst/>
                <a:latin typeface="+mn-lt"/>
                <a:ea typeface="+mn-ea"/>
                <a:cs typeface="+mn-cs"/>
              </a:rPr>
              <a:t>CLV</a:t>
            </a:r>
            <a:r>
              <a:rPr lang="en-US" sz="1200" kern="1200" baseline="-25000" dirty="0" err="1">
                <a:solidFill>
                  <a:schemeClr val="tx1"/>
                </a:solidFill>
                <a:effectLst/>
                <a:latin typeface="+mn-lt"/>
                <a:ea typeface="+mn-ea"/>
                <a:cs typeface="+mn-cs"/>
              </a:rPr>
              <a:t>typical</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 number of customers in the segment) and migration paths by annual transition magnitude (e.g., change in </a:t>
            </a:r>
            <a:r>
              <a:rPr lang="en-US" sz="1200" kern="1200" dirty="0" err="1">
                <a:solidFill>
                  <a:schemeClr val="tx1"/>
                </a:solidFill>
                <a:effectLst/>
                <a:latin typeface="+mn-lt"/>
                <a:ea typeface="+mn-ea"/>
                <a:cs typeface="+mn-cs"/>
              </a:rPr>
              <a:t>CLV</a:t>
            </a:r>
            <a:r>
              <a:rPr lang="en-US" sz="1200" kern="1200" baseline="-25000" dirty="0" err="1">
                <a:solidFill>
                  <a:schemeClr val="tx1"/>
                </a:solidFill>
                <a:effectLst/>
                <a:latin typeface="+mn-lt"/>
                <a:ea typeface="+mn-ea"/>
                <a:cs typeface="+mn-cs"/>
              </a:rPr>
              <a:t>migration</a:t>
            </a:r>
            <a:r>
              <a:rPr lang="en-US" sz="1200" kern="1200" baseline="-25000" dirty="0">
                <a:solidFill>
                  <a:schemeClr val="tx1"/>
                </a:solidFill>
                <a:effectLst/>
                <a:latin typeface="+mn-lt"/>
                <a:ea typeface="+mn-ea"/>
                <a:cs typeface="+mn-cs"/>
              </a:rPr>
              <a:t> path </a:t>
            </a:r>
            <a:r>
              <a:rPr lang="en-US" sz="1200"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 number of customers migrating annually) provides a commonsense way to prioritize AER strategies and subsequent marketing expenditures.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Step 4: AER Positioning Statements</a:t>
            </a:r>
            <a:r>
              <a:rPr lang="en-US" sz="1200" kern="1200" dirty="0">
                <a:solidFill>
                  <a:schemeClr val="tx1"/>
                </a:solidFill>
                <a:effectLst/>
                <a:latin typeface="+mn-lt"/>
                <a:ea typeface="+mn-ea"/>
                <a:cs typeface="+mn-cs"/>
              </a:rPr>
              <a:t>. A short positioning statement for each persona should answer a few key questions, concisely: </a:t>
            </a:r>
          </a:p>
          <a:p>
            <a:pPr lvl="0"/>
            <a:r>
              <a:rPr lang="en-US" sz="1200" b="1" kern="1200" dirty="0">
                <a:solidFill>
                  <a:schemeClr val="tx1"/>
                </a:solidFill>
                <a:effectLst/>
                <a:latin typeface="+mn-lt"/>
                <a:ea typeface="+mn-ea"/>
                <a:cs typeface="+mn-cs"/>
              </a:rPr>
              <a:t>Who</a:t>
            </a:r>
            <a:r>
              <a:rPr lang="en-US" sz="1200" kern="1200" dirty="0">
                <a:solidFill>
                  <a:schemeClr val="tx1"/>
                </a:solidFill>
                <a:effectLst/>
                <a:latin typeface="+mn-lt"/>
                <a:ea typeface="+mn-ea"/>
                <a:cs typeface="+mn-cs"/>
              </a:rPr>
              <a:t> are the customers in this persona?</a:t>
            </a:r>
          </a:p>
          <a:p>
            <a:pPr lvl="0"/>
            <a:r>
              <a:rPr lang="en-US" sz="1200" b="1" kern="1200" dirty="0">
                <a:solidFill>
                  <a:schemeClr val="tx1"/>
                </a:solidFill>
                <a:effectLst/>
                <a:latin typeface="+mn-lt"/>
                <a:ea typeface="+mn-ea"/>
                <a:cs typeface="+mn-cs"/>
              </a:rPr>
              <a:t>What </a:t>
            </a:r>
            <a:r>
              <a:rPr lang="en-US" sz="1200" kern="1200" dirty="0">
                <a:solidFill>
                  <a:schemeClr val="tx1"/>
                </a:solidFill>
                <a:effectLst/>
                <a:latin typeface="+mn-lt"/>
                <a:ea typeface="+mn-ea"/>
                <a:cs typeface="+mn-cs"/>
              </a:rPr>
              <a:t>is the set of needs that the product or service fulfills for this persona?</a:t>
            </a:r>
          </a:p>
          <a:p>
            <a:pPr lvl="0"/>
            <a:r>
              <a:rPr lang="en-US" sz="1200" b="1"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is this product/service the best option to satisfy the needs of this persona? </a:t>
            </a:r>
          </a:p>
          <a:p>
            <a:pPr lvl="0"/>
            <a:r>
              <a:rPr lang="en-US" sz="1200" b="1" kern="1200" dirty="0">
                <a:solidFill>
                  <a:schemeClr val="tx1"/>
                </a:solidFill>
                <a:effectLst/>
                <a:latin typeface="+mn-lt"/>
                <a:ea typeface="+mn-ea"/>
                <a:cs typeface="+mn-cs"/>
              </a:rPr>
              <a:t>How </a:t>
            </a:r>
            <a:r>
              <a:rPr lang="en-US" sz="1200" kern="1200" dirty="0">
                <a:solidFill>
                  <a:schemeClr val="tx1"/>
                </a:solidFill>
                <a:effectLst/>
                <a:latin typeface="+mn-lt"/>
                <a:ea typeface="+mn-ea"/>
                <a:cs typeface="+mn-cs"/>
              </a:rPr>
              <a:t>should the product/service be modified, in keeping with the needs of the customers in this persona? </a:t>
            </a:r>
          </a:p>
          <a:p>
            <a:pPr lvl="0"/>
            <a:r>
              <a:rPr lang="en-US" sz="1200" b="1" kern="1200" dirty="0">
                <a:solidFill>
                  <a:schemeClr val="tx1"/>
                </a:solidFill>
                <a:effectLst/>
                <a:latin typeface="+mn-lt"/>
                <a:ea typeface="+mn-ea"/>
                <a:cs typeface="+mn-cs"/>
              </a:rPr>
              <a:t>When</a:t>
            </a:r>
            <a:r>
              <a:rPr lang="en-US" sz="1200" kern="1200" dirty="0">
                <a:solidFill>
                  <a:schemeClr val="tx1"/>
                </a:solidFill>
                <a:effectLst/>
                <a:latin typeface="+mn-lt"/>
                <a:ea typeface="+mn-ea"/>
                <a:cs typeface="+mn-cs"/>
              </a:rPr>
              <a:t> do customers enter and leave this persona (trigger or migration mechanism)?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a few differences between such AER positioning statements and the firm’s overall positioning statement. First, AER positioning statements are internally focused on existing customers, rather than outwardly focused on all customers in the market category. Second, they are more concerned with meeting customers’ needs over time than with beating competitors to earn the initial purchase. Third, AER positioning statements address “when” questions, detailing triggers and migration mechanisms, which are not included in typical positioning statements. However, the benefits gained from both types of statements can be similar, in that a short statement provides a roadmap for various implementation decisions involved in marketing a product or service to customers—especially when the members of the firm who conduct the customer dynamic research are different from those executing specific AER programs, as is typical in most firms.</a:t>
            </a:r>
          </a:p>
          <a:p>
            <a:r>
              <a:rPr lang="en-US" sz="1200" kern="1200" dirty="0">
                <a:solidFill>
                  <a:schemeClr val="tx1"/>
                </a:solidFill>
                <a:effectLst/>
                <a:latin typeface="+mn-lt"/>
                <a:ea typeface="+mn-ea"/>
                <a:cs typeface="+mn-cs"/>
              </a:rPr>
              <a:t>If possible, the labels for both the AER positioning statements and the AER strategies for personas with common customers who migrate together should be combined in a group description, to reduce complexity and communicate this important commonality. A common descriptive name with a tag can capture the essence of the personas as they migrate across stages, from acquisition to expansion to retention. For example, a persona focused on the environmental soundness of an offering could be labeled, respectively, a budget-minded greenie, status-minded greenie, and lapsed greenie. The AER positioning statements and strategies should be grouped together too, though when customers branch out and migrate into unique segments, the labels and AER positioning statements and strategies statements need to be unique.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Step 5: AER Strategies</a:t>
            </a:r>
            <a:r>
              <a:rPr lang="en-US" sz="1200" kern="1200" dirty="0">
                <a:solidFill>
                  <a:schemeClr val="tx1"/>
                </a:solidFill>
                <a:effectLst/>
                <a:latin typeface="+mn-lt"/>
                <a:ea typeface="+mn-ea"/>
                <a:cs typeface="+mn-cs"/>
              </a:rPr>
              <a:t>. Using the AER positioning statements, insights from the dynamic segmentation, and information on the effectiveness of past campaigns (i.e., inputs to the framework), firms should develop a set of AER strategies. The AER positioning statements define the objectives; the AER strategies describe the process or how to reach these objectives. Yet the strategies still are developed and organized by stage, to match how the firm manages its marketing and acknowledge the inability of some marketing tactics (e.g., television advertising) at a specific stage to target different personas. Specifically, firms should develop acquisition strategies for all personas in this stage at the same time, while still differentiating programs that may be more effective for some specific persona, which ensures both the scalability and the customizability of the firm’s offerings. Mostly applicable to expansion and retention strategies, the findings and the corrective actions identified in the lost customer analysis can provide key insights to be integrated and addressed in AER strategies.</a:t>
            </a:r>
          </a:p>
          <a:p>
            <a:r>
              <a:rPr lang="en-US" sz="1200" kern="1200" dirty="0">
                <a:solidFill>
                  <a:schemeClr val="tx1"/>
                </a:solidFill>
                <a:effectLst/>
                <a:latin typeface="+mn-lt"/>
                <a:ea typeface="+mn-ea"/>
                <a:cs typeface="+mn-cs"/>
              </a:rPr>
              <a:t>There are many personas; some strategies may require trade-offs across personas. Therefore, the AER strategies should be developed on the basis of the ranked AER positioning statements, in recognition of the value generated from different personas and migrations. Past research provides some generic guidance into the trade-offs to consider when designing AER strategies: </a:t>
            </a:r>
          </a:p>
          <a:p>
            <a:pPr lvl="0"/>
            <a:r>
              <a:rPr lang="en-US" sz="1200" kern="1200" dirty="0">
                <a:solidFill>
                  <a:schemeClr val="tx1"/>
                </a:solidFill>
                <a:effectLst/>
                <a:latin typeface="+mn-lt"/>
                <a:ea typeface="+mn-ea"/>
                <a:cs typeface="+mn-cs"/>
              </a:rPr>
              <a:t>A strategy that optimizes CLV maximizes neither the acquisition rate nor the retention rate.</a:t>
            </a:r>
          </a:p>
          <a:p>
            <a:pPr lvl="0"/>
            <a:r>
              <a:rPr lang="en-US" sz="1200" kern="1200" dirty="0">
                <a:solidFill>
                  <a:schemeClr val="tx1"/>
                </a:solidFill>
                <a:effectLst/>
                <a:latin typeface="+mn-lt"/>
                <a:ea typeface="+mn-ea"/>
                <a:cs typeface="+mn-cs"/>
              </a:rPr>
              <a:t>Investments in customer AER strategies have diminishing marginal returns.</a:t>
            </a:r>
          </a:p>
          <a:p>
            <a:pPr lvl="0"/>
            <a:r>
              <a:rPr lang="en-US" sz="1200" kern="1200" dirty="0" err="1">
                <a:solidFill>
                  <a:schemeClr val="tx1"/>
                </a:solidFill>
                <a:effectLst/>
                <a:latin typeface="+mn-lt"/>
                <a:ea typeface="+mn-ea"/>
                <a:cs typeface="+mn-cs"/>
              </a:rPr>
              <a:t>Underspending</a:t>
            </a:r>
            <a:r>
              <a:rPr lang="en-US" sz="1200" kern="1200" dirty="0">
                <a:solidFill>
                  <a:schemeClr val="tx1"/>
                </a:solidFill>
                <a:effectLst/>
                <a:latin typeface="+mn-lt"/>
                <a:ea typeface="+mn-ea"/>
                <a:cs typeface="+mn-cs"/>
              </a:rPr>
              <a:t> in AER strategies are more problematic and results in smaller CLV than does overspending.</a:t>
            </a:r>
          </a:p>
          <a:p>
            <a:pPr lvl="0"/>
            <a:r>
              <a:rPr lang="en-US" sz="1200" kern="1200" dirty="0">
                <a:solidFill>
                  <a:schemeClr val="tx1"/>
                </a:solidFill>
                <a:effectLst/>
                <a:latin typeface="+mn-lt"/>
                <a:ea typeface="+mn-ea"/>
                <a:cs typeface="+mn-cs"/>
              </a:rPr>
              <a:t>A poor allocation of retention investments has a larger negative effect on long-term performance than do poor allocation of acquisition investments.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Chapters 5, 6, and 7, we detail the marketing tactics, programs, and strategies involved in branding, developing new offerings, and using relationship marketing to make AER strategies more effective. Finally, we note here that MP#2 cannot be resolved with a one-time, in-depth research project. Although required to initiate this process, managing customer dynamics is an iterative process that must become part of the firm’s ongoing marketing practice. New insights or findings often emerge “off cycle” and should be integrated into customer dynamics frameworks regularly. When the results fail to reach objectives, mini-initiatives with more specialized techniques can help fix the problem. These results then can be assimilated into the overall framework. Small experiments to resolve a key question or problem often provide an effective technique.</a:t>
            </a:r>
          </a:p>
        </p:txBody>
      </p:sp>
      <p:sp>
        <p:nvSpPr>
          <p:cNvPr id="4" name="Slide Number Placeholder 3"/>
          <p:cNvSpPr>
            <a:spLocks noGrp="1"/>
          </p:cNvSpPr>
          <p:nvPr>
            <p:ph type="sldNum" sz="quarter" idx="10"/>
          </p:nvPr>
        </p:nvSpPr>
        <p:spPr/>
        <p:txBody>
          <a:bodyPr/>
          <a:lstStyle/>
          <a:p>
            <a:fld id="{99481517-11CD-1043-936A-823C17956EDF}" type="slidenum">
              <a:rPr lang="en-US" smtClean="0"/>
              <a:t>45</a:t>
            </a:fld>
            <a:endParaRPr lang="en-US"/>
          </a:p>
        </p:txBody>
      </p:sp>
    </p:spTree>
    <p:extLst>
      <p:ext uri="{BB962C8B-B14F-4D97-AF65-F5344CB8AC3E}">
        <p14:creationId xmlns:p14="http://schemas.microsoft.com/office/powerpoint/2010/main" val="1057573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Dynamic Segmentation Hotel Example</a:t>
            </a:r>
          </a:p>
          <a:p>
            <a:r>
              <a:rPr lang="en-US" sz="1200" b="0" i="0" u="none" strike="noStrike" kern="1200" baseline="0" dirty="0">
                <a:solidFill>
                  <a:schemeClr val="tx1"/>
                </a:solidFill>
                <a:latin typeface="+mn-lt"/>
                <a:ea typeface="+mn-ea"/>
                <a:cs typeface="+mn-cs"/>
              </a:rPr>
              <a:t>To exemplify how the AER model for dynamically segmenting a firm’s customer portfolio works, we apply it to the example firm in Figure 3.6. This visual summary represents ABC Hotel’s dynamic segmentation and most common migration paths. Its acquisition stage customers are those it has obtained in the past six months; expansion stage customers are those whose first transaction with the firm was between six and eighteen months ago; and retention stage customers have been with the firm for more than eighteen months. From a cluster analysis of customers, using sales data and surveys of a small sample of customers in each stage, ABC Hotel uncovers two segments each in the acquisition, expansion, and retention stages.</a:t>
            </a:r>
          </a:p>
          <a:p>
            <a:r>
              <a:rPr lang="en-US" sz="1200" b="0" i="0" u="none" strike="noStrike" kern="1200" baseline="0" dirty="0">
                <a:solidFill>
                  <a:schemeClr val="tx1"/>
                </a:solidFill>
                <a:latin typeface="+mn-lt"/>
                <a:ea typeface="+mn-ea"/>
                <a:cs typeface="+mn-cs"/>
              </a:rPr>
              <a:t>In the acquisition stage, Learners tend to visit the hotel a few times per year, and they spend $500 annually. They value prestige and peace of mind, and they are not price sensitive. This segment consists mainly of men with high incomes, between the ages of 35 and 50 years. In contrast, One Timers tend to visit the hotel only once and spend $300 per year. They value convenience and discounts; their visits to the hotel are mainly to attend local conferences. The One Timers consist of men and women, with medium to high incomes, most of whom are 25–34 years of age.</a:t>
            </a:r>
          </a:p>
          <a:p>
            <a:r>
              <a:rPr lang="en-US" sz="1200" b="0" i="0" u="none" strike="noStrike" kern="1200" baseline="0" dirty="0">
                <a:solidFill>
                  <a:schemeClr val="tx1"/>
                </a:solidFill>
                <a:latin typeface="+mn-lt"/>
                <a:ea typeface="+mn-ea"/>
                <a:cs typeface="+mn-cs"/>
              </a:rPr>
              <a:t>The expansion stage includes Satisfied Customers, who visit the hotel frequently and spend $1,000 per year, while also using ancillary services provided by the hotel (i.e., dining room, spa, gym). Their preferences are similar to Learners’, in that they value prestige and peace of mind and are not price sensitive. The other expansion segment, Upgraded Customers, visit the hotel twice per year, spending $750 on average, but they would return if they were offered some upgraded service during their initial visit. </a:t>
            </a:r>
          </a:p>
          <a:p>
            <a:r>
              <a:rPr lang="en-US" sz="1200" b="0" i="0" u="none" strike="noStrike" kern="1200" baseline="0" dirty="0">
                <a:solidFill>
                  <a:schemeClr val="tx1"/>
                </a:solidFill>
                <a:latin typeface="+mn-lt"/>
                <a:ea typeface="+mn-ea"/>
                <a:cs typeface="+mn-cs"/>
              </a:rPr>
              <a:t>Finally, in the retention stage, Loyalists visit the hotel regularly, spending $1,500 a year and using at least three ancillary services, such as the golf course, spa, salon, and gym. Bored Customers visit very infrequently, and constantly seek deep price discounts before they register. By linking each AER stage, ABC Hotel also identifies the four most common migration paths and their triggers. </a:t>
            </a:r>
          </a:p>
          <a:p>
            <a:r>
              <a:rPr lang="en-US" sz="1200" b="0" i="0" u="none" strike="noStrike" kern="1200" baseline="0" dirty="0">
                <a:solidFill>
                  <a:schemeClr val="tx1"/>
                </a:solidFill>
                <a:latin typeface="+mn-lt"/>
                <a:ea typeface="+mn-ea"/>
                <a:cs typeface="+mn-cs"/>
              </a:rPr>
              <a:t>Path A (accounting for 20% of the migrations) captures Learners moving into the Satisfied Customers group, and then to Loyalists. The main trigger point appears to be positive interactions with a manager or key staff on their first visit. If the staff proactively reaches out to these customers a day before and a day after each visit, customers consistently express higher satisfaction with the firm and spent more at the hotel in a calendar year. On Path B (20%), Learners move to Upgraded Customers; the main trigger here is an offer of upgraded services on the first visit. Path C (30%) involves Learners moving to Bored Customers, seemingly because of their poor customer experience with Internet speed and the amount of work space. Finally, Path D (30%) involves One Timers moving on to become Lost Customers, due to low perceived value or poor relational interactions with hotel staff.</a:t>
            </a:r>
          </a:p>
          <a:p>
            <a:r>
              <a:rPr lang="en-US" sz="1200" b="0" i="0" u="none" strike="noStrike" kern="1200" baseline="0" dirty="0">
                <a:solidFill>
                  <a:schemeClr val="tx1"/>
                </a:solidFill>
                <a:latin typeface="+mn-lt"/>
                <a:ea typeface="+mn-ea"/>
                <a:cs typeface="+mn-cs"/>
              </a:rPr>
              <a:t>Thus ABC Hotel achieves several insights:</a:t>
            </a:r>
          </a:p>
          <a:p>
            <a:r>
              <a:rPr lang="en-US" sz="1200" b="0" i="0" u="none" strike="noStrike" kern="1200" baseline="0" dirty="0">
                <a:solidFill>
                  <a:schemeClr val="tx1"/>
                </a:solidFill>
                <a:latin typeface="+mn-lt"/>
                <a:ea typeface="+mn-ea"/>
                <a:cs typeface="+mn-cs"/>
              </a:rPr>
              <a:t>1 In each AER stage, one of the personas offers better long-term revenue, suggesting opportunities to implement AER strategies and move customers to a better state, or at least optimize marketing investments.</a:t>
            </a:r>
          </a:p>
          <a:p>
            <a:r>
              <a:rPr lang="en-US" sz="1200" b="0" i="0" u="none" strike="noStrike" kern="1200" baseline="0" dirty="0">
                <a:solidFill>
                  <a:schemeClr val="tx1"/>
                </a:solidFill>
                <a:latin typeface="+mn-lt"/>
                <a:ea typeface="+mn-ea"/>
                <a:cs typeface="+mn-cs"/>
              </a:rPr>
              <a:t>2 The timing of AER strategies is key, because in some cases, ABC gets no second chance (i.e., treatment on their first visit).</a:t>
            </a:r>
          </a:p>
          <a:p>
            <a:r>
              <a:rPr lang="en-US" sz="1200" b="0" i="0" u="none" strike="noStrike" kern="1200" baseline="0" dirty="0">
                <a:solidFill>
                  <a:schemeClr val="tx1"/>
                </a:solidFill>
                <a:latin typeface="+mn-lt"/>
                <a:ea typeface="+mn-ea"/>
                <a:cs typeface="+mn-cs"/>
              </a:rPr>
              <a:t>3 The key triggers of positive migrations, or suppressors of negative migrations, are unique to each persona (relational interactions, upgraded services, Internet speed, work spaces).</a:t>
            </a:r>
          </a:p>
          <a:p>
            <a:r>
              <a:rPr lang="en-US" sz="1200" b="0" i="0" u="none" strike="noStrike" kern="1200" baseline="0" dirty="0">
                <a:solidFill>
                  <a:schemeClr val="tx1"/>
                </a:solidFill>
                <a:latin typeface="+mn-lt"/>
                <a:ea typeface="+mn-ea"/>
                <a:cs typeface="+mn-cs"/>
              </a:rPr>
              <a:t>After ABC Hotel has mapped out these dynamics of its customer portfolio, it can determine the CLV of customers in each segment and estimate the change in CLV due to each migration, which will enable it to prioritize its AER investments.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47</a:t>
            </a:fld>
            <a:endParaRPr lang="en-US"/>
          </a:p>
        </p:txBody>
      </p:sp>
    </p:spTree>
    <p:extLst>
      <p:ext uri="{BB962C8B-B14F-4D97-AF65-F5344CB8AC3E}">
        <p14:creationId xmlns:p14="http://schemas.microsoft.com/office/powerpoint/2010/main" val="1159816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Markstrat</a:t>
            </a:r>
            <a:r>
              <a:rPr lang="en-US" sz="1200" b="0" i="0" u="none" strike="noStrike" kern="1200" baseline="0" dirty="0">
                <a:solidFill>
                  <a:schemeClr val="tx1"/>
                </a:solidFill>
                <a:latin typeface="+mn-lt"/>
                <a:ea typeface="+mn-ea"/>
                <a:cs typeface="+mn-cs"/>
              </a:rPr>
              <a:t> Simulation: Making Decisions when Dealing with Customer Dynamics</a:t>
            </a:r>
          </a:p>
          <a:p>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Markstrat</a:t>
            </a:r>
            <a:r>
              <a:rPr lang="en-US" sz="1200" b="0" i="0" u="none" strike="noStrike" kern="1200" baseline="0" dirty="0">
                <a:solidFill>
                  <a:schemeClr val="tx1"/>
                </a:solidFill>
                <a:latin typeface="+mn-lt"/>
                <a:ea typeface="+mn-ea"/>
                <a:cs typeface="+mn-cs"/>
              </a:rPr>
              <a:t> simulation software (see Data Analytic Technique 1.1 for an overview) provides an interactive environment to observe and react to customer dynamics, as shown in Figure 3.7.38 In each decision round, the customer segments move, representing about one year of customer migration; the size of market segments also change as customer preferences change over time, and the pace of these changes depends on firms’ marketing decisions. For example, if many firms in an industry target their advertising expenditures toward a specific product or market, that segment will grow faster at the expense of other market segments, which demonstrates the impact of market mix decisions on industry and product dynamics. The simulated environment has two independent industries, a mature industry (labeled </a:t>
            </a:r>
            <a:r>
              <a:rPr lang="en-US" sz="1200" b="0" i="0" u="none" strike="noStrike" kern="1200" baseline="0" dirty="0" err="1">
                <a:solidFill>
                  <a:schemeClr val="tx1"/>
                </a:solidFill>
                <a:latin typeface="+mn-lt"/>
                <a:ea typeface="+mn-ea"/>
                <a:cs typeface="+mn-cs"/>
              </a:rPr>
              <a:t>Sonites</a:t>
            </a:r>
            <a:r>
              <a:rPr lang="en-US" sz="1200" b="0" i="0" u="none" strike="noStrike" kern="1200" baseline="0" dirty="0">
                <a:solidFill>
                  <a:schemeClr val="tx1"/>
                </a:solidFill>
                <a:latin typeface="+mn-lt"/>
                <a:ea typeface="+mn-ea"/>
                <a:cs typeface="+mn-cs"/>
              </a:rPr>
              <a:t>) and an emerging industry (labeled </a:t>
            </a:r>
            <a:r>
              <a:rPr lang="en-US" sz="1200" b="0" i="0" u="none" strike="noStrike" kern="1200" baseline="0" dirty="0" err="1">
                <a:solidFill>
                  <a:schemeClr val="tx1"/>
                </a:solidFill>
                <a:latin typeface="+mn-lt"/>
                <a:ea typeface="+mn-ea"/>
                <a:cs typeface="+mn-cs"/>
              </a:rPr>
              <a:t>Vodites</a:t>
            </a:r>
            <a:r>
              <a:rPr lang="en-US" sz="1200" b="0" i="0" u="none" strike="noStrike" kern="1200" baseline="0" dirty="0">
                <a:solidFill>
                  <a:schemeClr val="tx1"/>
                </a:solidFill>
                <a:latin typeface="+mn-lt"/>
                <a:ea typeface="+mn-ea"/>
                <a:cs typeface="+mn-cs"/>
              </a:rPr>
              <a:t>). The change of customer dynamics in the mature space is significantly slower than that in the highly dynamic emerging market, where a change in customer preferences can be very dramatic. Thus, the </a:t>
            </a:r>
            <a:r>
              <a:rPr lang="en-US" sz="1200" b="0" i="0" u="none" strike="noStrike" kern="1200" baseline="0" dirty="0" err="1">
                <a:solidFill>
                  <a:schemeClr val="tx1"/>
                </a:solidFill>
                <a:latin typeface="+mn-lt"/>
                <a:ea typeface="+mn-ea"/>
                <a:cs typeface="+mn-cs"/>
              </a:rPr>
              <a:t>Markstrat</a:t>
            </a:r>
            <a:r>
              <a:rPr lang="en-US" sz="1200" b="0" i="0" u="none" strike="noStrike" kern="1200" baseline="0" dirty="0">
                <a:solidFill>
                  <a:schemeClr val="tx1"/>
                </a:solidFill>
                <a:latin typeface="+mn-lt"/>
                <a:ea typeface="+mn-ea"/>
                <a:cs typeface="+mn-cs"/>
              </a:rPr>
              <a:t> environment demonstrates customer-, product-, and industry-level changes simultaneously, even as managers implement marketing decisions, and observe their effects.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48</a:t>
            </a:fld>
            <a:endParaRPr lang="en-US"/>
          </a:p>
        </p:txBody>
      </p:sp>
    </p:spTree>
    <p:extLst>
      <p:ext uri="{BB962C8B-B14F-4D97-AF65-F5344CB8AC3E}">
        <p14:creationId xmlns:p14="http://schemas.microsoft.com/office/powerpoint/2010/main" val="1161339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second underlying challenge that firms face when making marketing decisions is that all customers change. This principle can be either an opportunity or a threat, depending on how well the firm understands and manages it.</a:t>
            </a:r>
          </a:p>
          <a:p>
            <a:pPr lvl="0"/>
            <a:r>
              <a:rPr lang="en-US" sz="1200" kern="1200" dirty="0">
                <a:solidFill>
                  <a:schemeClr val="tx1"/>
                </a:solidFill>
                <a:effectLst/>
                <a:latin typeface="+mn-lt"/>
                <a:ea typeface="+mn-ea"/>
                <a:cs typeface="+mn-cs"/>
              </a:rPr>
              <a:t>Customer dynamics arise from five sources: Individual customers change due to life events and move through typical lifecycles as they age. Customer learning effects occur as customers gain knowledge about a product category. Learning and experience effects also operate at a societal level. Finally, each customer is situated in an environmental context that is constantly changing, filled with outside entities trying to change the customer’s perceptions and behaviors. Each source works simultaneously and cumulatively to create customer dynamics. </a:t>
            </a:r>
          </a:p>
        </p:txBody>
      </p:sp>
      <p:sp>
        <p:nvSpPr>
          <p:cNvPr id="4" name="Slide Number Placeholder 3"/>
          <p:cNvSpPr>
            <a:spLocks noGrp="1"/>
          </p:cNvSpPr>
          <p:nvPr>
            <p:ph type="sldNum" sz="quarter" idx="10"/>
          </p:nvPr>
        </p:nvSpPr>
        <p:spPr/>
        <p:txBody>
          <a:bodyPr/>
          <a:lstStyle/>
          <a:p>
            <a:fld id="{99481517-11CD-1043-936A-823C17956EDF}" type="slidenum">
              <a:rPr lang="en-US" smtClean="0"/>
              <a:t>50</a:t>
            </a:fld>
            <a:endParaRPr lang="en-US"/>
          </a:p>
        </p:txBody>
      </p:sp>
    </p:spTree>
    <p:extLst>
      <p:ext uri="{BB962C8B-B14F-4D97-AF65-F5344CB8AC3E}">
        <p14:creationId xmlns:p14="http://schemas.microsoft.com/office/powerpoint/2010/main" val="3592917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Due to rapid technological and communication developments, the speed at which customers change and their expectations about firms’ response times have increased. </a:t>
            </a:r>
          </a:p>
          <a:p>
            <a:pPr lvl="0"/>
            <a:r>
              <a:rPr lang="en-US" sz="1200" kern="1200" dirty="0">
                <a:solidFill>
                  <a:schemeClr val="tx1"/>
                </a:solidFill>
                <a:effectLst/>
                <a:latin typeface="+mn-lt"/>
                <a:ea typeface="+mn-ea"/>
                <a:cs typeface="+mn-cs"/>
              </a:rPr>
              <a:t>There are three approaches to managing customer dynamics: lifecycle, customer dynamic segmentation, and customer lifetime value approaches. </a:t>
            </a:r>
          </a:p>
          <a:p>
            <a:pPr lvl="0"/>
            <a:r>
              <a:rPr lang="en-US" sz="1200" kern="1200" dirty="0">
                <a:solidFill>
                  <a:schemeClr val="tx1"/>
                </a:solidFill>
                <a:effectLst/>
                <a:latin typeface="+mn-lt"/>
                <a:ea typeface="+mn-ea"/>
                <a:cs typeface="+mn-cs"/>
              </a:rPr>
              <a:t>The lifecycle approach predicts that customers, products, and industries go through similar lifecycles that can be used to inform marketing decisions at different stages. This approach can be problematic though, because it assumes an average rate of change.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51</a:t>
            </a:fld>
            <a:endParaRPr lang="en-US"/>
          </a:p>
        </p:txBody>
      </p:sp>
    </p:spTree>
    <p:extLst>
      <p:ext uri="{BB962C8B-B14F-4D97-AF65-F5344CB8AC3E}">
        <p14:creationId xmlns:p14="http://schemas.microsoft.com/office/powerpoint/2010/main" val="274083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Imagine you are starting a business. After spending time and effort to understand the marketplace, you effectively target a new, homogenous segment of customers with a “perfectly” suited product and a well-designed positioning strategy. Your sales grow quickly because your offering is the best fitting solution for this emerging segment, and other established suppliers are not targeting this segment. To meet rising demand, you build more factories, develop sales channels, and invest in brand building, all based on your well-targeted positioning strategy. </a:t>
            </a:r>
          </a:p>
          <a:p>
            <a:r>
              <a:rPr lang="en-US" sz="1200" kern="1200" dirty="0">
                <a:solidFill>
                  <a:schemeClr val="tx1"/>
                </a:solidFill>
                <a:effectLst/>
                <a:latin typeface="+mn-lt"/>
                <a:ea typeface="+mn-ea"/>
                <a:cs typeface="+mn-cs"/>
              </a:rPr>
              <a:t>However, as the wide ranging sources of change impact the customers in your target segment, they start migrating in different directions. A few increase their wealth and want a higher priced, more exclusive product, so they stop purchasing your widely popular product. Others discover, after using your product for a while, that they really would prefer to have a few specialized, high-tech features that a smaller, niche supplier offers. You might consider adding these extra features, but your company has grown so much that this small segment is just not worth your firm’s time, nor are your factories equipped to manufacture these unique features. But a greater concern emerges when you realize that the average age of your existing customers is increasing. Your product, once perceived as new and cool, is starting to lose some cache, and some category members seem to think your firm’s brand image is not what they want. </a:t>
            </a:r>
          </a:p>
          <a:p>
            <a:r>
              <a:rPr lang="en-US" sz="1200" kern="1200" dirty="0">
                <a:solidFill>
                  <a:schemeClr val="tx1"/>
                </a:solidFill>
                <a:effectLst/>
                <a:latin typeface="+mn-lt"/>
                <a:ea typeface="+mn-ea"/>
                <a:cs typeface="+mn-cs"/>
              </a:rPr>
              <a:t>One day it dawns on you: You have become the established firm, and customers, both your own and in general, have changed. Smaller firms focused on small emerging segments are targeting your existing customers. Your sales revenue has peaked and is starting to decrease, but it is not obvious which of your customers or customer groups you should follow. Your various investments in facilities and brand building mean that barriers and switching costs (brand image, sales channel conflict) will make following some customers more difficult.</a:t>
            </a:r>
          </a:p>
          <a:p>
            <a:r>
              <a:rPr lang="en-US" sz="1200" kern="1200" dirty="0">
                <a:solidFill>
                  <a:schemeClr val="tx1"/>
                </a:solidFill>
                <a:effectLst/>
                <a:latin typeface="+mn-lt"/>
                <a:ea typeface="+mn-ea"/>
                <a:cs typeface="+mn-cs"/>
              </a:rPr>
              <a:t>The scenario is quite common. Only monopolies or firms in markets with huge entry and exit barriers can ignore (at least for a time) changes among their existing customers. Rather, most firms must understand, anticipate, and adapt to retain existing customers and address new needs in the future. In this sense, consider the outcomes for two automobile manufacturers. </a:t>
            </a:r>
          </a:p>
          <a:p>
            <a:r>
              <a:rPr lang="en-US" sz="1200" kern="1200" dirty="0">
                <a:solidFill>
                  <a:schemeClr val="tx1"/>
                </a:solidFill>
                <a:effectLst/>
                <a:latin typeface="+mn-lt"/>
                <a:ea typeface="+mn-ea"/>
                <a:cs typeface="+mn-cs"/>
              </a:rPr>
              <a:t>Customers change; failing to understand and address these dynamics will lead to poor business performance. A marketer therefore needs to analyze customers’ needs now, to segment and target customers in the overall marketplace with an effective positioning strategy (MP#1). But this </a:t>
            </a:r>
            <a:r>
              <a:rPr lang="en-US" sz="1200" i="1" kern="1200" dirty="0">
                <a:solidFill>
                  <a:schemeClr val="tx1"/>
                </a:solidFill>
                <a:effectLst/>
                <a:latin typeface="+mn-lt"/>
                <a:ea typeface="+mn-ea"/>
                <a:cs typeface="+mn-cs"/>
              </a:rPr>
              <a:t>static</a:t>
            </a:r>
            <a:r>
              <a:rPr lang="en-US" sz="1200" kern="1200" dirty="0">
                <a:solidFill>
                  <a:schemeClr val="tx1"/>
                </a:solidFill>
                <a:effectLst/>
                <a:latin typeface="+mn-lt"/>
                <a:ea typeface="+mn-ea"/>
                <a:cs typeface="+mn-cs"/>
              </a:rPr>
              <a:t> segmentation must expand to embrace the </a:t>
            </a:r>
            <a:r>
              <a:rPr lang="en-US" sz="1200" i="1" kern="1200" dirty="0">
                <a:solidFill>
                  <a:schemeClr val="tx1"/>
                </a:solidFill>
                <a:effectLst/>
                <a:latin typeface="+mn-lt"/>
                <a:ea typeface="+mn-ea"/>
                <a:cs typeface="+mn-cs"/>
              </a:rPr>
              <a:t>dynamics</a:t>
            </a:r>
            <a:r>
              <a:rPr lang="en-US" sz="1200" kern="1200" dirty="0">
                <a:solidFill>
                  <a:schemeClr val="tx1"/>
                </a:solidFill>
                <a:effectLst/>
                <a:latin typeface="+mn-lt"/>
                <a:ea typeface="+mn-ea"/>
                <a:cs typeface="+mn-cs"/>
              </a:rPr>
              <a:t> that emerge as existing and potential customers change. Some business or marketing strategies take years to implement, so waiting until the effects of customer dynamics show up in the firm’s financial reports is not an acceptable option. Rather, variation in customers’ preferences over time is an inherent condition, facing all marketers, and it represents a First Principle of marketing strategy: All customers change, and an effective marketing strategy must manage these customer dynamics (MP#2). The rest of this chapter focuses on approaches, analysis tools, and guiding frameworks for managing customer dynamics.</a:t>
            </a:r>
          </a:p>
        </p:txBody>
      </p:sp>
      <p:sp>
        <p:nvSpPr>
          <p:cNvPr id="4" name="Slide Number Placeholder 3"/>
          <p:cNvSpPr>
            <a:spLocks noGrp="1"/>
          </p:cNvSpPr>
          <p:nvPr>
            <p:ph type="sldNum" sz="quarter" idx="10"/>
          </p:nvPr>
        </p:nvSpPr>
        <p:spPr/>
        <p:txBody>
          <a:bodyPr/>
          <a:lstStyle/>
          <a:p>
            <a:fld id="{99481517-11CD-1043-936A-823C17956EDF}" type="slidenum">
              <a:rPr lang="en-US" smtClean="0"/>
              <a:t>7</a:t>
            </a:fld>
            <a:endParaRPr lang="en-US"/>
          </a:p>
        </p:txBody>
      </p:sp>
    </p:spTree>
    <p:extLst>
      <p:ext uri="{BB962C8B-B14F-4D97-AF65-F5344CB8AC3E}">
        <p14:creationId xmlns:p14="http://schemas.microsoft.com/office/powerpoint/2010/main" val="857022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customer dynamic segmentation approach, with an AER model, predicts that acquisition occurs when customers are just beginning to interact with the firm (customer onboarding). Expansion is when the firm tries to cross-sell or upsell customers and increase engagement, and retention involves keeping customers who might otherwise tend to migrate to competitors.</a:t>
            </a:r>
          </a:p>
          <a:p>
            <a:pPr lvl="1"/>
            <a:r>
              <a:rPr lang="en-US" sz="1200" kern="1200" dirty="0">
                <a:solidFill>
                  <a:schemeClr val="tx1"/>
                </a:solidFill>
                <a:effectLst/>
                <a:latin typeface="+mn-lt"/>
                <a:ea typeface="+mn-ea"/>
                <a:cs typeface="+mn-cs"/>
              </a:rPr>
              <a:t>Hidden Markov models (HMM) can uncover states, reflecting how a large set of customer behaviors changes over time. A state is similar to a consumer segment, describing common behaviors by a group of consumers at some point in their relationship with the firm. Thus, HMM enables dynamic segmentation. </a:t>
            </a:r>
          </a:p>
          <a:p>
            <a:pPr lvl="1"/>
            <a:r>
              <a:rPr lang="en-US" sz="1200" kern="1200" dirty="0">
                <a:solidFill>
                  <a:schemeClr val="tx1"/>
                </a:solidFill>
                <a:effectLst/>
                <a:latin typeface="+mn-lt"/>
                <a:ea typeface="+mn-ea"/>
                <a:cs typeface="+mn-cs"/>
              </a:rPr>
              <a:t>As a powerful diagnostic tool, lost customer analysis can be integrated into a customer dynamic segmentation approach. It often features a mathematical choice model that predicts the likelihood of an observed customer choice or response (e.g., joining, cross-buying, leaving), according to data gathered from the firm’s marketing interventions and customer characteristics.</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52</a:t>
            </a:fld>
            <a:endParaRPr lang="en-US"/>
          </a:p>
        </p:txBody>
      </p:sp>
    </p:spTree>
    <p:extLst>
      <p:ext uri="{BB962C8B-B14F-4D97-AF65-F5344CB8AC3E}">
        <p14:creationId xmlns:p14="http://schemas.microsoft.com/office/powerpoint/2010/main" val="3709343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Customer lifetime value (CLV) seeks to capture the true contribution of each customer, according to the migration path this customer is predicted to follow throughout the relationship with the firm. This approach beneficially provides guidance for making trade-offs and resource allocation decisions among different AEP stages. It also can change a firm’s culture, such that the focus is on profits as the sum of each customer’s lifetime value, rather than the sum of a product line’s profits. The firm then becomes more focused on customers, enabling firms to detect and respond to market changes. </a:t>
            </a:r>
          </a:p>
          <a:p>
            <a:pPr lvl="0"/>
            <a:r>
              <a:rPr lang="en-US" sz="1200" kern="1200" dirty="0">
                <a:solidFill>
                  <a:schemeClr val="tx1"/>
                </a:solidFill>
                <a:effectLst/>
                <a:latin typeface="+mn-lt"/>
                <a:ea typeface="+mn-ea"/>
                <a:cs typeface="+mn-cs"/>
              </a:rPr>
              <a:t>The framework for managing customer dynamics uses three inputs: CRM, marketing programs, and lost customer data. It produces three outputs: dynamic segmentation and AER positioning statements and strategies.</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53</a:t>
            </a:fld>
            <a:endParaRPr lang="en-US"/>
          </a:p>
        </p:txBody>
      </p:sp>
    </p:spTree>
    <p:extLst>
      <p:ext uri="{BB962C8B-B14F-4D97-AF65-F5344CB8AC3E}">
        <p14:creationId xmlns:p14="http://schemas.microsoft.com/office/powerpoint/2010/main" val="4127750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Preempting and Preventing Customer Churn at TKL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Problem Background</a:t>
            </a:r>
          </a:p>
          <a:p>
            <a:r>
              <a:rPr lang="en-US" sz="1200" b="0" i="0" u="none" strike="noStrike" kern="1200" baseline="0" dirty="0">
                <a:solidFill>
                  <a:schemeClr val="tx1"/>
                </a:solidFill>
                <a:latin typeface="+mn-lt"/>
                <a:ea typeface="+mn-ea"/>
                <a:cs typeface="+mn-cs"/>
              </a:rPr>
              <a:t>TKL is a leading US-based distributor of electrical component products. TKL uses a field sales force to sell to customers in three major industry segments: construction, industrial, and original equipment manufacturers (OEMs). TKL’s buyers come from all continents, although US-based buyers constitute more than 75% of all sales. Even though electrical components represent a mature industry, TKL and four other market leaders jointly account for less than 40% of all industry sales. The heavy fragmentation in the industry is driven by thousands of regional competitors; regional competitors mainly compete on low prices, and serve almost  every local market. Thus, TKL faces intense competition from local and small distributors in every regional market. A heavily fragmented and competitive market means perennially high customer churn rates in the industry, which results in a large number of lost/inactive customers for each major player.</a:t>
            </a:r>
          </a:p>
          <a:p>
            <a:r>
              <a:rPr lang="en-US" sz="1200" b="0" i="0" u="none" strike="noStrike" kern="1200" baseline="0" dirty="0">
                <a:solidFill>
                  <a:schemeClr val="tx1"/>
                </a:solidFill>
                <a:latin typeface="+mn-lt"/>
                <a:ea typeface="+mn-ea"/>
                <a:cs typeface="+mn-cs"/>
              </a:rPr>
              <a:t>However, even the traditionally dynamic industry had seen tumultuous change in the previous decade. While no radical innovations occurred at the product level, customers had evolved as the product category matured, and customers had gained experience and knowledge about a product category (like the “learning effects” described earlier in Chapter 3). For example, most buyers realized that regional competitors were the best at offering lower prices, while national competitors offered higher product quality and longer warranties. Also, as most purchases were rebuys or modified rebuys, buyers realized that they could request firms to offer more attentive sales efforts, such as faster product delivery and online purchasing. Also, with buying firms’ workplaces growing younger and the lack of interest in manufacturing/construction jobs among the young generation, TKL perceived a widening gap between its products and the knowledge of the buyers’ workforce. However, younger buyers were more comfortable using newer Internet-enabled technologies in their purchasing environment. </a:t>
            </a:r>
          </a:p>
          <a:p>
            <a:r>
              <a:rPr lang="en-US" sz="1200" b="0" i="0" u="none" strike="noStrike" kern="1200" baseline="0" dirty="0">
                <a:solidFill>
                  <a:schemeClr val="tx1"/>
                </a:solidFill>
                <a:latin typeface="+mn-lt"/>
                <a:ea typeface="+mn-ea"/>
                <a:cs typeface="+mn-cs"/>
              </a:rPr>
              <a:t>As a result, in early 2015, TKL was worried about its market position. Looking through its key performance indicators did not present a rosy picture (Table 1). TKL’s average market share (across all regions) was down 8% from the 21% four years ago. Its annual sales were down from $1.1 </a:t>
            </a:r>
            <a:r>
              <a:rPr lang="en-US" sz="1200" b="0" i="0" u="none" strike="noStrike" kern="1200" baseline="0" dirty="0" err="1">
                <a:solidFill>
                  <a:schemeClr val="tx1"/>
                </a:solidFill>
                <a:latin typeface="+mn-lt"/>
                <a:ea typeface="+mn-ea"/>
                <a:cs typeface="+mn-cs"/>
              </a:rPr>
              <a:t>bn</a:t>
            </a:r>
            <a:r>
              <a:rPr lang="en-US" sz="1200" b="0" i="0" u="none" strike="noStrike" kern="1200" baseline="0" dirty="0">
                <a:solidFill>
                  <a:schemeClr val="tx1"/>
                </a:solidFill>
                <a:latin typeface="+mn-lt"/>
                <a:ea typeface="+mn-ea"/>
                <a:cs typeface="+mn-cs"/>
              </a:rPr>
              <a:t> to $0.9 </a:t>
            </a:r>
            <a:r>
              <a:rPr lang="en-US" sz="1200" b="0" i="0" u="none" strike="noStrike" kern="1200" baseline="0" dirty="0" err="1">
                <a:solidFill>
                  <a:schemeClr val="tx1"/>
                </a:solidFill>
                <a:latin typeface="+mn-lt"/>
                <a:ea typeface="+mn-ea"/>
                <a:cs typeface="+mn-cs"/>
              </a:rPr>
              <a:t>bn</a:t>
            </a:r>
            <a:r>
              <a:rPr lang="en-US" sz="1200" b="0" i="0" u="none" strike="noStrike" kern="1200" baseline="0" dirty="0">
                <a:solidFill>
                  <a:schemeClr val="tx1"/>
                </a:solidFill>
                <a:latin typeface="+mn-lt"/>
                <a:ea typeface="+mn-ea"/>
                <a:cs typeface="+mn-cs"/>
              </a:rPr>
              <a:t>, and profits were also down from $0.16 </a:t>
            </a:r>
            <a:r>
              <a:rPr lang="en-US" sz="1200" b="0" i="0" u="none" strike="noStrike" kern="1200" baseline="0" dirty="0" err="1">
                <a:solidFill>
                  <a:schemeClr val="tx1"/>
                </a:solidFill>
                <a:latin typeface="+mn-lt"/>
                <a:ea typeface="+mn-ea"/>
                <a:cs typeface="+mn-cs"/>
              </a:rPr>
              <a:t>bn</a:t>
            </a:r>
            <a:r>
              <a:rPr lang="en-US" sz="1200" b="0" i="0" u="none" strike="noStrike" kern="1200" baseline="0" dirty="0">
                <a:solidFill>
                  <a:schemeClr val="tx1"/>
                </a:solidFill>
                <a:latin typeface="+mn-lt"/>
                <a:ea typeface="+mn-ea"/>
                <a:cs typeface="+mn-cs"/>
              </a:rPr>
              <a:t> to $ 0.14 bn. Turning to its key customer metrics, it realized that it was facing difficulties with both customer acquisition and retention. While its new customer acquisition had been traditionally high at 9% in 2010, it was down to less than half (4%) in 2014. Moreover, TKL was also having difficulty retaining customers; churn rates had grown from 12% to 18% over the last four years.</a:t>
            </a:r>
          </a:p>
          <a:p>
            <a:r>
              <a:rPr lang="en-US" sz="1200" b="0" i="0" u="none" strike="noStrike" kern="1200" baseline="0" dirty="0">
                <a:solidFill>
                  <a:schemeClr val="tx1"/>
                </a:solidFill>
                <a:latin typeface="+mn-lt"/>
                <a:ea typeface="+mn-ea"/>
                <a:cs typeface="+mn-cs"/>
              </a:rPr>
              <a:t>TKL drew some solace from the fact that the industry itself was showing a poorer recovery from the Great Recession compared to other industries such as high-tech; the industry profit figures were indeed down by 15% over the last four years. But TKL did not want to rest on the notion that the entire industry was attacked, but rather wanted to approach the customer change trends in a proactive way. As a first step, it reviewed its reliability rankings on the key product attributes that buyers value, provided by third-party research fi rms. The ratings (Table 2) provided a first-cut insight to TKL. While TKL held steady as the most price-competitive provider in the market, it fell from #3 to #4 as a provider of warranty after purchase. However, it suffered more damage on the dimensions of delivery speed and sales support capabilities. TKL had fallen from #6 to #8 on the delivery speed attribute, and suffered a much steeper drop on sales support capabilities, where it had dropped from an already poor ranking of #8, to a sub-par #12.</a:t>
            </a:r>
          </a:p>
          <a:p>
            <a:r>
              <a:rPr lang="en-US" sz="1200" b="0" i="0" u="none" strike="noStrike" kern="1200" baseline="0" dirty="0">
                <a:solidFill>
                  <a:schemeClr val="tx1"/>
                </a:solidFill>
                <a:latin typeface="+mn-lt"/>
                <a:ea typeface="+mn-ea"/>
                <a:cs typeface="+mn-cs"/>
              </a:rPr>
              <a:t>TKL was sure that the drop in rankings on the product attributes (product is used in the general sense capturing both product and service attributes) was hurting it, but was not sure how to quantify it in economic terms. Moreover, data suggested that it had 25,000 inactive or low-performing customers in the 2010–14 period, even though it acquired 10,000 new customers every year. Given the market changes, it was not sure which customers to focus on acquiring and expanding. But TKL did believe there were large potential gains from a systematically developed acquisition strategy.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Problem Statement</a:t>
            </a:r>
          </a:p>
          <a:p>
            <a:r>
              <a:rPr lang="en-US" sz="1200" b="0" i="0" u="none" strike="noStrike" kern="1200" baseline="0" dirty="0">
                <a:solidFill>
                  <a:schemeClr val="tx1"/>
                </a:solidFill>
                <a:latin typeface="+mn-lt"/>
                <a:ea typeface="+mn-ea"/>
                <a:cs typeface="+mn-cs"/>
              </a:rPr>
              <a:t>As we documented in Chapter 3, customers change; and failing to understand and address these dynamics will lead to poor business performance. A marketer therefore needs to expand the scope of static segmentation (as in the DentMax case) to embrace the notion that customers change over time, as their relationship with the firm changes. Since variation in customers’ preferences over time is an inherent condition facing all marketers, an effective marketing strategy must manage these customer dynamics (MP#2). TKL’s problem appears to fit the second fundamental marketing problem that all firms face while formulating marketing strategy, that is, multiple factors were working together in multifaceted ways to make all customer change in the market. So, TKL had to analyze which needs, desires, and preferences across its buyers were most important to attracting (onboarding), and growing the sales (expanding) of its buyer base, to minimize churn and inactivity. Thus, TKL launched a strategic initiative aimed at answering the following questions:</a:t>
            </a:r>
          </a:p>
          <a:p>
            <a:r>
              <a:rPr lang="en-US" sz="1200" b="0" i="0" u="none" strike="noStrike" kern="1200" baseline="0" dirty="0">
                <a:solidFill>
                  <a:schemeClr val="tx1"/>
                </a:solidFill>
                <a:latin typeface="+mn-lt"/>
                <a:ea typeface="+mn-ea"/>
                <a:cs typeface="+mn-cs"/>
              </a:rPr>
              <a:t>Which product attributes are most desired by customers at the time of acquisition and expansion?</a:t>
            </a:r>
          </a:p>
          <a:p>
            <a:r>
              <a:rPr lang="en-US" sz="1200" b="0" i="0" u="none" strike="noStrike" kern="1200" baseline="0" dirty="0">
                <a:solidFill>
                  <a:schemeClr val="tx1"/>
                </a:solidFill>
                <a:latin typeface="+mn-lt"/>
                <a:ea typeface="+mn-ea"/>
                <a:cs typeface="+mn-cs"/>
              </a:rPr>
              <a:t>How to effectively segment the market for buyers of electrical components, so as to decide:</a:t>
            </a:r>
          </a:p>
          <a:p>
            <a:r>
              <a:rPr lang="en-US" sz="1200" b="0" i="0" u="none" strike="noStrike" kern="1200" baseline="0" dirty="0">
                <a:solidFill>
                  <a:schemeClr val="tx1"/>
                </a:solidFill>
                <a:latin typeface="+mn-lt"/>
                <a:ea typeface="+mn-ea"/>
                <a:cs typeface="+mn-cs"/>
              </a:rPr>
              <a:t>Which customers to acquire?</a:t>
            </a:r>
          </a:p>
          <a:p>
            <a:r>
              <a:rPr lang="en-US" sz="1200" b="0" i="0" u="none" strike="noStrike" kern="1200" baseline="0" dirty="0">
                <a:solidFill>
                  <a:schemeClr val="tx1"/>
                </a:solidFill>
                <a:latin typeface="+mn-lt"/>
                <a:ea typeface="+mn-ea"/>
                <a:cs typeface="+mn-cs"/>
              </a:rPr>
              <a:t>Which customers to expand?</a:t>
            </a:r>
          </a:p>
          <a:p>
            <a:r>
              <a:rPr lang="en-US" sz="1200" b="0" i="0" u="none" strike="noStrike" kern="1200" baseline="0" dirty="0">
                <a:solidFill>
                  <a:schemeClr val="tx1"/>
                </a:solidFill>
                <a:latin typeface="+mn-lt"/>
                <a:ea typeface="+mn-ea"/>
                <a:cs typeface="+mn-cs"/>
              </a:rPr>
              <a:t>Given the segmentation of customers, how should TKL modify its targeting and positioning strategy</a:t>
            </a:r>
          </a:p>
          <a:p>
            <a:r>
              <a:rPr lang="en-US" sz="1200" b="0" i="0" u="none" strike="noStrike" kern="1200" baseline="0" dirty="0">
                <a:solidFill>
                  <a:schemeClr val="tx1"/>
                </a:solidFill>
                <a:latin typeface="+mn-lt"/>
                <a:ea typeface="+mn-ea"/>
                <a:cs typeface="+mn-cs"/>
              </a:rPr>
              <a:t>to deal with customer dynamics?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2015, TKL decided to employ a choice-based dynamic segmentation and targeting project to answer the questions above and to manage customer dynamics. Through segmentation, it sought to determine the key purchase attributes required to acquire customers, as well as grow them over three years.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Data</a:t>
            </a:r>
          </a:p>
          <a:p>
            <a:r>
              <a:rPr lang="en-US" sz="1200" b="0" i="0" u="none" strike="noStrike" kern="1200" baseline="0" dirty="0">
                <a:solidFill>
                  <a:schemeClr val="tx1"/>
                </a:solidFill>
                <a:latin typeface="+mn-lt"/>
                <a:ea typeface="+mn-ea"/>
                <a:cs typeface="+mn-cs"/>
              </a:rPr>
              <a:t>TKL focused its analytics efforts on its alternators category as a first step, with a plan to roll the analysis to all other categories if the efforts were successful. As a first step, TKL turned to its analytics team to put together a comprehensive sample database of two kinds of customers: 1,000 customers who were “recently acquired” (i.e. in late 2014), and 1,000 expansion stage customers (those acquired three years ago). TKL sought to model the probability that a customer was acquired vs. not acquired. So, having data only on its 1,000 acquired customers would present a partial picture of its acquisition success. So, it constructed a group of customers who were in the marketing list that it used to acquire customers, but were unsuccessful in acquiring, either because the customer bought from TKL’s competitors, or did not buy at all. TKL drew a stratified random sample of 1,000 non-acquired customers from the same regions where acquired customers came from. Thus, its acquisition model consisted of 2,000 customers: 1,000 in the acquired group and 1,000 in the non-acquired group. TKL also collected the following variables on the drivers of acquisition:</a:t>
            </a:r>
          </a:p>
          <a:p>
            <a:r>
              <a:rPr lang="en-US" sz="1200" b="0" i="0" u="none" strike="noStrike" kern="1200" baseline="0" dirty="0">
                <a:solidFill>
                  <a:schemeClr val="tx1"/>
                </a:solidFill>
                <a:latin typeface="+mn-lt"/>
                <a:ea typeface="+mn-ea"/>
                <a:cs typeface="+mn-cs"/>
              </a:rPr>
              <a:t>Price: The transaction price offered to customers at the time of purchase consideration.</a:t>
            </a:r>
          </a:p>
          <a:p>
            <a:r>
              <a:rPr lang="en-US" sz="1200" b="0" i="0" u="none" strike="noStrike" kern="1200" baseline="0" dirty="0">
                <a:solidFill>
                  <a:schemeClr val="tx1"/>
                </a:solidFill>
                <a:latin typeface="+mn-lt"/>
                <a:ea typeface="+mn-ea"/>
                <a:cs typeface="+mn-cs"/>
              </a:rPr>
              <a:t>Warranty: The days of warranty offered on the product (with 100% refund on failure), at the time of</a:t>
            </a:r>
          </a:p>
          <a:p>
            <a:r>
              <a:rPr lang="en-US" sz="1200" b="0" i="0" u="none" strike="noStrike" kern="1200" baseline="0" dirty="0">
                <a:solidFill>
                  <a:schemeClr val="tx1"/>
                </a:solidFill>
                <a:latin typeface="+mn-lt"/>
                <a:ea typeface="+mn-ea"/>
                <a:cs typeface="+mn-cs"/>
              </a:rPr>
              <a:t>purchase consideration.</a:t>
            </a:r>
          </a:p>
          <a:p>
            <a:r>
              <a:rPr lang="en-US" sz="1200" b="0" i="0" u="none" strike="noStrike" kern="1200" baseline="0" dirty="0">
                <a:solidFill>
                  <a:schemeClr val="tx1"/>
                </a:solidFill>
                <a:latin typeface="+mn-lt"/>
                <a:ea typeface="+mn-ea"/>
                <a:cs typeface="+mn-cs"/>
              </a:rPr>
              <a:t>Delivery Time: The days of delivery time promised to the customer, at the time of purchase consideration.</a:t>
            </a:r>
          </a:p>
          <a:p>
            <a:r>
              <a:rPr lang="en-US" sz="1200" b="0" i="0" u="none" strike="noStrike" kern="1200" baseline="0" dirty="0">
                <a:solidFill>
                  <a:schemeClr val="tx1"/>
                </a:solidFill>
                <a:latin typeface="+mn-lt"/>
                <a:ea typeface="+mn-ea"/>
                <a:cs typeface="+mn-cs"/>
              </a:rPr>
              <a:t>Sales Support: The number of sales support staff in the regional division, at the time of purchase</a:t>
            </a:r>
          </a:p>
          <a:p>
            <a:r>
              <a:rPr lang="en-US" sz="1200" b="0" i="0" u="none" strike="noStrike" kern="1200" baseline="0" dirty="0">
                <a:solidFill>
                  <a:schemeClr val="tx1"/>
                </a:solidFill>
                <a:latin typeface="+mn-lt"/>
                <a:ea typeface="+mn-ea"/>
                <a:cs typeface="+mn-cs"/>
              </a:rPr>
              <a:t>consideration.</a:t>
            </a:r>
          </a:p>
          <a:p>
            <a:r>
              <a:rPr lang="en-US" sz="1200" b="0" i="0" u="none" strike="noStrike" kern="1200" baseline="0" dirty="0">
                <a:solidFill>
                  <a:schemeClr val="tx1"/>
                </a:solidFill>
                <a:latin typeface="+mn-lt"/>
                <a:ea typeface="+mn-ea"/>
                <a:cs typeface="+mn-cs"/>
              </a:rPr>
              <a:t>Industry Group: Dummy variables capturing whether the prospective customer was in the construction,</a:t>
            </a:r>
          </a:p>
          <a:p>
            <a:r>
              <a:rPr lang="en-US" sz="1200" b="0" i="0" u="none" strike="noStrike" kern="1200" baseline="0" dirty="0">
                <a:solidFill>
                  <a:schemeClr val="tx1"/>
                </a:solidFill>
                <a:latin typeface="+mn-lt"/>
                <a:ea typeface="+mn-ea"/>
                <a:cs typeface="+mn-cs"/>
              </a:rPr>
              <a:t>industrial, or OEMs sector.</a:t>
            </a:r>
          </a:p>
          <a:p>
            <a:r>
              <a:rPr lang="en-US" sz="1200" b="0" i="0" u="none" strike="noStrike" kern="1200" baseline="0" dirty="0">
                <a:solidFill>
                  <a:schemeClr val="tx1"/>
                </a:solidFill>
                <a:latin typeface="+mn-lt"/>
                <a:ea typeface="+mn-ea"/>
                <a:cs typeface="+mn-cs"/>
              </a:rPr>
              <a:t>Firm Size: The number of employees in the prospective customer’s organization.</a:t>
            </a:r>
          </a:p>
          <a:p>
            <a:r>
              <a:rPr lang="en-US" sz="1200" b="0" i="0" u="none" strike="noStrike" kern="1200" baseline="0" dirty="0">
                <a:solidFill>
                  <a:schemeClr val="tx1"/>
                </a:solidFill>
                <a:latin typeface="+mn-lt"/>
                <a:ea typeface="+mn-ea"/>
                <a:cs typeface="+mn-cs"/>
              </a:rPr>
              <a:t>Centralized Buying Center: A dummy variable capturing whether the buyer’s organization had a</a:t>
            </a:r>
          </a:p>
          <a:p>
            <a:r>
              <a:rPr lang="en-US" sz="1200" b="0" i="0" u="none" strike="noStrike" kern="1200" baseline="0" dirty="0">
                <a:solidFill>
                  <a:schemeClr val="tx1"/>
                </a:solidFill>
                <a:latin typeface="+mn-lt"/>
                <a:ea typeface="+mn-ea"/>
                <a:cs typeface="+mn-cs"/>
              </a:rPr>
              <a:t>centralized (1) or decentralized (0) buying center.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Next, TKL sought to model the probability that a customer who was acquired three years ago was still a customer (i.e. expanding scope of transactions) vs. whether they dropped out. So, again, having data only on its 1,000 expanding customers would present a partial picture of its marketing success. So, it constructed a group of customers who it was successful in acquiring, but unsuccessful in retaining. TKL drew a stratified random sample of 1,000 non-retained customers from the same regions where retained customers came from. Thus, its model consisted of 2,000 customers: 1,000 in the expanding group and 1,000 in the dropped out group. TKL also collected the following variables on the drivers of retention:</a:t>
            </a:r>
          </a:p>
          <a:p>
            <a:r>
              <a:rPr lang="en-US" sz="1200" b="0" i="0" u="none" strike="noStrike" kern="1200" baseline="0" dirty="0">
                <a:solidFill>
                  <a:schemeClr val="tx1"/>
                </a:solidFill>
                <a:latin typeface="+mn-lt"/>
                <a:ea typeface="+mn-ea"/>
                <a:cs typeface="+mn-cs"/>
              </a:rPr>
              <a:t>Price: The average price offered to customers over the three years.</a:t>
            </a:r>
          </a:p>
          <a:p>
            <a:r>
              <a:rPr lang="en-US" sz="1200" b="0" i="0" u="none" strike="noStrike" kern="1200" baseline="0" dirty="0">
                <a:solidFill>
                  <a:schemeClr val="tx1"/>
                </a:solidFill>
                <a:latin typeface="+mn-lt"/>
                <a:ea typeface="+mn-ea"/>
                <a:cs typeface="+mn-cs"/>
              </a:rPr>
              <a:t>Warranty: The average days of warranty offered on the product (with 100% refund on failure), to</a:t>
            </a:r>
          </a:p>
          <a:p>
            <a:r>
              <a:rPr lang="en-US" sz="1200" b="0" i="0" u="none" strike="noStrike" kern="1200" baseline="0" dirty="0">
                <a:solidFill>
                  <a:schemeClr val="tx1"/>
                </a:solidFill>
                <a:latin typeface="+mn-lt"/>
                <a:ea typeface="+mn-ea"/>
                <a:cs typeface="+mn-cs"/>
              </a:rPr>
              <a:t>customers over the three years.</a:t>
            </a:r>
          </a:p>
          <a:p>
            <a:r>
              <a:rPr lang="en-US" sz="1200" b="0" i="0" u="none" strike="noStrike" kern="1200" baseline="0" dirty="0">
                <a:solidFill>
                  <a:schemeClr val="tx1"/>
                </a:solidFill>
                <a:latin typeface="+mn-lt"/>
                <a:ea typeface="+mn-ea"/>
                <a:cs typeface="+mn-cs"/>
              </a:rPr>
              <a:t>Delivery Time: The days of delivery time promised to the customer, to customers over the three</a:t>
            </a:r>
          </a:p>
          <a:p>
            <a:r>
              <a:rPr lang="en-US" sz="1200" b="0" i="0" u="none" strike="noStrike" kern="1200" baseline="0" dirty="0">
                <a:solidFill>
                  <a:schemeClr val="tx1"/>
                </a:solidFill>
                <a:latin typeface="+mn-lt"/>
                <a:ea typeface="+mn-ea"/>
                <a:cs typeface="+mn-cs"/>
              </a:rPr>
              <a:t>years.</a:t>
            </a:r>
          </a:p>
          <a:p>
            <a:r>
              <a:rPr lang="en-US" sz="1200" b="0" i="0" u="none" strike="noStrike" kern="1200" baseline="0" dirty="0">
                <a:solidFill>
                  <a:schemeClr val="tx1"/>
                </a:solidFill>
                <a:latin typeface="+mn-lt"/>
                <a:ea typeface="+mn-ea"/>
                <a:cs typeface="+mn-cs"/>
              </a:rPr>
              <a:t>Sales Support: The number of sales support staff in the regional division, to customers over the three</a:t>
            </a:r>
          </a:p>
          <a:p>
            <a:r>
              <a:rPr lang="en-US" sz="1200" b="0" i="0" u="none" strike="noStrike" kern="1200" baseline="0" dirty="0">
                <a:solidFill>
                  <a:schemeClr val="tx1"/>
                </a:solidFill>
                <a:latin typeface="+mn-lt"/>
                <a:ea typeface="+mn-ea"/>
                <a:cs typeface="+mn-cs"/>
              </a:rPr>
              <a:t>years.</a:t>
            </a:r>
          </a:p>
          <a:p>
            <a:r>
              <a:rPr lang="en-US" sz="1200" b="0" i="0" u="none" strike="noStrike" kern="1200" baseline="0" dirty="0">
                <a:solidFill>
                  <a:schemeClr val="tx1"/>
                </a:solidFill>
                <a:latin typeface="+mn-lt"/>
                <a:ea typeface="+mn-ea"/>
                <a:cs typeface="+mn-cs"/>
              </a:rPr>
              <a:t>Industry Group: Dummy variables capturing whether the customer was in the construction, industrial,</a:t>
            </a:r>
          </a:p>
          <a:p>
            <a:r>
              <a:rPr lang="en-US" sz="1200" b="0" i="0" u="none" strike="noStrike" kern="1200" baseline="0" dirty="0">
                <a:solidFill>
                  <a:schemeClr val="tx1"/>
                </a:solidFill>
                <a:latin typeface="+mn-lt"/>
                <a:ea typeface="+mn-ea"/>
                <a:cs typeface="+mn-cs"/>
              </a:rPr>
              <a:t>or OEMs sector.</a:t>
            </a:r>
          </a:p>
          <a:p>
            <a:r>
              <a:rPr lang="en-US" sz="1200" b="0" i="0" u="none" strike="noStrike" kern="1200" baseline="0" dirty="0">
                <a:solidFill>
                  <a:schemeClr val="tx1"/>
                </a:solidFill>
                <a:latin typeface="+mn-lt"/>
                <a:ea typeface="+mn-ea"/>
                <a:cs typeface="+mn-cs"/>
              </a:rPr>
              <a:t>Firm Size: The number of employees in the customer’s organization.</a:t>
            </a:r>
          </a:p>
          <a:p>
            <a:r>
              <a:rPr lang="en-US" sz="1200" b="0" i="0" u="none" strike="noStrike" kern="1200" baseline="0" dirty="0">
                <a:solidFill>
                  <a:schemeClr val="tx1"/>
                </a:solidFill>
                <a:latin typeface="+mn-lt"/>
                <a:ea typeface="+mn-ea"/>
                <a:cs typeface="+mn-cs"/>
              </a:rPr>
              <a:t>Centralized Buying Center: A dummy variable capturing whether the buyer’s organization had a</a:t>
            </a:r>
          </a:p>
          <a:p>
            <a:r>
              <a:rPr lang="en-US" sz="1200" b="0" i="0" u="none" strike="noStrike" kern="1200" baseline="0" dirty="0">
                <a:solidFill>
                  <a:schemeClr val="tx1"/>
                </a:solidFill>
                <a:latin typeface="+mn-lt"/>
                <a:ea typeface="+mn-ea"/>
                <a:cs typeface="+mn-cs"/>
              </a:rPr>
              <a:t>centralized (1) or decentralized (0) buying center.</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55</a:t>
            </a:fld>
            <a:endParaRPr lang="en-US"/>
          </a:p>
        </p:txBody>
      </p:sp>
    </p:spTree>
    <p:extLst>
      <p:ext uri="{BB962C8B-B14F-4D97-AF65-F5344CB8AC3E}">
        <p14:creationId xmlns:p14="http://schemas.microsoft.com/office/powerpoint/2010/main" val="1776794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kern="1200" baseline="0" dirty="0">
                <a:solidFill>
                  <a:schemeClr val="tx1"/>
                </a:solidFill>
                <a:latin typeface="Times"/>
                <a:ea typeface="+mn-ea"/>
                <a:cs typeface="Times"/>
              </a:rPr>
              <a:t>Dynamic Segmentation Exercise</a:t>
            </a:r>
          </a:p>
          <a:p>
            <a:pPr algn="l"/>
            <a:r>
              <a:rPr lang="en-US" sz="1200" b="0" i="0" u="none" strike="noStrike" kern="1200" baseline="0" dirty="0">
                <a:solidFill>
                  <a:schemeClr val="tx1"/>
                </a:solidFill>
                <a:latin typeface="Times"/>
                <a:ea typeface="+mn-ea"/>
                <a:cs typeface="Times"/>
              </a:rPr>
              <a:t>The first question that TKL sought to answer through the data was: “Which product attributes are most desired by customers at the time of acquisition and expansion?” Before we turn to the results of the acquisition and expansion choice models, we describe the intuition of a choice model briefly. In a choice model setting, every individual is assumed to derive an unobserved product-specific utility from several product options. The individual is assumed to either purchase the product or not, depending on which option gives them maximum utility. The dependent variable in a choice model is binary: every individual chooses to purchase or chooses not to purchase.</a:t>
            </a:r>
          </a:p>
          <a:p>
            <a:pPr algn="l"/>
            <a:endParaRPr lang="en-US" sz="1200" b="0" i="0" u="none" strike="noStrike" kern="1200" baseline="0" dirty="0">
              <a:solidFill>
                <a:schemeClr val="tx1"/>
              </a:solidFill>
              <a:latin typeface="Times"/>
              <a:ea typeface="+mn-ea"/>
              <a:cs typeface="Times"/>
            </a:endParaRPr>
          </a:p>
          <a:p>
            <a:pPr algn="l"/>
            <a:r>
              <a:rPr lang="en-US" sz="1200" b="0" i="0" u="none" strike="noStrike" kern="1200" baseline="0" dirty="0">
                <a:solidFill>
                  <a:schemeClr val="tx1"/>
                </a:solidFill>
                <a:latin typeface="Times"/>
                <a:ea typeface="+mn-ea"/>
                <a:cs typeface="Times"/>
              </a:rPr>
              <a:t>In the acquisition model, the customer either decides to purchase (and thus be acquired by TKL), or not purchase. In the expansion model, the customer chooses to continue to purchase even after three years (and thus be an “expanding” customer for TKL), or stop purchasing. TKL product option’s attractiveness is assumed to stem from a finite set of attributes; in this case, price, warranty, speed of delivery, and sales support. Moreover, customers in some industries, and with some </a:t>
            </a:r>
            <a:r>
              <a:rPr lang="en-US" sz="1200" b="0" i="0" u="none" strike="noStrike" kern="1200" baseline="0" dirty="0" err="1">
                <a:solidFill>
                  <a:schemeClr val="tx1"/>
                </a:solidFill>
                <a:latin typeface="Times"/>
                <a:ea typeface="+mn-ea"/>
                <a:cs typeface="Times"/>
              </a:rPr>
              <a:t>firmographic</a:t>
            </a:r>
            <a:r>
              <a:rPr lang="en-US" sz="1200" b="0" i="0" u="none" strike="noStrike" kern="1200" baseline="0" dirty="0">
                <a:solidFill>
                  <a:schemeClr val="tx1"/>
                </a:solidFill>
                <a:latin typeface="Times"/>
                <a:ea typeface="+mn-ea"/>
                <a:cs typeface="Times"/>
              </a:rPr>
              <a:t> characteristics, are either more or less likely to be acquired, or choose to expand. Thus, the model uses the two inputs (dependent variable, independent variables) to estimate the weights (or coefficients) that each attribute would have had to cause customers to pick a certain product. This identifies the</a:t>
            </a:r>
          </a:p>
          <a:p>
            <a:pPr algn="l"/>
            <a:r>
              <a:rPr lang="en-US" sz="1200" b="0" i="0" u="none" strike="noStrike" kern="1200" baseline="0" dirty="0">
                <a:solidFill>
                  <a:schemeClr val="tx1"/>
                </a:solidFill>
                <a:latin typeface="Times"/>
                <a:ea typeface="+mn-ea"/>
                <a:cs typeface="Times"/>
              </a:rPr>
              <a:t>most important factors that influence customer choice likelihood.</a:t>
            </a:r>
          </a:p>
          <a:p>
            <a:pPr algn="l"/>
            <a:endParaRPr lang="en-US" sz="1200" b="0" i="0" u="none" strike="noStrike" kern="1200" baseline="0" dirty="0">
              <a:solidFill>
                <a:schemeClr val="tx1"/>
              </a:solidFill>
              <a:latin typeface="Times"/>
              <a:ea typeface="+mn-ea"/>
              <a:cs typeface="Times"/>
            </a:endParaRPr>
          </a:p>
          <a:p>
            <a:pPr algn="l"/>
            <a:r>
              <a:rPr lang="en-US" sz="1200" b="0" i="0" u="none" strike="noStrike" kern="1200" baseline="0" dirty="0">
                <a:solidFill>
                  <a:schemeClr val="tx1"/>
                </a:solidFill>
                <a:latin typeface="Times"/>
                <a:ea typeface="+mn-ea"/>
                <a:cs typeface="Times"/>
              </a:rPr>
              <a:t>Acquisition Model Results</a:t>
            </a:r>
          </a:p>
          <a:p>
            <a:pPr algn="l"/>
            <a:r>
              <a:rPr lang="en-US" sz="1200" b="0" i="0" u="none" strike="noStrike" kern="1200" baseline="0" dirty="0">
                <a:solidFill>
                  <a:schemeClr val="tx1"/>
                </a:solidFill>
                <a:latin typeface="Times"/>
                <a:ea typeface="+mn-ea"/>
                <a:cs typeface="Times"/>
              </a:rPr>
              <a:t>Focusing on the results of the acquisition model in Table 4, TKL found that an increase in price had a negative impact on the probability of acquisition (relative to non-acquisition), based on the negative and statistically significant coefficient of price. Next, an increase in days of warranty offered had a positive impact on the probability of acquisition (relative to non-acquisition), based on the positive and statistically significant coefficient of warranty. Next, a decrease in days to deliver warranty offered had no statistical impact on the probability of acquisition (relative to non-acquisition). Finally, an increase in sales support offered had a positive impact on the probability of acquisition (relative to non-acquisition), based on the positive and statistically significant coefficient of sales support. Turning to industry characteristics, the probability of acquisition was higher for firms in the construction and industrial sectors relative to the OEMs sector. Also, firms that were larger (based on firm size) showed a higher probability of acquisition, while the probability of acquisition was unaffected by whether firms had a centralized buying center or decentralized buying center.</a:t>
            </a:r>
          </a:p>
          <a:p>
            <a:pPr algn="l"/>
            <a:endParaRPr lang="en-US" sz="1200" b="0" i="0" u="none" strike="noStrike" kern="1200" baseline="0" dirty="0">
              <a:solidFill>
                <a:schemeClr val="tx1"/>
              </a:solidFill>
              <a:latin typeface="Times"/>
              <a:ea typeface="+mn-ea"/>
              <a:cs typeface="Times"/>
            </a:endParaRPr>
          </a:p>
          <a:p>
            <a:pPr algn="l"/>
            <a:r>
              <a:rPr lang="en-US" sz="1200" b="0" i="0" u="none" strike="noStrike" kern="1200" baseline="0" dirty="0">
                <a:solidFill>
                  <a:schemeClr val="tx1"/>
                </a:solidFill>
                <a:latin typeface="Times"/>
                <a:ea typeface="+mn-ea"/>
                <a:cs typeface="Times"/>
              </a:rPr>
              <a:t>Expansion Model Results</a:t>
            </a:r>
          </a:p>
          <a:p>
            <a:pPr algn="l"/>
            <a:r>
              <a:rPr lang="en-US" sz="1200" b="0" i="0" u="none" strike="noStrike" kern="1200" baseline="0" dirty="0">
                <a:solidFill>
                  <a:schemeClr val="tx1"/>
                </a:solidFill>
                <a:latin typeface="Times"/>
                <a:ea typeface="+mn-ea"/>
                <a:cs typeface="Times"/>
              </a:rPr>
              <a:t>Focusing on the results of the expansion model in Table 5, TKL found that an increase in price had no significant impact on the probability of expansion (relative to dropping out), based on the statistically insignificant coefficient of price. Next, an increase in days of warranty offered also had no impact on the probability of expansion (relative to dropping out), based on the statistically insignificant coefficient of warranty. However, a decrease in days to deliver offered had a positive and statistical impact on the probability of expansion (relative to dropping out). Finally, an increase in sales support offered had a positive impact on probability of expansion (relative to dropping out), based on the positive and statistically significant coefficient of sales support. Turning to industry characteristics, the probability of expansion was higher for firms in the construction and OEMs sectors, relative to the industrial sector. Also, firms that were larger (based on firm size) showed a higher probability of expansion, while the probability of expansion was higher when firms had a centralized buying center compared to a decentralized buying center.</a:t>
            </a:r>
          </a:p>
          <a:p>
            <a:pPr algn="l"/>
            <a:endParaRPr lang="en-US" sz="1200" b="0" i="0" u="none" strike="noStrike" kern="1200" baseline="0" dirty="0">
              <a:solidFill>
                <a:schemeClr val="tx1"/>
              </a:solidFill>
              <a:latin typeface="Times"/>
              <a:ea typeface="+mn-ea"/>
              <a:cs typeface="Times"/>
            </a:endParaRPr>
          </a:p>
          <a:p>
            <a:pPr algn="l"/>
            <a:r>
              <a:rPr lang="en-US" sz="1200" b="0" i="0" u="none" strike="noStrike" kern="1200" baseline="0" dirty="0">
                <a:solidFill>
                  <a:schemeClr val="tx1"/>
                </a:solidFill>
                <a:latin typeface="Times"/>
                <a:ea typeface="+mn-ea"/>
                <a:cs typeface="Times"/>
              </a:rPr>
              <a:t>Targeting and Positioning for Competitive Advantage</a:t>
            </a:r>
          </a:p>
          <a:p>
            <a:pPr algn="l"/>
            <a:r>
              <a:rPr lang="en-US" sz="1200" b="0" i="0" u="none" strike="noStrike" kern="1200" baseline="0" dirty="0">
                <a:solidFill>
                  <a:schemeClr val="tx1"/>
                </a:solidFill>
                <a:latin typeface="Times"/>
                <a:ea typeface="+mn-ea"/>
                <a:cs typeface="Times"/>
              </a:rPr>
              <a:t>The second major question facing TKL was: “How to effectively segment the market for buyers of electrical components, so as to decide which customers to acquire and which customers to expand?” To answer this question, TKL tried to apply the results of the choice models it obtained from its historical data in a predictive sense. When one only observes product attributes, one can use the attributes and the weights of a choice model to predict the choices that are likely to be made by a new set of customers. This, in turn, can help a firm segment and target customers based on choice likelihood. So, TKL used the coefficients to compute the </a:t>
            </a:r>
            <a:r>
              <a:rPr lang="en-US" sz="1200" b="0" i="0" u="none" strike="noStrike" kern="1200" baseline="0" dirty="0" err="1">
                <a:solidFill>
                  <a:schemeClr val="tx1"/>
                </a:solidFill>
                <a:latin typeface="Times"/>
                <a:ea typeface="+mn-ea"/>
                <a:cs typeface="Times"/>
              </a:rPr>
              <a:t>elasticities</a:t>
            </a:r>
            <a:r>
              <a:rPr lang="en-US" sz="1200" b="0" i="0" u="none" strike="noStrike" kern="1200" baseline="0" dirty="0">
                <a:solidFill>
                  <a:schemeClr val="tx1"/>
                </a:solidFill>
                <a:latin typeface="Times"/>
                <a:ea typeface="+mn-ea"/>
                <a:cs typeface="Times"/>
              </a:rPr>
              <a:t> associated with product attributes, or the percentage increase/decrease in acquisition for a 1% change in the product attribute. </a:t>
            </a:r>
            <a:r>
              <a:rPr lang="en-US" sz="1200" b="0" i="0" u="none" strike="noStrike" kern="1200" baseline="0" dirty="0" err="1">
                <a:solidFill>
                  <a:schemeClr val="tx1"/>
                </a:solidFill>
                <a:latin typeface="Times"/>
                <a:ea typeface="+mn-ea"/>
                <a:cs typeface="Times"/>
              </a:rPr>
              <a:t>Elasticities</a:t>
            </a:r>
            <a:r>
              <a:rPr lang="en-US" sz="1200" b="0" i="0" u="none" strike="noStrike" kern="1200" baseline="0" dirty="0">
                <a:solidFill>
                  <a:schemeClr val="tx1"/>
                </a:solidFill>
                <a:latin typeface="Times"/>
                <a:ea typeface="+mn-ea"/>
                <a:cs typeface="Times"/>
              </a:rPr>
              <a:t> are useful since they are </a:t>
            </a:r>
            <a:r>
              <a:rPr lang="en-US" sz="1200" b="0" i="0" u="none" strike="noStrike" kern="1200" baseline="0" dirty="0" err="1">
                <a:solidFill>
                  <a:schemeClr val="tx1"/>
                </a:solidFill>
                <a:latin typeface="Times"/>
                <a:ea typeface="+mn-ea"/>
                <a:cs typeface="Times"/>
              </a:rPr>
              <a:t>unitless</a:t>
            </a:r>
            <a:r>
              <a:rPr lang="en-US" sz="1200" b="0" i="0" u="none" strike="noStrike" kern="1200" baseline="0" dirty="0">
                <a:solidFill>
                  <a:schemeClr val="tx1"/>
                </a:solidFill>
                <a:latin typeface="Times"/>
                <a:ea typeface="+mn-ea"/>
                <a:cs typeface="Times"/>
              </a:rPr>
              <a:t> quantities of the measure of influence of a product attribute, making comparability of product attributes easy.</a:t>
            </a:r>
          </a:p>
          <a:p>
            <a:pPr algn="l"/>
            <a:endParaRPr lang="en-US" sz="1200" b="0" i="0" u="none" strike="noStrike" kern="1200" baseline="0" dirty="0">
              <a:solidFill>
                <a:schemeClr val="tx1"/>
              </a:solidFill>
              <a:latin typeface="Times"/>
              <a:ea typeface="+mn-ea"/>
              <a:cs typeface="Times"/>
            </a:endParaRPr>
          </a:p>
          <a:p>
            <a:pPr algn="l"/>
            <a:r>
              <a:rPr lang="en-US" sz="1200" b="0" i="0" u="none" strike="noStrike" kern="1200" baseline="0" dirty="0">
                <a:solidFill>
                  <a:schemeClr val="tx1"/>
                </a:solidFill>
                <a:latin typeface="Times"/>
                <a:ea typeface="+mn-ea"/>
                <a:cs typeface="Times"/>
              </a:rPr>
              <a:t>Segmenting on Acquisition Probability</a:t>
            </a:r>
          </a:p>
          <a:p>
            <a:pPr algn="l"/>
            <a:r>
              <a:rPr lang="en-US" sz="1200" b="0" i="0" u="none" strike="noStrike" kern="1200" baseline="0" dirty="0">
                <a:solidFill>
                  <a:schemeClr val="tx1"/>
                </a:solidFill>
                <a:latin typeface="Times"/>
                <a:ea typeface="+mn-ea"/>
                <a:cs typeface="Times"/>
              </a:rPr>
              <a:t>Based on the acquisition model’s results, TKL knew that the statistically significant coefficients include price, days of warranty, and sales support. It found that price and sales support appeared to be the most important drivers of acquisition, followed by days of warranty. After learning the key drivers of the high acquisition probability group, TKL sought to identify who these customers were, so that it could target its marketing offering of lowered price, high sales support and high days of warranty. Recall that in the earlier analysis, TKL had found that the probability of acquisition was higher for larger sized firms in the construction and industrial sectors relative to the OEMs sector. Thus, the high probability segment on the basis of acquisition was primarily firms located with these characteristics in TKL’s marketing list.</a:t>
            </a:r>
          </a:p>
          <a:p>
            <a:pPr algn="l"/>
            <a:endParaRPr lang="en-US" sz="1200" b="0" i="0" u="none" strike="noStrike" kern="1200" baseline="0" dirty="0">
              <a:solidFill>
                <a:schemeClr val="tx1"/>
              </a:solidFill>
              <a:latin typeface="Times"/>
              <a:ea typeface="+mn-ea"/>
              <a:cs typeface="Times"/>
            </a:endParaRPr>
          </a:p>
          <a:p>
            <a:pPr algn="l"/>
            <a:r>
              <a:rPr lang="en-US" sz="1200" b="0" i="0" u="none" strike="noStrike" kern="1200" baseline="0" dirty="0">
                <a:solidFill>
                  <a:schemeClr val="tx1"/>
                </a:solidFill>
                <a:latin typeface="Times"/>
                <a:ea typeface="+mn-ea"/>
                <a:cs typeface="Times"/>
              </a:rPr>
              <a:t>Segmenting on Expansion Probability</a:t>
            </a:r>
          </a:p>
          <a:p>
            <a:pPr algn="l"/>
            <a:r>
              <a:rPr lang="en-US" sz="1200" b="0" i="0" u="none" strike="noStrike" kern="1200" baseline="0" dirty="0">
                <a:solidFill>
                  <a:schemeClr val="tx1"/>
                </a:solidFill>
                <a:latin typeface="Times"/>
                <a:ea typeface="+mn-ea"/>
                <a:cs typeface="Times"/>
              </a:rPr>
              <a:t>Based on the expansion model’s results, TKL knew that the statistically significant coefficients included speed of delivery and sales support. It found that sales support and speed of delivery appeared to be the most important drivers of expansion. Similarly, after learning the key drivers of the high expansion probability group, TKL sought to identify who these customers were, so that it could target its marketing offering of sales support and speed of delivery. Recall that in the earlier analysis, TKL had found that the probability of expansion was higher for firms in the construction and OEMs sectors, relative to the industrial sector. Also, firms that were larger (based on firm size) showed a higher probability of expansion, while the probability of expansion was higher when firms had a centralized buying center compared to a decentralized buying center. Thus, the high probability segment on the basis of expansion was primarily firms located with these characteristics in TKL’s marketing list.</a:t>
            </a:r>
          </a:p>
          <a:p>
            <a:pPr algn="l"/>
            <a:endParaRPr lang="en-US" sz="1200" b="0" i="0" u="none" strike="noStrike" kern="1200" baseline="0" dirty="0">
              <a:solidFill>
                <a:schemeClr val="tx1"/>
              </a:solidFill>
              <a:latin typeface="Times"/>
              <a:ea typeface="+mn-ea"/>
              <a:cs typeface="Times"/>
            </a:endParaRPr>
          </a:p>
          <a:p>
            <a:pPr algn="l"/>
            <a:r>
              <a:rPr lang="en-US" sz="1200" b="0" i="0" u="none" strike="noStrike" kern="1200" baseline="0" dirty="0">
                <a:solidFill>
                  <a:schemeClr val="tx1"/>
                </a:solidFill>
                <a:latin typeface="Times"/>
                <a:ea typeface="+mn-ea"/>
                <a:cs typeface="Times"/>
              </a:rPr>
              <a:t>Implementing Different Acquisition and Expansion Targeting Efforts</a:t>
            </a:r>
          </a:p>
          <a:p>
            <a:pPr algn="l"/>
            <a:r>
              <a:rPr lang="en-US" sz="1200" b="0" i="0" u="none" strike="noStrike" kern="1200" baseline="0" dirty="0">
                <a:solidFill>
                  <a:schemeClr val="tx1"/>
                </a:solidFill>
                <a:latin typeface="Times"/>
                <a:ea typeface="+mn-ea"/>
                <a:cs typeface="Times"/>
              </a:rPr>
              <a:t>The third major question facing TKL was: “Given the segmentation of customers, how should TKL modify its targeting and positioning strategy to deal with customer dynamics?” To see the response to this question, Table 6 summarizes the similarities and differences in the targeting strategies to acquire vs. expand TKL’s customer base. First, to acquire customers, TKL should focus on price and sales warranty, while to expand the customer base, TKL should focus on emphasizing its sales support and speed of delivery. The key word here is “emphasize” – TKL should not expect that price competitiveness is not important in expanding customers, but as customers change over time, the relative importance of price (compared to speed of delivery) goes down in their minds. Thus, TKL should modify its targeting strategy as the length of its customer relationships changes. Next, while acquisition appears to be most attractive for larger sized firms in the construction and industrial sectors relative to the OEMs sector, expansion appears to be most attractive for larger firms, with centralized buying centers, located in the construction and OEMs sectors, relative to the industrial sector. This knowledge is crucial for TKL since it should mainly target acquisition or expansion efforts with firms with whom it has the likeliest chance to succeed. Thus, TKL slowly began to transform the organization with a customized segmenting and targeting strategy, to embrace the problem that its customers were ever-changing.</a:t>
            </a:r>
            <a:endParaRPr lang="en-US" dirty="0">
              <a:latin typeface="Times"/>
              <a:cs typeface="Time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56</a:t>
            </a:fld>
            <a:endParaRPr lang="en-US"/>
          </a:p>
        </p:txBody>
      </p:sp>
    </p:spTree>
    <p:extLst>
      <p:ext uri="{BB962C8B-B14F-4D97-AF65-F5344CB8AC3E}">
        <p14:creationId xmlns:p14="http://schemas.microsoft.com/office/powerpoint/2010/main" val="2237992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57</a:t>
            </a:fld>
            <a:endParaRPr lang="en-US"/>
          </a:p>
        </p:txBody>
      </p:sp>
    </p:spTree>
    <p:extLst>
      <p:ext uri="{BB962C8B-B14F-4D97-AF65-F5344CB8AC3E}">
        <p14:creationId xmlns:p14="http://schemas.microsoft.com/office/powerpoint/2010/main" val="36319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General Motors failed to manage the customer dynamics for its Buick brand: As customer needs changed, many existing customers moved to other suppliers, leaving behind a smaller and smaller portfolio of older customers, which is a sure sign of a problem in managing customer dynamics. Buick's brand ultimately became associated with the elderly. Even after significant repositioning efforts, its average customer age only decreased from 62 to 59 years—the second highest average customer age of all automobile brands. Its sales also dropped to half of those from a decade earlier. Overall, Buick failed to manage its customer dynamics.</a:t>
            </a:r>
          </a:p>
          <a:p>
            <a:r>
              <a:rPr lang="en-US" sz="1200" kern="1200" dirty="0">
                <a:solidFill>
                  <a:schemeClr val="tx1"/>
                </a:solidFill>
                <a:effectLst/>
                <a:latin typeface="+mn-lt"/>
                <a:ea typeface="+mn-ea"/>
                <a:cs typeface="+mn-cs"/>
              </a:rPr>
              <a:t>In contrast, Honda realized that as some of its customers grew older and increased their net worth, they sought more expensive, prestigious cars. Even though these customers indicated their high satisfaction with Honda, they were not rebuying the brand; instead, they were migrating to luxury or high-end options. A good understanding of how customers’ needs were changing was the impetus Honda used to develop and launch its Acura line: a higher-priced luxury car targeted to existing Honda customers with different needs. Rather than take advantage of its existing dealer network, Honda even launched 60 new dealers in North America to support its Acura automobile division, with the high-end amenities and image that customers wanted. As a result, Acura grew to become one of the best-selling luxury brands in the United States within just a few years.</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8</a:t>
            </a:fld>
            <a:endParaRPr lang="en-US"/>
          </a:p>
        </p:txBody>
      </p:sp>
    </p:spTree>
    <p:extLst>
      <p:ext uri="{BB962C8B-B14F-4D97-AF65-F5344CB8AC3E}">
        <p14:creationId xmlns:p14="http://schemas.microsoft.com/office/powerpoint/2010/main" val="234487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Looking back over the past 30 years provides insights into the evolution of approaches to managing customer dynamics. In particular, the pace of technology turbulence and advancement, increases in the speed and breadth of communication, and the erosion of many traditional cultural barriers to change have increased the speed with which customers change. For example, when telephones were new in the early 1900s, it took decades for them to enter 50 percent of homes; cellphones reached the same level of adoption in less than five years at the end of the same century. </a:t>
            </a:r>
          </a:p>
          <a:p>
            <a:r>
              <a:rPr lang="en-US" sz="1200" kern="1200" dirty="0">
                <a:solidFill>
                  <a:schemeClr val="tx1"/>
                </a:solidFill>
                <a:effectLst/>
                <a:latin typeface="+mn-lt"/>
                <a:ea typeface="+mn-ea"/>
                <a:cs typeface="+mn-cs"/>
              </a:rPr>
              <a:t>The entry barriers to start a new business that targets an emerging customer segment or need also have decreased. As customers change more quickly than before, expectations about firms’ response times also have shortened. Many startups compete to find the customer migration points or changes that will provide them with an entry point. When </a:t>
            </a:r>
            <a:r>
              <a:rPr lang="en-US" sz="1200" kern="1200" dirty="0" err="1">
                <a:solidFill>
                  <a:schemeClr val="tx1"/>
                </a:solidFill>
                <a:effectLst/>
                <a:latin typeface="+mn-lt"/>
                <a:ea typeface="+mn-ea"/>
                <a:cs typeface="+mn-cs"/>
              </a:rPr>
              <a:t>Uber</a:t>
            </a:r>
            <a:r>
              <a:rPr lang="en-US" sz="1200" kern="1200" dirty="0">
                <a:solidFill>
                  <a:schemeClr val="tx1"/>
                </a:solidFill>
                <a:effectLst/>
                <a:latin typeface="+mn-lt"/>
                <a:ea typeface="+mn-ea"/>
                <a:cs typeface="+mn-cs"/>
              </a:rPr>
              <a:t> was founded in 2009, its goal was to “crack the horrible taxi problem in San Francisco,” but in five short years, it already had expanded to more than 200 cities and was valued at approximately $41 billion.</a:t>
            </a:r>
          </a:p>
          <a:p>
            <a:r>
              <a:rPr lang="en-US" sz="1200" kern="1200" dirty="0">
                <a:solidFill>
                  <a:schemeClr val="tx1"/>
                </a:solidFill>
                <a:effectLst/>
                <a:latin typeface="+mn-lt"/>
                <a:ea typeface="+mn-ea"/>
                <a:cs typeface="+mn-cs"/>
              </a:rPr>
              <a:t>Overall, the approaches for managing customer dynamics fit into three categories. Each advancement in these approaches seeks faster responses to change and promises a better fit with the needs of smaller groups of customers—two key trends in marketing practice. Figure 3.1 summarizes the different approaches and the pros and cons of each. </a:t>
            </a:r>
          </a:p>
        </p:txBody>
      </p:sp>
      <p:sp>
        <p:nvSpPr>
          <p:cNvPr id="4" name="Slide Number Placeholder 3"/>
          <p:cNvSpPr>
            <a:spLocks noGrp="1"/>
          </p:cNvSpPr>
          <p:nvPr>
            <p:ph type="sldNum" sz="quarter" idx="10"/>
          </p:nvPr>
        </p:nvSpPr>
        <p:spPr/>
        <p:txBody>
          <a:bodyPr/>
          <a:lstStyle/>
          <a:p>
            <a:fld id="{99481517-11CD-1043-936A-823C17956EDF}" type="slidenum">
              <a:rPr lang="en-US" smtClean="0"/>
              <a:t>10</a:t>
            </a:fld>
            <a:endParaRPr lang="en-US"/>
          </a:p>
        </p:txBody>
      </p:sp>
    </p:spTree>
    <p:extLst>
      <p:ext uri="{BB962C8B-B14F-4D97-AF65-F5344CB8AC3E}">
        <p14:creationId xmlns:p14="http://schemas.microsoft.com/office/powerpoint/2010/main" val="47858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1950s and 1960s, researchers proposed the lifecycle as a way to understand customer, product, and industry dynamics. It extends the lifecycle concept from its biological roots: All living things go through stages of growth, and an organism’s position in this migration determines many of aspects of its existence. A lifecycle perspective has been applied to many levels of analysis to generate customer, product, and industry lifecycle models, depending on the focus of the research. Specifically,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Customer Lifecycle</a:t>
            </a:r>
            <a:r>
              <a:rPr lang="en-US" sz="1200" kern="1200" dirty="0">
                <a:solidFill>
                  <a:schemeClr val="tx1"/>
                </a:solidFill>
                <a:effectLst/>
                <a:latin typeface="+mn-lt"/>
                <a:ea typeface="+mn-ea"/>
                <a:cs typeface="+mn-cs"/>
              </a:rPr>
              <a:t>: Marketers using the lifecycle perspective in the 1960s attempted to predict shopping behavior and consumer decision making; economists started using it as a determinant of household spending. This perspective attempts to capture how individuals </a:t>
            </a:r>
            <a:r>
              <a:rPr lang="en-US" sz="1200" i="1" kern="1200" dirty="0">
                <a:solidFill>
                  <a:schemeClr val="tx1"/>
                </a:solidFill>
                <a:effectLst/>
                <a:latin typeface="+mn-lt"/>
                <a:ea typeface="+mn-ea"/>
                <a:cs typeface="+mn-cs"/>
              </a:rPr>
              <a:t>typically</a:t>
            </a:r>
            <a:r>
              <a:rPr lang="en-US" sz="1200" kern="1200" dirty="0">
                <a:solidFill>
                  <a:schemeClr val="tx1"/>
                </a:solidFill>
                <a:effectLst/>
                <a:latin typeface="+mn-lt"/>
                <a:ea typeface="+mn-ea"/>
                <a:cs typeface="+mn-cs"/>
              </a:rPr>
              <a:t> change as they age and reach common age-related milestones (e.g., school, marriage, retirement). A marketing strategy then can be designed to cater to an average individual in each stage.</a:t>
            </a:r>
          </a:p>
          <a:p>
            <a:pPr lvl="0"/>
            <a:r>
              <a:rPr lang="en-US" sz="1200" b="1" kern="1200" dirty="0">
                <a:solidFill>
                  <a:schemeClr val="tx1"/>
                </a:solidFill>
                <a:effectLst/>
                <a:latin typeface="+mn-lt"/>
                <a:ea typeface="+mn-ea"/>
                <a:cs typeface="+mn-cs"/>
              </a:rPr>
              <a:t>Product Lifecycle:</a:t>
            </a:r>
            <a:r>
              <a:rPr lang="en-US" sz="1200" kern="1200" dirty="0">
                <a:solidFill>
                  <a:schemeClr val="tx1"/>
                </a:solidFill>
                <a:effectLst/>
                <a:latin typeface="+mn-lt"/>
                <a:ea typeface="+mn-ea"/>
                <a:cs typeface="+mn-cs"/>
              </a:rPr>
              <a:t> The most popular of the three lifecycle models, the product approach proposes that various products go through four typical stages in relation to their acceptance by society: introduction, growth, maturity, and decline. The firm’s marketing strategy for each product therefore should reflect where the product is in its developmental process. In the introduction stage, a company might offer free trials to early users and opinion leaders, to help increase word of mouth and accelerate the diffusion process, but in the decline stage, it likely starts pulling back on its marketing expenditures to reduce the costs dedicated to the dying product. </a:t>
            </a:r>
          </a:p>
          <a:p>
            <a:pPr lvl="0"/>
            <a:r>
              <a:rPr lang="en-US" sz="1200" b="1" kern="1200" dirty="0">
                <a:solidFill>
                  <a:schemeClr val="tx1"/>
                </a:solidFill>
                <a:effectLst/>
                <a:latin typeface="+mn-lt"/>
                <a:ea typeface="+mn-ea"/>
                <a:cs typeface="+mn-cs"/>
              </a:rPr>
              <a:t>Industry Lifecycle:</a:t>
            </a:r>
            <a:r>
              <a:rPr lang="en-US" sz="1200" kern="1200" dirty="0">
                <a:solidFill>
                  <a:schemeClr val="tx1"/>
                </a:solidFill>
                <a:effectLst/>
                <a:latin typeface="+mn-lt"/>
                <a:ea typeface="+mn-ea"/>
                <a:cs typeface="+mn-cs"/>
              </a:rPr>
              <a:t> Industry lifecycles comprise five stages: (1) early establishment of its range and boundaries; (2) an innovation stage to set a "dominant design"; (3) the shakeout stage, marked by economies of scale, such that smaller players get forced out; (4) maturity, when firms focus on market share and cash flows; and (5) the decline stage, when sales decay for the industry as a whole. Economists often investigate industry lifecycles, but marketers tend to ignore them, because most of these effects can be captured in product lifecycles, with faster detection and responses. In addition, marketers typically define their budgets at the product level (e.g., advertising, discounts), though some industry trade associations make investments. In the “Got Milk?” campaign, the U.S. dairy industry has worked hard to increase consumers’ purchases and reverse the decline in the industry due to changing consumer preferences.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lifecycle model deals with customer dynamics in a similar way but at different levels of aggregation. For example, in a customer lifecycle, customers across multiple products and firms can be aggregated to identify an average change or migration that customers follow as they age, independent of product differences. Different age ranges usually serve to capture this variation over time. Customer lifecycles mainly capture the first two sources of customer dynamics (discrete life events, typical lifecycle stage) in Table 3.1, due to typical life events and aging effects, but they are ambivalent about the specific learning, product, and environmental effects that operate on different and potentially opposing “cycles.” </a:t>
            </a:r>
          </a:p>
          <a:p>
            <a:r>
              <a:rPr lang="en-US" sz="1200" kern="1200" dirty="0">
                <a:solidFill>
                  <a:schemeClr val="tx1"/>
                </a:solidFill>
                <a:effectLst/>
                <a:latin typeface="+mn-lt"/>
                <a:ea typeface="+mn-ea"/>
                <a:cs typeface="+mn-cs"/>
              </a:rPr>
              <a:t>The learning effect can capture both customer and product lifecycle effects. For example, when a consumer buys his first computer, he might want a machine with average performance, sold by a full-service retailer that offers sales clerks who can explain the product, along with guarantees of after-sales service. As this consumer becomes more experienced and uncovers unique needs though, according to how he uses the computer and what features are helpful, he might opt for a customized computer ordered from an online retailer to ensure that he gets exactly what he wants, at a lower price. Such a migration is typical of learning and experience effects at the individual level in any product category. </a:t>
            </a:r>
          </a:p>
          <a:p>
            <a:r>
              <a:rPr lang="en-US" sz="1200" kern="1200" dirty="0">
                <a:solidFill>
                  <a:schemeClr val="tx1"/>
                </a:solidFill>
                <a:effectLst/>
                <a:latin typeface="+mn-lt"/>
                <a:ea typeface="+mn-ea"/>
                <a:cs typeface="+mn-cs"/>
              </a:rPr>
              <a:t>When learning occurs at the level of society, the effect is captured in the product lifecycle. That is, the product lifecycle captures typical user experiences and industry developmental effects as the product category matures. However, it ignores individual and product-specific sources of customer dynamics (i.e., focuses on the third and fourth but ignores first and second sources of customer dynamics). For example, at the product market level, nearly all personal computers sold during the entry stage of this product required a high degree of sales support, as was provided by clerks in retail stores such as Radio Shack. But as this product “matured,” even new customers felt knowledgeable and confident enough to buy even their very first PC online and make design decisions with little sales support (e.g., Dell online shopping experience). Customers who gain even more expertise might purchase the separate components and build their own computers. In turn, the need for Radio Shack–level assistance largely disappeared, as did the retailer when it was unable to keep pace with these customer dynamics.</a:t>
            </a:r>
          </a:p>
          <a:p>
            <a:r>
              <a:rPr lang="en-US" sz="1200" kern="1200" dirty="0">
                <a:solidFill>
                  <a:schemeClr val="tx1"/>
                </a:solidFill>
                <a:effectLst/>
                <a:latin typeface="+mn-lt"/>
                <a:ea typeface="+mn-ea"/>
                <a:cs typeface="+mn-cs"/>
              </a:rPr>
              <a:t>One of the greatest advantages of using the lifecycle approach to managing customer dynamics is its simplicity and ease of use—which probably explains why it is still so prevalent in beginning marketing courses and textbooks. Figure 3.2 describes a generic customer product lifecycle as well as each of its four stages.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—Figure 3.2 about here—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suggesting that all customers or products follow a predetermined lifecycle curve, and then offering guidance about the optimal marketing strategy at each stage, is problematic for several reasons. In particular, it uses the average of all customers or all products, with the implicit (and inaccurate) assumption that all customers and products evolve in the same way. If different customers in the firm’s portfolio migrate in different directions—such that some people are advancing in their careers and want more expensive, feature-rich products bought in high-touch environments, while members of the other group recently started having children and are trying to reduce costs, save time, and buy with low-touch experiences—then the “average” would inaccurately predict demand for a medium-priced product sold with medium touch. This average would not appeal to either emerging segment and might match few customers in reality. </a:t>
            </a:r>
          </a:p>
          <a:p>
            <a:r>
              <a:rPr lang="en-US" sz="1200" kern="1200" dirty="0">
                <a:solidFill>
                  <a:schemeClr val="tx1"/>
                </a:solidFill>
                <a:effectLst/>
                <a:latin typeface="+mn-lt"/>
                <a:ea typeface="+mn-ea"/>
                <a:cs typeface="+mn-cs"/>
              </a:rPr>
              <a:t>With a generic lifecycle method, managers might average across a large number of different people, product, and industry categories, which may give a general sense of how things are changing. But it cannot offer actionable guidance for any specific customer or product market. For example, </a:t>
            </a:r>
            <a:r>
              <a:rPr lang="en-US" sz="1200" kern="1200" dirty="0" err="1">
                <a:solidFill>
                  <a:schemeClr val="tx1"/>
                </a:solidFill>
                <a:effectLst/>
                <a:latin typeface="+mn-lt"/>
                <a:ea typeface="+mn-ea"/>
                <a:cs typeface="+mn-cs"/>
              </a:rPr>
              <a:t>Millennials</a:t>
            </a:r>
            <a:r>
              <a:rPr lang="en-US" sz="1200" kern="1200" dirty="0">
                <a:solidFill>
                  <a:schemeClr val="tx1"/>
                </a:solidFill>
                <a:effectLst/>
                <a:latin typeface="+mn-lt"/>
                <a:ea typeface="+mn-ea"/>
                <a:cs typeface="+mn-cs"/>
              </a:rPr>
              <a:t> (born between 1977 and 2000) are the most diverse generation in history, but some researchers suggest just six segments to describe them. Using responses to survey questions about technology, cause marketing, media habits, and their general outlook on life, these studies identify the following segments: Hip-</a:t>
            </a:r>
            <a:r>
              <a:rPr lang="en-US" sz="1200" kern="1200" dirty="0" err="1">
                <a:solidFill>
                  <a:schemeClr val="tx1"/>
                </a:solidFill>
                <a:effectLst/>
                <a:latin typeface="+mn-lt"/>
                <a:ea typeface="+mn-ea"/>
                <a:cs typeface="+mn-cs"/>
              </a:rPr>
              <a:t>ennial</a:t>
            </a:r>
            <a:r>
              <a:rPr lang="en-US" sz="1200" kern="1200" dirty="0">
                <a:solidFill>
                  <a:schemeClr val="tx1"/>
                </a:solidFill>
                <a:effectLst/>
                <a:latin typeface="+mn-lt"/>
                <a:ea typeface="+mn-ea"/>
                <a:cs typeface="+mn-cs"/>
              </a:rPr>
              <a:t>, Millennial Mom, Anti-Millennial, Gadget Guru, Clean and Green Millennial, and Old-School Millennial. However, marketers are often disappointed when they assume that such broad age- and preference-based groupings will define customers’ desires for their firm’s specific products. </a:t>
            </a:r>
          </a:p>
          <a:p>
            <a:r>
              <a:rPr lang="en-US" sz="1200" kern="1200" dirty="0">
                <a:solidFill>
                  <a:schemeClr val="tx1"/>
                </a:solidFill>
                <a:effectLst/>
                <a:latin typeface="+mn-lt"/>
                <a:ea typeface="+mn-ea"/>
                <a:cs typeface="+mn-cs"/>
              </a:rPr>
              <a:t>Each lifecycle also provides little insight into other sources of customer dynamics that operate simultaneously. In truth, the various sources of dynamics among a firm’s specific customers and products all are critical to developing an effective marketing strategy. </a:t>
            </a:r>
          </a:p>
        </p:txBody>
      </p:sp>
      <p:sp>
        <p:nvSpPr>
          <p:cNvPr id="4" name="Slide Number Placeholder 3"/>
          <p:cNvSpPr>
            <a:spLocks noGrp="1"/>
          </p:cNvSpPr>
          <p:nvPr>
            <p:ph type="sldNum" sz="quarter" idx="10"/>
          </p:nvPr>
        </p:nvSpPr>
        <p:spPr/>
        <p:txBody>
          <a:bodyPr/>
          <a:lstStyle/>
          <a:p>
            <a:fld id="{99481517-11CD-1043-936A-823C17956EDF}" type="slidenum">
              <a:rPr lang="en-US" smtClean="0"/>
              <a:t>13</a:t>
            </a:fld>
            <a:endParaRPr lang="en-US"/>
          </a:p>
        </p:txBody>
      </p:sp>
    </p:spTree>
    <p:extLst>
      <p:ext uri="{BB962C8B-B14F-4D97-AF65-F5344CB8AC3E}">
        <p14:creationId xmlns:p14="http://schemas.microsoft.com/office/powerpoint/2010/main" val="265483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natural evolution from the classic lifecycle approach is to apply some of the insights from MP#1 to a customer dynamics problem, segmenting a firm’s existing customers according to a criterion that defines migration patterns that are expected to be similar. For example, we might anticipate that customer dynamics will be similar for customers in three different stages of dealing with a firm, as shown in Figure 3.3. This dynamic-based segmentation is sometimes called the </a:t>
            </a:r>
            <a:r>
              <a:rPr lang="en-US" sz="1200" b="1" i="1" kern="1200" dirty="0">
                <a:solidFill>
                  <a:schemeClr val="tx1"/>
                </a:solidFill>
                <a:effectLst/>
                <a:latin typeface="+mn-lt"/>
                <a:ea typeface="+mn-ea"/>
                <a:cs typeface="+mn-cs"/>
              </a:rPr>
              <a:t>Acquisition–Expansion–Retention (AER) model</a:t>
            </a:r>
            <a:r>
              <a:rPr lang="en-US" sz="1200" kern="1200" dirty="0">
                <a:solidFill>
                  <a:schemeClr val="tx1"/>
                </a:solidFill>
                <a:effectLst/>
                <a:latin typeface="+mn-lt"/>
                <a:ea typeface="+mn-ea"/>
                <a:cs typeface="+mn-cs"/>
              </a:rPr>
              <a:t>, because it captures customers entering the firm’s portfolio and accumulating over time, even as other customers slowly leave. It also has been referred to casually as the bathtub model, with the notion that customers flow like water into and out of a bathtub.</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customers first evaluate a firm, they are just starting to learn about its offerings and how to interface with this firm. Thus, the </a:t>
            </a:r>
            <a:r>
              <a:rPr lang="en-US" sz="1200" b="1" i="1" kern="1200" dirty="0">
                <a:solidFill>
                  <a:schemeClr val="tx1"/>
                </a:solidFill>
                <a:effectLst/>
                <a:latin typeface="+mn-lt"/>
                <a:ea typeface="+mn-ea"/>
                <a:cs typeface="+mn-cs"/>
              </a:rPr>
              <a:t>acquisition stage</a:t>
            </a:r>
            <a:r>
              <a:rPr lang="en-US" sz="1200" kern="1200" dirty="0">
                <a:solidFill>
                  <a:schemeClr val="tx1"/>
                </a:solidFill>
                <a:effectLst/>
                <a:latin typeface="+mn-lt"/>
                <a:ea typeface="+mn-ea"/>
                <a:cs typeface="+mn-cs"/>
              </a:rPr>
              <a:t> begins with the first contact, typically before the first purchase occurs, when prospects and early customers have similar needs. These customers are relatively more homogenous than all the potential customers in a specific product market category: They already have self-selected offerings from one or a few firms, so the variation in their individual differences is smaller (i.e., first two sources of customer dynamics). Customers who shop at a Porsche dealership are more similar than shoppers across all car dealerships for example, so their future dynamics should be more similar too. </a:t>
            </a:r>
          </a:p>
          <a:p>
            <a:r>
              <a:rPr lang="en-US" sz="1200" kern="1200" dirty="0">
                <a:solidFill>
                  <a:schemeClr val="tx1"/>
                </a:solidFill>
                <a:effectLst/>
                <a:latin typeface="+mn-lt"/>
                <a:ea typeface="+mn-ea"/>
                <a:cs typeface="+mn-cs"/>
              </a:rPr>
              <a:t>The firm’s dealings with customers immediately after this acquisition stage involve </a:t>
            </a:r>
            <a:r>
              <a:rPr lang="en-US" sz="1200" b="1" i="1" kern="1200" dirty="0">
                <a:solidFill>
                  <a:schemeClr val="tx1"/>
                </a:solidFill>
                <a:effectLst/>
                <a:latin typeface="+mn-lt"/>
                <a:ea typeface="+mn-ea"/>
                <a:cs typeface="+mn-cs"/>
              </a:rPr>
              <a:t>customer onboarding</a:t>
            </a:r>
            <a:r>
              <a:rPr lang="en-US" sz="1200" kern="1200" dirty="0">
                <a:solidFill>
                  <a:schemeClr val="tx1"/>
                </a:solidFill>
                <a:effectLst/>
                <a:latin typeface="+mn-lt"/>
                <a:ea typeface="+mn-ea"/>
                <a:cs typeface="+mn-cs"/>
              </a:rPr>
              <a:t>, defined as the planned process of introducing new customers to a firm to improve their long-term satisfaction and loyalty. It begins when the customer first interacts with the firm and may continue for up to three to six months, depending on the complexity of the interaction. Successful onboarding lowers costs, enhances cross-selling, and increases retention rates. As one Seattle-based bank manager reported in an MBA class, for its new online banking customers, an outbound “health check” in the form of a call to check on them dramatically increased their retention rates one year later. However, after six months, the same call had little effect on retention. Onboarding research also suggests that good customer service during the initial evaluation phase (while customers are still evaluating the offering) has a more significant effect on the customer’s future trajectory, whereas it is less effective later, after customers already have chosen their course of action.</a:t>
            </a:r>
          </a:p>
          <a:p>
            <a:r>
              <a:rPr lang="en-US" sz="1200" kern="1200" dirty="0">
                <a:solidFill>
                  <a:schemeClr val="tx1"/>
                </a:solidFill>
                <a:effectLst/>
                <a:latin typeface="+mn-lt"/>
                <a:ea typeface="+mn-ea"/>
                <a:cs typeface="+mn-cs"/>
              </a:rPr>
              <a:t>Next, after customers transact with the firm for some period of time, their needs and desires continue to change. Segmenting them into different groups on the basis of their migration patterns or evolving needs can help the firm respond to the changes in an effective way. In this middle, </a:t>
            </a:r>
            <a:r>
              <a:rPr lang="en-US" sz="1200" b="1" i="1" kern="1200" dirty="0">
                <a:solidFill>
                  <a:schemeClr val="tx1"/>
                </a:solidFill>
                <a:effectLst/>
                <a:latin typeface="+mn-lt"/>
                <a:ea typeface="+mn-ea"/>
                <a:cs typeface="+mn-cs"/>
              </a:rPr>
              <a:t>expansion stage</a:t>
            </a:r>
            <a:r>
              <a:rPr lang="en-US" sz="1200" kern="1200" dirty="0">
                <a:solidFill>
                  <a:schemeClr val="tx1"/>
                </a:solidFill>
                <a:effectLst/>
                <a:latin typeface="+mn-lt"/>
                <a:ea typeface="+mn-ea"/>
                <a:cs typeface="+mn-cs"/>
              </a:rPr>
              <a:t>, firms are trying to upsell or cross-sell to expand their sales and engagement with existing customers. However, expansion strategies cannot focus solely on growing sales and profits; they also need to adapt and anticipate customers’ future migration paths. With this approach, they can help prevent a maturing customer from considering a competitor’s offering, even when different product attributes become more salient. For example, the financial service industry has identified a typical migration path in which a new customer acquired in her senior year of college with an “easy signup” credit card often requires more financial services and personal interactions when she starts her first job, including automobile financing and checking accounts. This expansion stage is critical; if the credit card provider fails to offer other services when this recent graduate starts shopping for them, competitors can use the opportunity to convert her to their card credit business too. </a:t>
            </a:r>
          </a:p>
          <a:p>
            <a:r>
              <a:rPr lang="en-US" sz="1200" kern="1200" dirty="0">
                <a:solidFill>
                  <a:schemeClr val="tx1"/>
                </a:solidFill>
                <a:effectLst/>
                <a:latin typeface="+mn-lt"/>
                <a:ea typeface="+mn-ea"/>
                <a:cs typeface="+mn-cs"/>
              </a:rPr>
              <a:t>Finally, after customers are with a firm for a long time, even if they are using an offering that best fits their need, their relationship may grow stagnant. Especially when it comes to consumer goods or experiential services, consumers often want to try something just because it is different (e.g., restaurants, vacation destinations, clothes, coffee shops).</a:t>
            </a:r>
          </a:p>
          <a:p>
            <a:r>
              <a:rPr lang="en-US" sz="1200" kern="1200" dirty="0">
                <a:solidFill>
                  <a:schemeClr val="tx1"/>
                </a:solidFill>
                <a:effectLst/>
                <a:latin typeface="+mn-lt"/>
                <a:ea typeface="+mn-ea"/>
                <a:cs typeface="+mn-cs"/>
              </a:rPr>
              <a:t>Even when the firm has expanded the depth and breadth of its interaction with customers, without strong relational bonds, customers may become available to competitors. The </a:t>
            </a:r>
            <a:r>
              <a:rPr lang="en-US" sz="1200" b="1" i="1" kern="1200" dirty="0">
                <a:solidFill>
                  <a:schemeClr val="tx1"/>
                </a:solidFill>
                <a:effectLst/>
                <a:latin typeface="+mn-lt"/>
                <a:ea typeface="+mn-ea"/>
                <a:cs typeface="+mn-cs"/>
              </a:rPr>
              <a:t>retention stage</a:t>
            </a:r>
            <a:r>
              <a:rPr lang="en-US" sz="1200" kern="1200" dirty="0">
                <a:solidFill>
                  <a:schemeClr val="tx1"/>
                </a:solidFill>
                <a:effectLst/>
                <a:latin typeface="+mn-lt"/>
                <a:ea typeface="+mn-ea"/>
                <a:cs typeface="+mn-cs"/>
              </a:rPr>
              <a:t> therefore deals with customers who migrate not because of a mismatch in the core offering or a life event but because they have a basic propensity to switch, in pursuit of “greener pastures.” Some retention strategies aim to increase the switching costs required to move to a competitor (e.g., contracts for service with high cancellation costs, custom data formats), which often work in the short term but then can lead to strong reactance from customers. Their uncomfortable feelings of dependence and “lock in” ultimately undermine their attitudinal loyalty, giving customers reasons to spread negative word of mouth and leave if the opportunity arises. Cell phone and cable television providers currently are facing the negative repercussions of the contracts and bundled deals they established years ago to lock customers in to an exchange. Suffering low levels of satisfaction and attitudinal loyalty, customers have actively sought to “cut the cord” and find alternatives to these providers.</a:t>
            </a:r>
          </a:p>
          <a:p>
            <a:r>
              <a:rPr lang="en-US" sz="1200" kern="1200" dirty="0">
                <a:solidFill>
                  <a:schemeClr val="tx1"/>
                </a:solidFill>
                <a:effectLst/>
                <a:latin typeface="+mn-lt"/>
                <a:ea typeface="+mn-ea"/>
                <a:cs typeface="+mn-cs"/>
              </a:rPr>
              <a:t>Other options for retaining customers include enhancing brand loyalty that links the product to a person’s self-identity (Harley-Davison, BMW) or building relational ties between customers and firm employees to make the interaction seem like more than a business exchange (e.g., family doctor, hair stylists). Relational ties with a firm’s brand and frontline employees (e.g., salesperson) often generate the strongest barriers to customer switching. </a:t>
            </a:r>
          </a:p>
          <a:p>
            <a:r>
              <a:rPr lang="en-US" sz="1200" kern="1200" dirty="0">
                <a:solidFill>
                  <a:schemeClr val="tx1"/>
                </a:solidFill>
                <a:effectLst/>
                <a:latin typeface="+mn-lt"/>
                <a:ea typeface="+mn-ea"/>
                <a:cs typeface="+mn-cs"/>
              </a:rPr>
              <a:t>Segmenting customers according to the acquisition, expansion, and retention (AER) stages offers several key advantages. First, in many ways, this approach represents a natural second-order approximation of the lifecycle perspective, in that it applies the segmentation solution for managing differences in customers (MP#1) to the problem of customer dynamics (MP#2). Second, managing customer dynamics by dividing customers into the three stages in Figure 3.3 matches the way that firms often think about and execute marketing actions in each area. For example, some firms assign a separate division to customer retention, dedicating people, budgets, and metrics to keeping existing customers. Third, relative to other segmentation criteria for identifying groups with homogenous migration patterns, customers’ temporal position in the firm’s customer portfolio is often relatively effective.</a:t>
            </a:r>
          </a:p>
          <a:p>
            <a:r>
              <a:rPr lang="en-US" sz="1200" kern="1200" dirty="0">
                <a:solidFill>
                  <a:schemeClr val="tx1"/>
                </a:solidFill>
                <a:effectLst/>
                <a:latin typeface="+mn-lt"/>
                <a:ea typeface="+mn-ea"/>
                <a:cs typeface="+mn-cs"/>
              </a:rPr>
              <a:t>Despite the significant improvements achieved from dynamically segmenting a firm’s customers, rather than assuming all customers across all firms migrate the same way, many of the same disadvantages noted for segmenting customers in MP#1 and for the basic lifecycle approach apply here too, if to a somewhat lesser degree. For example, no matter how many segments a firm generates in each stage, some customers grouped together will be different. The three AER stages also involve an approach that takes customer change, a process that is continuous across time, and assesses it only according to three discrete temporal stages.</a:t>
            </a:r>
          </a:p>
        </p:txBody>
      </p:sp>
      <p:sp>
        <p:nvSpPr>
          <p:cNvPr id="4" name="Slide Number Placeholder 3"/>
          <p:cNvSpPr>
            <a:spLocks noGrp="1"/>
          </p:cNvSpPr>
          <p:nvPr>
            <p:ph type="sldNum" sz="quarter" idx="10"/>
          </p:nvPr>
        </p:nvSpPr>
        <p:spPr/>
        <p:txBody>
          <a:bodyPr/>
          <a:lstStyle/>
          <a:p>
            <a:fld id="{99481517-11CD-1043-936A-823C17956EDF}" type="slidenum">
              <a:rPr lang="en-US" smtClean="0"/>
              <a:t>15</a:t>
            </a:fld>
            <a:endParaRPr lang="en-US"/>
          </a:p>
        </p:txBody>
      </p:sp>
    </p:spTree>
    <p:extLst>
      <p:ext uri="{BB962C8B-B14F-4D97-AF65-F5344CB8AC3E}">
        <p14:creationId xmlns:p14="http://schemas.microsoft.com/office/powerpoint/2010/main" val="3635809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95FF4-7508-4CE4-AC5A-65827564D488}" type="slidenum">
              <a:rPr lang="en-US" smtClean="0"/>
              <a:t>18</a:t>
            </a:fld>
            <a:endParaRPr lang="en-US"/>
          </a:p>
        </p:txBody>
      </p:sp>
    </p:spTree>
    <p:extLst>
      <p:ext uri="{BB962C8B-B14F-4D97-AF65-F5344CB8AC3E}">
        <p14:creationId xmlns:p14="http://schemas.microsoft.com/office/powerpoint/2010/main" val="248217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Empirical modelers have developed a technique to help overcome some of the disadvantages associated with using the three AER temporal stages, which a firm can use if it has data reflecting customers’ behavior over multiple periods of time. Specifically, a hidden Markov model (HMM) uses changes in past customer behavior to identify customer “states” and model the probability of transitioning among those various states. States in HMM describe different types of behavior (e.g., large spending, frequent spending) that the same (or different) consumers might exhibit at different points of time; transitions among states capture the notion that consumers (or groups of consumers) can switch from one state to another at any point in time. This method is agnostic with regard to the number of states and the specific migration paths that emerge from an analysis of a firm’s customer portfolio. Sidebar 3.1 provides an overview of HMM, including a description, when to use it, how it works, and a hypothetical example. </a:t>
            </a:r>
          </a:p>
          <a:p>
            <a:r>
              <a:rPr lang="en-US" sz="1200" kern="1200" dirty="0">
                <a:solidFill>
                  <a:schemeClr val="tx1"/>
                </a:solidFill>
                <a:effectLst/>
                <a:latin typeface="+mn-lt"/>
                <a:ea typeface="+mn-ea"/>
                <a:cs typeface="+mn-cs"/>
              </a:rPr>
              <a:t>We offer a different example of dynamic segmentation here, using results obtained from a longitudinal panel of 346 business-to-business (B2B) customers who provided six years’ worth of responses about their relationships with a </a:t>
            </a:r>
            <a:r>
              <a:rPr lang="en-US" sz="1200" i="1" kern="1200" dirty="0">
                <a:solidFill>
                  <a:schemeClr val="tx1"/>
                </a:solidFill>
                <a:effectLst/>
                <a:latin typeface="+mn-lt"/>
                <a:ea typeface="+mn-ea"/>
                <a:cs typeface="+mn-cs"/>
              </a:rPr>
              <a:t>Fortune</a:t>
            </a:r>
            <a:r>
              <a:rPr lang="en-US" sz="1200" kern="1200" dirty="0">
                <a:solidFill>
                  <a:schemeClr val="tx1"/>
                </a:solidFill>
                <a:effectLst/>
                <a:latin typeface="+mn-lt"/>
                <a:ea typeface="+mn-ea"/>
                <a:cs typeface="+mn-cs"/>
              </a:rPr>
              <a:t> 500 supplier. In research that applied the HMM approach, the goal was to identify changes in the supplier’s relationship with its channel partners over time, as well as the drivers of relationship migrations across different states. With these data and this method, the study derived the four relationship states in Figure 3.4. </a:t>
            </a:r>
          </a:p>
          <a:p>
            <a:r>
              <a:rPr lang="en-US" sz="1200" kern="1200" dirty="0">
                <a:solidFill>
                  <a:schemeClr val="tx1"/>
                </a:solidFill>
                <a:effectLst/>
                <a:latin typeface="+mn-lt"/>
                <a:ea typeface="+mn-ea"/>
                <a:cs typeface="+mn-cs"/>
              </a:rPr>
              <a:t>First, in the </a:t>
            </a:r>
            <a:r>
              <a:rPr lang="en-US" sz="1200" b="1" i="1" kern="1200" dirty="0">
                <a:solidFill>
                  <a:schemeClr val="tx1"/>
                </a:solidFill>
                <a:effectLst/>
                <a:latin typeface="+mn-lt"/>
                <a:ea typeface="+mn-ea"/>
                <a:cs typeface="+mn-cs"/>
              </a:rPr>
              <a:t>transactional</a:t>
            </a:r>
            <a:r>
              <a:rPr lang="en-US" sz="1200" kern="1200" dirty="0">
                <a:solidFill>
                  <a:schemeClr val="tx1"/>
                </a:solidFill>
                <a:effectLst/>
                <a:latin typeface="+mn-lt"/>
                <a:ea typeface="+mn-ea"/>
                <a:cs typeface="+mn-cs"/>
              </a:rPr>
              <a:t> state, the relationships indicate low levels of customer trust, commitment, dependence, and relational norms. For this supplier, approximately half of its customer relationships are sitting in this state, offering only moderate cooperation, profits, or sales growth. In addition, about half of them simply remain in this state over time, though approximately 35 percent shift to stronger relational states, whereas 13 percent move to weaker or damaged states. Like a first date, the transactional state gives customers some value and an opportunity to evaluate the relationship, but it also leaves them open to consider other alternatives that might provide even more value. </a:t>
            </a:r>
          </a:p>
          <a:p>
            <a:r>
              <a:rPr lang="en-US" sz="1200" kern="1200" dirty="0">
                <a:solidFill>
                  <a:schemeClr val="tx1"/>
                </a:solidFill>
                <a:effectLst/>
                <a:latin typeface="+mn-lt"/>
                <a:ea typeface="+mn-ea"/>
                <a:cs typeface="+mn-cs"/>
              </a:rPr>
              <a:t>Second, if customers follow a positive migration path and move to the </a:t>
            </a:r>
            <a:r>
              <a:rPr lang="en-US" sz="1200" b="1" i="1" kern="1200" dirty="0">
                <a:solidFill>
                  <a:schemeClr val="tx1"/>
                </a:solidFill>
                <a:effectLst/>
                <a:latin typeface="+mn-lt"/>
                <a:ea typeface="+mn-ea"/>
                <a:cs typeface="+mn-cs"/>
              </a:rPr>
              <a:t>transitional</a:t>
            </a:r>
            <a:r>
              <a:rPr lang="en-US" sz="1200" kern="1200" dirty="0">
                <a:solidFill>
                  <a:schemeClr val="tx1"/>
                </a:solidFill>
                <a:effectLst/>
                <a:latin typeface="+mn-lt"/>
                <a:ea typeface="+mn-ea"/>
                <a:cs typeface="+mn-cs"/>
              </a:rPr>
              <a:t> state, they do so only briefly. That is, in each year, approximately two-thirds of customers leave this state. Still, it represents a separate category, because while they remain here, customers exhibit higher profit potential, cooperation, and sales growth. The notable change in their relational norms—three to five times greater than any other changes—implies that in this state, specific relational exchange rules guide the interactions, rather than contracts. Following our dating metaphor, this state is like going steady: The parties have identified each other as promising candidates for future benefits, offered some commitment, and are heading toward closer connections, but they still have some options available for switching if necessary. </a:t>
            </a:r>
          </a:p>
          <a:p>
            <a:r>
              <a:rPr lang="en-US" sz="1200" kern="1200" dirty="0">
                <a:solidFill>
                  <a:schemeClr val="tx1"/>
                </a:solidFill>
                <a:effectLst/>
                <a:latin typeface="+mn-lt"/>
                <a:ea typeface="+mn-ea"/>
                <a:cs typeface="+mn-cs"/>
              </a:rPr>
              <a:t>Third, we get married. That is, in the </a:t>
            </a:r>
            <a:r>
              <a:rPr lang="en-US" sz="1200" b="1" i="1" kern="1200" dirty="0">
                <a:solidFill>
                  <a:schemeClr val="tx1"/>
                </a:solidFill>
                <a:effectLst/>
                <a:latin typeface="+mn-lt"/>
                <a:ea typeface="+mn-ea"/>
                <a:cs typeface="+mn-cs"/>
              </a:rPr>
              <a:t>communal</a:t>
            </a:r>
            <a:r>
              <a:rPr lang="en-US" sz="1200" kern="1200" dirty="0">
                <a:solidFill>
                  <a:schemeClr val="tx1"/>
                </a:solidFill>
                <a:effectLst/>
                <a:latin typeface="+mn-lt"/>
                <a:ea typeface="+mn-ea"/>
                <a:cs typeface="+mn-cs"/>
              </a:rPr>
              <a:t> state, the levels of trust, commitment, dependence, and relational norms are higher than in any other state, and the relationship produces good cooperation and profit. This state is also “sticky”: 61 percent of customers remain in it each year. However, if a change occurs, and especially if one partner perceives a relationship transgression, the parties do not return to an earlier, weaker state; they move instead directly to the damaged state. </a:t>
            </a:r>
          </a:p>
          <a:p>
            <a:r>
              <a:rPr lang="en-US" sz="1200" kern="1200" dirty="0">
                <a:solidFill>
                  <a:schemeClr val="tx1"/>
                </a:solidFill>
                <a:effectLst/>
                <a:latin typeface="+mn-lt"/>
                <a:ea typeface="+mn-ea"/>
                <a:cs typeface="+mn-cs"/>
              </a:rPr>
              <a:t>Fourth, this </a:t>
            </a:r>
            <a:r>
              <a:rPr lang="en-US" sz="1200" b="1" i="1" kern="1200" dirty="0">
                <a:solidFill>
                  <a:schemeClr val="tx1"/>
                </a:solidFill>
                <a:effectLst/>
                <a:latin typeface="+mn-lt"/>
                <a:ea typeface="+mn-ea"/>
                <a:cs typeface="+mn-cs"/>
              </a:rPr>
              <a:t>damaged</a:t>
            </a:r>
            <a:r>
              <a:rPr lang="en-US" sz="1200" kern="1200" dirty="0">
                <a:solidFill>
                  <a:schemeClr val="tx1"/>
                </a:solidFill>
                <a:effectLst/>
                <a:latin typeface="+mn-lt"/>
                <a:ea typeface="+mn-ea"/>
                <a:cs typeface="+mn-cs"/>
              </a:rPr>
              <a:t> state, similar to a “separation” or </a:t>
            </a:r>
            <a:r>
              <a:rPr lang="en-US" sz="1200" kern="1200" dirty="0" err="1">
                <a:solidFill>
                  <a:schemeClr val="tx1"/>
                </a:solidFill>
                <a:effectLst/>
                <a:latin typeface="+mn-lt"/>
                <a:ea typeface="+mn-ea"/>
                <a:cs typeface="+mn-cs"/>
              </a:rPr>
              <a:t>predivorce</a:t>
            </a:r>
            <a:r>
              <a:rPr lang="en-US" sz="1200" kern="1200" dirty="0">
                <a:solidFill>
                  <a:schemeClr val="tx1"/>
                </a:solidFill>
                <a:effectLst/>
                <a:latin typeface="+mn-lt"/>
                <a:ea typeface="+mn-ea"/>
                <a:cs typeface="+mn-cs"/>
              </a:rPr>
              <a:t>, produces low levels of trust and commitment and very low relational norms and cooperation, though customer dependence tends to stay high. Recovery is difficult, such that more than half of the customers in this state remain there year after year. If they do recover, they tend to move only into the transactional state. The relationships are not so much undeveloped as damaged; if not for their high dependence, many of the relationships would likely end, similar to people who want a divorce but still must interact to raise their children. </a:t>
            </a:r>
          </a:p>
          <a:p>
            <a:r>
              <a:rPr lang="en-US" sz="1200" kern="1200" dirty="0">
                <a:solidFill>
                  <a:schemeClr val="tx1"/>
                </a:solidFill>
                <a:effectLst/>
                <a:latin typeface="+mn-lt"/>
                <a:ea typeface="+mn-ea"/>
                <a:cs typeface="+mn-cs"/>
              </a:rPr>
              <a:t>The data underlying this example further identify five “prototypical” paths that account for migrations across the four states of customer relationships with the firm. The HMM results in Figure 3.4 thus clarify that the relationships might improve (exploration, endowment, recovery) or decline (neglect, betrayal). Consider, for example, the migration from the transactional to the transitional state. It entails exploration, because the partners are exploring the potential for value creation and also demonstrating their normative willingness to share rewards fairly. In addition to identifying value opportunities and building norms, communication and competence strategies can increase the effectiveness of this exploration migration mechanism.</a:t>
            </a:r>
          </a:p>
          <a:p>
            <a:r>
              <a:rPr lang="en-US" sz="1200" kern="1200" dirty="0">
                <a:solidFill>
                  <a:schemeClr val="tx1"/>
                </a:solidFill>
                <a:effectLst/>
                <a:latin typeface="+mn-lt"/>
                <a:ea typeface="+mn-ea"/>
                <a:cs typeface="+mn-cs"/>
              </a:rPr>
              <a:t>For the migration to a communal relationship though, the mechanism needs to ensure greater trust, customer commitment, and relational norms, so that the relational bonds get stronger. This endowment migration also suggests a substantial increase in dependence (2 to 3 times greater than the other variables), associated with the powerful relational bonding of the partners and their growing dependence, stemming from their non-recoverable investments in the exchange. In our dating metaphor, the parties might have adopted a dog together. In a business relationship, performance reaches its highest level, and </a:t>
            </a:r>
            <a:r>
              <a:rPr lang="en-US" sz="1200" b="1" i="1" kern="1200" dirty="0">
                <a:solidFill>
                  <a:schemeClr val="tx1"/>
                </a:solidFill>
                <a:effectLst/>
                <a:latin typeface="+mn-lt"/>
                <a:ea typeface="+mn-ea"/>
                <a:cs typeface="+mn-cs"/>
              </a:rPr>
              <a:t>relationship investments</a:t>
            </a:r>
            <a:r>
              <a:rPr lang="en-US" sz="1200" kern="1200" dirty="0">
                <a:solidFill>
                  <a:schemeClr val="tx1"/>
                </a:solidFill>
                <a:effectLst/>
                <a:latin typeface="+mn-lt"/>
                <a:ea typeface="+mn-ea"/>
                <a:cs typeface="+mn-cs"/>
              </a:rPr>
              <a:t> are critical here, reflecting the time, resources, and effort the partners devote. Such investments enable both parties to leverage their value creation capabilities.</a:t>
            </a:r>
          </a:p>
          <a:p>
            <a:r>
              <a:rPr lang="en-US" sz="1200" kern="1200" dirty="0">
                <a:solidFill>
                  <a:schemeClr val="tx1"/>
                </a:solidFill>
                <a:effectLst/>
                <a:latin typeface="+mn-lt"/>
                <a:ea typeface="+mn-ea"/>
                <a:cs typeface="+mn-cs"/>
              </a:rPr>
              <a:t>Finally, both transitional- and communal-to-transactional state changes indicate neglect. In this pattern, the state variables decay due to passive inattention, often in the form of an absence of communication. Neglect increases the chances that the relationship returns to a transactional state. If instead of passive neglect, the relationships suffer purposeful actions to harm the relationship, such as conflict or injustice, it means betrayal. The emotionally resonant effects of this path combine to cause extreme damage to the relationship. </a:t>
            </a:r>
          </a:p>
          <a:p>
            <a:r>
              <a:rPr lang="en-US" sz="1200" kern="1200" dirty="0">
                <a:solidFill>
                  <a:schemeClr val="tx1"/>
                </a:solidFill>
                <a:effectLst/>
                <a:latin typeface="+mn-lt"/>
                <a:ea typeface="+mn-ea"/>
                <a:cs typeface="+mn-cs"/>
              </a:rPr>
              <a:t>This “real-life” example using HMM demonstrates many of the benefits of a dynamic segmentation that focuses on states and state change in a customer–seller relationship. Buyer–seller relationship states may be more generalizable than behavioral data from a firm’s relationship management database (e.g., purchase amounts, frequency, product selection) in terms of understanding customers’ purchase states and common triggers of migrations. However, the approach and format remain similar. </a:t>
            </a:r>
          </a:p>
        </p:txBody>
      </p:sp>
      <p:sp>
        <p:nvSpPr>
          <p:cNvPr id="4" name="Slide Number Placeholder 3"/>
          <p:cNvSpPr>
            <a:spLocks noGrp="1"/>
          </p:cNvSpPr>
          <p:nvPr>
            <p:ph type="sldNum" sz="quarter" idx="10"/>
          </p:nvPr>
        </p:nvSpPr>
        <p:spPr/>
        <p:txBody>
          <a:bodyPr/>
          <a:lstStyle/>
          <a:p>
            <a:fld id="{99481517-11CD-1043-936A-823C17956EDF}" type="slidenum">
              <a:rPr lang="en-US" smtClean="0"/>
              <a:t>20</a:t>
            </a:fld>
            <a:endParaRPr lang="en-US"/>
          </a:p>
        </p:txBody>
      </p:sp>
    </p:spTree>
    <p:extLst>
      <p:ext uri="{BB962C8B-B14F-4D97-AF65-F5344CB8AC3E}">
        <p14:creationId xmlns:p14="http://schemas.microsoft.com/office/powerpoint/2010/main" val="63639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5036" y="3827536"/>
            <a:ext cx="7893511" cy="933450"/>
          </a:xfrm>
        </p:spPr>
        <p:txBody>
          <a:bodyPr>
            <a:normAutofit/>
          </a:bodyPr>
          <a:lstStyle>
            <a:lvl1pPr>
              <a:defRPr sz="2800">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635036" y="4927581"/>
            <a:ext cx="7893511"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635036" y="5765295"/>
            <a:ext cx="1232647" cy="365125"/>
          </a:xfrm>
        </p:spPr>
        <p:txBody>
          <a:bodyPr/>
          <a:lstStyle>
            <a:lvl1pPr algn="l">
              <a:defRPr/>
            </a:lvl1pPr>
          </a:lstStyle>
          <a:p>
            <a:endParaRPr lang="en-US" dirty="0"/>
          </a:p>
        </p:txBody>
      </p:sp>
      <p:sp>
        <p:nvSpPr>
          <p:cNvPr id="5" name="Footer Placeholder 4"/>
          <p:cNvSpPr>
            <a:spLocks noGrp="1"/>
          </p:cNvSpPr>
          <p:nvPr>
            <p:ph type="ftr" sz="quarter" idx="11"/>
          </p:nvPr>
        </p:nvSpPr>
        <p:spPr>
          <a:xfrm>
            <a:off x="2039184" y="5761061"/>
            <a:ext cx="2617694" cy="365125"/>
          </a:xfrm>
        </p:spPr>
        <p:txBody>
          <a:bodyPr/>
          <a:lstStyle>
            <a:lvl1pPr algn="r">
              <a:defRPr/>
            </a:lvl1pPr>
          </a:lstStyle>
          <a:p>
            <a:r>
              <a:rPr lang="en-US"/>
              <a:t>© Robert Palmatier</a:t>
            </a:r>
          </a:p>
        </p:txBody>
      </p:sp>
      <p:sp>
        <p:nvSpPr>
          <p:cNvPr id="7" name="Rectangle 6"/>
          <p:cNvSpPr/>
          <p:nvPr/>
        </p:nvSpPr>
        <p:spPr>
          <a:xfrm>
            <a:off x="0" y="0"/>
            <a:ext cx="9144000" cy="4283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282574"/>
            <a:ext cx="7481702" cy="803691"/>
          </a:xfrm>
        </p:spPr>
        <p:txBody>
          <a:bodyPr/>
          <a:lstStyle>
            <a:lvl1pPr>
              <a:defRPr sz="2800">
                <a:solidFill>
                  <a:schemeClr val="tx1"/>
                </a:solidFill>
              </a:defRPr>
            </a:lvl1pPr>
          </a:lstStyle>
          <a:p>
            <a:r>
              <a:rPr lang="en-US" dirty="0"/>
              <a:t>Click to edit Master title style</a:t>
            </a:r>
            <a:endParaRPr dirty="0"/>
          </a:p>
        </p:txBody>
      </p:sp>
      <p:sp>
        <p:nvSpPr>
          <p:cNvPr id="3" name="Content Placeholder 2"/>
          <p:cNvSpPr>
            <a:spLocks noGrp="1"/>
          </p:cNvSpPr>
          <p:nvPr>
            <p:ph idx="1"/>
          </p:nvPr>
        </p:nvSpPr>
        <p:spPr>
          <a:xfrm>
            <a:off x="498474" y="1331056"/>
            <a:ext cx="8354173" cy="4948558"/>
          </a:xfrm>
        </p:spPr>
        <p:txBody>
          <a:bodyPr/>
          <a:lstStyle>
            <a:lvl1pPr>
              <a:buClr>
                <a:schemeClr val="tx2"/>
              </a:buClr>
              <a:defRPr/>
            </a:lvl1pPr>
            <a:lvl2pPr>
              <a:buClr>
                <a:schemeClr val="tx2"/>
              </a:buClr>
              <a:defRPr/>
            </a:lvl2pPr>
            <a:lvl5pPr>
              <a:defRPr/>
            </a:lvl5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p:txBody>
          <a:bodyPr/>
          <a:lstStyle/>
          <a:p>
            <a:r>
              <a:rPr lang="en-US" dirty="0"/>
              <a:t>© Palmatier</a:t>
            </a:r>
          </a:p>
        </p:txBody>
      </p:sp>
      <p:sp>
        <p:nvSpPr>
          <p:cNvPr id="6" name="Slide Number Placeholder 5"/>
          <p:cNvSpPr>
            <a:spLocks noGrp="1"/>
          </p:cNvSpPr>
          <p:nvPr>
            <p:ph type="sldNum" sz="quarter" idx="12"/>
          </p:nvPr>
        </p:nvSpPr>
        <p:spPr>
          <a:xfrm>
            <a:off x="8298609" y="6423585"/>
            <a:ext cx="554038" cy="365125"/>
          </a:xfrm>
          <a:prstGeom prst="rect">
            <a:avLst/>
          </a:prstGeom>
        </p:spPr>
        <p:txBody>
          <a:bodyPr/>
          <a:lstStyle>
            <a:lvl1pPr>
              <a:defRPr>
                <a:solidFill>
                  <a:schemeClr val="tx1"/>
                </a:solidFill>
              </a:defRPr>
            </a:lvl1pPr>
          </a:lstStyle>
          <a:p>
            <a:fld id="{606C48AC-5425-9447-80A6-7CD23CC5D020}" type="slidenum">
              <a:rPr lang="en-US" smtClean="0"/>
              <a:pPr/>
              <a:t>‹#›</a:t>
            </a:fld>
            <a:endParaRPr lang="en-US" dirty="0"/>
          </a:p>
        </p:txBody>
      </p:sp>
      <p:cxnSp>
        <p:nvCxnSpPr>
          <p:cNvPr id="9" name="Straight Connector 8"/>
          <p:cNvCxnSpPr/>
          <p:nvPr userDrawn="1"/>
        </p:nvCxnSpPr>
        <p:spPr>
          <a:xfrm>
            <a:off x="498474" y="1201093"/>
            <a:ext cx="7569761"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0416" y="216879"/>
            <a:ext cx="987492" cy="970206"/>
          </a:xfrm>
          <a:prstGeom prst="rect">
            <a:avLst/>
          </a:prstGeom>
        </p:spPr>
      </p:pic>
      <p:sp>
        <p:nvSpPr>
          <p:cNvPr id="14" name="Rectangle 13"/>
          <p:cNvSpPr/>
          <p:nvPr userDrawn="1"/>
        </p:nvSpPr>
        <p:spPr>
          <a:xfrm>
            <a:off x="8186387" y="285195"/>
            <a:ext cx="88059" cy="918519"/>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userDrawn="1"/>
        </p:nvSpPr>
        <p:spPr>
          <a:xfrm>
            <a:off x="8098329" y="287816"/>
            <a:ext cx="91440" cy="9185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Robert Palmatier</a:t>
            </a:r>
          </a:p>
        </p:txBody>
      </p:sp>
      <p:sp>
        <p:nvSpPr>
          <p:cNvPr id="4" name="Slide Number Placeholder 3"/>
          <p:cNvSpPr>
            <a:spLocks noGrp="1"/>
          </p:cNvSpPr>
          <p:nvPr>
            <p:ph type="sldNum" sz="quarter" idx="12"/>
          </p:nvPr>
        </p:nvSpPr>
        <p:spPr>
          <a:xfrm>
            <a:off x="8298609" y="6423585"/>
            <a:ext cx="554038" cy="365125"/>
          </a:xfrm>
          <a:prstGeom prst="rect">
            <a:avLst/>
          </a:prstGeom>
        </p:spPr>
        <p:txBody>
          <a:bodyPr/>
          <a:lstStyle/>
          <a:p>
            <a:fld id="{606C48AC-5425-9447-80A6-7CD23CC5D0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200">
                <a:solidFill>
                  <a:schemeClr val="tx1"/>
                </a:solidFill>
              </a:defRPr>
            </a:lvl1pPr>
          </a:lstStyle>
          <a:p>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a:t>© Robert Palmatier</a:t>
            </a:r>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60" r:id="rId3"/>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png"/><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0.emf"/><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Robert Palmatier</a:t>
            </a:r>
          </a:p>
        </p:txBody>
      </p:sp>
      <p:sp>
        <p:nvSpPr>
          <p:cNvPr id="3" name="Slide Number Placeholder 2"/>
          <p:cNvSpPr>
            <a:spLocks noGrp="1"/>
          </p:cNvSpPr>
          <p:nvPr>
            <p:ph type="sldNum" sz="quarter" idx="12"/>
          </p:nvPr>
        </p:nvSpPr>
        <p:spPr>
          <a:xfrm>
            <a:off x="8298609" y="6423585"/>
            <a:ext cx="554038" cy="365125"/>
          </a:xfrm>
        </p:spPr>
        <p:txBody>
          <a:bodyPr/>
          <a:lstStyle/>
          <a:p>
            <a:fld id="{606C48AC-5425-9447-80A6-7CD23CC5D020}" type="slidenum">
              <a:rPr lang="en-US" smtClean="0"/>
              <a:t>1</a:t>
            </a:fld>
            <a:endParaRPr lang="en-US" dirty="0"/>
          </a:p>
        </p:txBody>
      </p:sp>
      <p:sp>
        <p:nvSpPr>
          <p:cNvPr id="8" name="TextBox 7"/>
          <p:cNvSpPr txBox="1"/>
          <p:nvPr/>
        </p:nvSpPr>
        <p:spPr>
          <a:xfrm>
            <a:off x="722333" y="955046"/>
            <a:ext cx="7494229" cy="2031325"/>
          </a:xfrm>
          <a:prstGeom prst="rect">
            <a:avLst/>
          </a:prstGeom>
          <a:noFill/>
        </p:spPr>
        <p:txBody>
          <a:bodyPr wrap="square" rtlCol="0">
            <a:spAutoFit/>
          </a:bodyPr>
          <a:lstStyle/>
          <a:p>
            <a:pPr algn="ctr"/>
            <a:r>
              <a:rPr lang="en-US" sz="5400" b="1" dirty="0">
                <a:solidFill>
                  <a:schemeClr val="tx2"/>
                </a:solidFill>
                <a:latin typeface="+mj-lt"/>
                <a:cs typeface="Avenir Light"/>
              </a:rPr>
              <a:t>Marketing Strategy Chapter 3</a:t>
            </a:r>
          </a:p>
          <a:p>
            <a:pPr algn="ctr"/>
            <a:endParaRPr lang="en-US" dirty="0">
              <a:solidFill>
                <a:schemeClr val="tx2"/>
              </a:solidFill>
              <a:latin typeface="Avenir Light"/>
              <a:cs typeface="Avenir Light"/>
            </a:endParaRPr>
          </a:p>
        </p:txBody>
      </p:sp>
      <p:sp>
        <p:nvSpPr>
          <p:cNvPr id="7" name="TextBox 6"/>
          <p:cNvSpPr txBox="1"/>
          <p:nvPr/>
        </p:nvSpPr>
        <p:spPr>
          <a:xfrm>
            <a:off x="0" y="3303026"/>
            <a:ext cx="9143999" cy="3657600"/>
          </a:xfrm>
          <a:prstGeom prst="rect">
            <a:avLst/>
          </a:prstGeom>
          <a:solidFill>
            <a:schemeClr val="accent1"/>
          </a:solidFill>
          <a:ln>
            <a:solidFill>
              <a:schemeClr val="tx2"/>
            </a:solidFill>
          </a:ln>
        </p:spPr>
        <p:txBody>
          <a:bodyPr wrap="square" rtlCol="0">
            <a:spAutoFit/>
          </a:bodyPr>
          <a:lstStyle/>
          <a:p>
            <a:endParaRPr lang="en-US"/>
          </a:p>
        </p:txBody>
      </p:sp>
      <p:sp>
        <p:nvSpPr>
          <p:cNvPr id="12" name="TextBox 11"/>
          <p:cNvSpPr txBox="1"/>
          <p:nvPr/>
        </p:nvSpPr>
        <p:spPr>
          <a:xfrm>
            <a:off x="2384684" y="4302207"/>
            <a:ext cx="6759315" cy="1815882"/>
          </a:xfrm>
          <a:prstGeom prst="rect">
            <a:avLst/>
          </a:prstGeom>
          <a:noFill/>
        </p:spPr>
        <p:txBody>
          <a:bodyPr wrap="square" rtlCol="0">
            <a:spAutoFit/>
          </a:bodyPr>
          <a:lstStyle/>
          <a:p>
            <a:pPr lvl="0" algn="ctr"/>
            <a:r>
              <a:rPr lang="en-US" sz="2800" b="1" dirty="0">
                <a:solidFill>
                  <a:schemeClr val="bg1"/>
                </a:solidFill>
                <a:latin typeface="+mj-lt"/>
                <a:cs typeface="Avenir Light"/>
              </a:rPr>
              <a:t>Marketing Principle #2</a:t>
            </a:r>
          </a:p>
          <a:p>
            <a:pPr lvl="0" algn="ctr"/>
            <a:r>
              <a:rPr lang="en-US" sz="2800" b="1" dirty="0">
                <a:solidFill>
                  <a:schemeClr val="bg1"/>
                </a:solidFill>
                <a:latin typeface="+mj-lt"/>
                <a:cs typeface="Avenir Light"/>
              </a:rPr>
              <a:t>All Customers Change </a:t>
            </a:r>
            <a:r>
              <a:rPr lang="en-US" sz="2800" b="1" dirty="0">
                <a:solidFill>
                  <a:schemeClr val="bg1"/>
                </a:solidFill>
                <a:latin typeface="+mj-lt"/>
                <a:cs typeface="Avenir Light"/>
                <a:sym typeface="Wingdings"/>
              </a:rPr>
              <a:t> Managing Customer Dynamics</a:t>
            </a:r>
            <a:endParaRPr lang="en-US" sz="2800" b="1" dirty="0">
              <a:solidFill>
                <a:schemeClr val="bg1"/>
              </a:solidFill>
              <a:latin typeface="+mj-lt"/>
              <a:cs typeface="Avenir Light"/>
            </a:endParaRPr>
          </a:p>
          <a:p>
            <a:pPr algn="ctr"/>
            <a:endParaRPr lang="en-US" sz="2800" dirty="0">
              <a:solidFill>
                <a:schemeClr val="tx2"/>
              </a:solidFill>
              <a:latin typeface="Avenir Light"/>
              <a:cs typeface="Avenir Ligh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68" y="4091079"/>
            <a:ext cx="1975637" cy="1941052"/>
          </a:xfrm>
          <a:prstGeom prst="rect">
            <a:avLst/>
          </a:prstGeom>
        </p:spPr>
      </p:pic>
    </p:spTree>
    <p:extLst>
      <p:ext uri="{BB962C8B-B14F-4D97-AF65-F5344CB8AC3E}">
        <p14:creationId xmlns:p14="http://schemas.microsoft.com/office/powerpoint/2010/main" val="715412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22614"/>
            <a:ext cx="7481702" cy="803691"/>
          </a:xfrm>
        </p:spPr>
        <p:txBody>
          <a:bodyPr/>
          <a:lstStyle/>
          <a:p>
            <a:r>
              <a:rPr lang="en-US" b="1" dirty="0"/>
              <a:t>Evolution of Approaches for Managing Customer Dynamics</a:t>
            </a:r>
          </a:p>
        </p:txBody>
      </p:sp>
      <p:sp>
        <p:nvSpPr>
          <p:cNvPr id="3" name="Content Placeholder 2"/>
          <p:cNvSpPr>
            <a:spLocks noGrp="1"/>
          </p:cNvSpPr>
          <p:nvPr>
            <p:ph idx="1"/>
          </p:nvPr>
        </p:nvSpPr>
        <p:spPr>
          <a:xfrm>
            <a:off x="498474" y="1348216"/>
            <a:ext cx="8354173" cy="5092529"/>
          </a:xfrm>
        </p:spPr>
        <p:txBody>
          <a:bodyPr>
            <a:normAutofit/>
          </a:bodyPr>
          <a:lstStyle/>
          <a:p>
            <a:r>
              <a:rPr lang="en-US" sz="2400" b="1" dirty="0">
                <a:solidFill>
                  <a:schemeClr val="tx2"/>
                </a:solidFill>
              </a:rPr>
              <a:t>Lifecycle Approach </a:t>
            </a:r>
            <a:r>
              <a:rPr lang="en-US" sz="2400" dirty="0"/>
              <a:t>uses generic stages of growth and their position in the lifecycle to determine customer preferences and associated strategies</a:t>
            </a:r>
          </a:p>
          <a:p>
            <a:r>
              <a:rPr lang="en-US" sz="2400" b="1" dirty="0">
                <a:solidFill>
                  <a:srgbClr val="1F497D"/>
                </a:solidFill>
              </a:rPr>
              <a:t>Dynamic Customer Segmentation</a:t>
            </a:r>
            <a:r>
              <a:rPr lang="en-US" sz="2400" dirty="0"/>
              <a:t> segments a firm’s existing customers on the basis of their similar, expected migration patterns</a:t>
            </a:r>
          </a:p>
          <a:p>
            <a:r>
              <a:rPr lang="en-US" sz="2400" b="1" dirty="0">
                <a:solidFill>
                  <a:srgbClr val="1F497D"/>
                </a:solidFill>
              </a:rPr>
              <a:t>Customer Lifetime Value </a:t>
            </a:r>
            <a:r>
              <a:rPr lang="en-US" sz="2400" dirty="0"/>
              <a:t>captures the contribution of each customer according to his or her expected migration path over the entire lifetime with the firm</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pic>
        <p:nvPicPr>
          <p:cNvPr id="11" name="Picture 10" descr="ccc2ffa913f14cdbb8ef11254860a7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609" y="4837906"/>
            <a:ext cx="2444750" cy="1833562"/>
          </a:xfrm>
          <a:prstGeom prst="rect">
            <a:avLst/>
          </a:prstGeom>
        </p:spPr>
      </p:pic>
      <p:sp>
        <p:nvSpPr>
          <p:cNvPr id="7" name="Slide Number Placeholder 4"/>
          <p:cNvSpPr txBox="1">
            <a:spLocks/>
          </p:cNvSpPr>
          <p:nvPr/>
        </p:nvSpPr>
        <p:spPr>
          <a:xfrm>
            <a:off x="8398863" y="6457009"/>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10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72934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2" y="189866"/>
            <a:ext cx="7481702" cy="860770"/>
          </a:xfrm>
        </p:spPr>
        <p:txBody>
          <a:bodyPr/>
          <a:lstStyle/>
          <a:p>
            <a:r>
              <a:rPr lang="en-US" b="1" dirty="0">
                <a:latin typeface="Cambria" panose="02040503050406030204" pitchFamily="18" charset="0"/>
                <a:cs typeface="Cambria"/>
              </a:rPr>
              <a:t>Evolution of Approaches for Managing Customer Dynamics</a:t>
            </a:r>
            <a:r>
              <a:rPr lang="en-US" dirty="0">
                <a:latin typeface="Cambria" panose="02040503050406030204" pitchFamily="18" charset="0"/>
                <a:cs typeface="Cambria"/>
              </a:rPr>
              <a:t/>
            </a:r>
            <a:br>
              <a:rPr lang="en-US" dirty="0">
                <a:latin typeface="Cambria" panose="02040503050406030204" pitchFamily="18" charset="0"/>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6" name="TextBox 5"/>
          <p:cNvSpPr txBox="1"/>
          <p:nvPr/>
        </p:nvSpPr>
        <p:spPr>
          <a:xfrm>
            <a:off x="3671455" y="1890502"/>
            <a:ext cx="1801091" cy="252136"/>
          </a:xfrm>
          <a:prstGeom prst="rect">
            <a:avLst/>
          </a:prstGeom>
          <a:noFill/>
        </p:spPr>
        <p:txBody>
          <a:bodyPr wrap="square" lIns="82058" tIns="41029" rIns="82058" bIns="41029" rtlCol="0">
            <a:spAutoFit/>
          </a:bodyPr>
          <a:lstStyle/>
          <a:p>
            <a:pPr algn="ctr"/>
            <a:r>
              <a:rPr lang="en-US" sz="1100" b="1" dirty="0">
                <a:latin typeface="Cambria"/>
                <a:cs typeface="Cambria"/>
              </a:rPr>
              <a:t>Speed of Response</a:t>
            </a:r>
          </a:p>
        </p:txBody>
      </p:sp>
      <p:sp>
        <p:nvSpPr>
          <p:cNvPr id="7" name="TextBox 6"/>
          <p:cNvSpPr txBox="1"/>
          <p:nvPr/>
        </p:nvSpPr>
        <p:spPr>
          <a:xfrm>
            <a:off x="277092" y="1900877"/>
            <a:ext cx="1220711" cy="236748"/>
          </a:xfrm>
          <a:prstGeom prst="rect">
            <a:avLst/>
          </a:prstGeom>
          <a:noFill/>
        </p:spPr>
        <p:txBody>
          <a:bodyPr wrap="square" lIns="82058" tIns="41029" rIns="82058" bIns="41029" rtlCol="0">
            <a:spAutoFit/>
          </a:bodyPr>
          <a:lstStyle/>
          <a:p>
            <a:r>
              <a:rPr lang="en-US" sz="1000" dirty="0">
                <a:latin typeface="Cambria"/>
                <a:cs typeface="Cambria"/>
              </a:rPr>
              <a:t>Slow</a:t>
            </a:r>
          </a:p>
        </p:txBody>
      </p:sp>
      <p:sp>
        <p:nvSpPr>
          <p:cNvPr id="8" name="TextBox 7"/>
          <p:cNvSpPr txBox="1"/>
          <p:nvPr/>
        </p:nvSpPr>
        <p:spPr>
          <a:xfrm>
            <a:off x="8104911" y="1858172"/>
            <a:ext cx="554181" cy="236748"/>
          </a:xfrm>
          <a:prstGeom prst="rect">
            <a:avLst/>
          </a:prstGeom>
          <a:noFill/>
        </p:spPr>
        <p:txBody>
          <a:bodyPr wrap="square" lIns="82058" tIns="41029" rIns="82058" bIns="41029" rtlCol="0">
            <a:spAutoFit/>
          </a:bodyPr>
          <a:lstStyle/>
          <a:p>
            <a:pPr algn="r"/>
            <a:r>
              <a:rPr lang="en-US" sz="1000" dirty="0">
                <a:latin typeface="Cambria"/>
                <a:cs typeface="Cambria"/>
              </a:rPr>
              <a:t>Fast</a:t>
            </a:r>
          </a:p>
        </p:txBody>
      </p:sp>
      <p:cxnSp>
        <p:nvCxnSpPr>
          <p:cNvPr id="9" name="Straight Arrow Connector 8"/>
          <p:cNvCxnSpPr/>
          <p:nvPr/>
        </p:nvCxnSpPr>
        <p:spPr>
          <a:xfrm>
            <a:off x="303289" y="2134783"/>
            <a:ext cx="8355803"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924582" y="3783464"/>
            <a:ext cx="19207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726315" y="3783464"/>
            <a:ext cx="415636"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02184" y="2135545"/>
            <a:ext cx="1946762" cy="252136"/>
          </a:xfrm>
          <a:prstGeom prst="rect">
            <a:avLst/>
          </a:prstGeom>
          <a:noFill/>
        </p:spPr>
        <p:txBody>
          <a:bodyPr wrap="square" lIns="82058" tIns="41029" rIns="82058" bIns="41029" rtlCol="0">
            <a:spAutoFit/>
          </a:bodyPr>
          <a:lstStyle/>
          <a:p>
            <a:pPr algn="ctr"/>
            <a:r>
              <a:rPr lang="en-US" sz="1100" b="1" dirty="0">
                <a:latin typeface="Cambria"/>
                <a:cs typeface="Cambria"/>
              </a:rPr>
              <a:t>Size of Segment Managed</a:t>
            </a:r>
          </a:p>
        </p:txBody>
      </p:sp>
      <p:sp>
        <p:nvSpPr>
          <p:cNvPr id="13" name="TextBox 12"/>
          <p:cNvSpPr txBox="1"/>
          <p:nvPr/>
        </p:nvSpPr>
        <p:spPr>
          <a:xfrm>
            <a:off x="277092" y="2127113"/>
            <a:ext cx="1220711" cy="236748"/>
          </a:xfrm>
          <a:prstGeom prst="rect">
            <a:avLst/>
          </a:prstGeom>
          <a:noFill/>
        </p:spPr>
        <p:txBody>
          <a:bodyPr wrap="square" lIns="82058" tIns="41029" rIns="82058" bIns="41029" rtlCol="0">
            <a:spAutoFit/>
          </a:bodyPr>
          <a:lstStyle/>
          <a:p>
            <a:r>
              <a:rPr lang="en-US" sz="1000" dirty="0">
                <a:latin typeface="Cambria"/>
                <a:cs typeface="Cambria"/>
              </a:rPr>
              <a:t>All Customers</a:t>
            </a:r>
          </a:p>
        </p:txBody>
      </p:sp>
      <p:sp>
        <p:nvSpPr>
          <p:cNvPr id="14" name="TextBox 13"/>
          <p:cNvSpPr txBox="1"/>
          <p:nvPr/>
        </p:nvSpPr>
        <p:spPr>
          <a:xfrm>
            <a:off x="7550729" y="2151644"/>
            <a:ext cx="1108363" cy="236748"/>
          </a:xfrm>
          <a:prstGeom prst="rect">
            <a:avLst/>
          </a:prstGeom>
          <a:noFill/>
        </p:spPr>
        <p:txBody>
          <a:bodyPr wrap="square" lIns="82058" tIns="41029" rIns="82058" bIns="41029" rtlCol="0">
            <a:spAutoFit/>
          </a:bodyPr>
          <a:lstStyle/>
          <a:p>
            <a:pPr algn="r"/>
            <a:r>
              <a:rPr lang="en-US" sz="1000" dirty="0">
                <a:latin typeface="Cambria"/>
                <a:cs typeface="Cambria"/>
              </a:rPr>
              <a:t>Niche Segment</a:t>
            </a:r>
          </a:p>
        </p:txBody>
      </p:sp>
      <p:grpSp>
        <p:nvGrpSpPr>
          <p:cNvPr id="15" name="Group 14"/>
          <p:cNvGrpSpPr/>
          <p:nvPr/>
        </p:nvGrpSpPr>
        <p:grpSpPr>
          <a:xfrm>
            <a:off x="69275" y="2623813"/>
            <a:ext cx="2857575" cy="2907769"/>
            <a:chOff x="76200" y="1657529"/>
            <a:chExt cx="3143333" cy="2550270"/>
          </a:xfrm>
        </p:grpSpPr>
        <p:sp>
          <p:nvSpPr>
            <p:cNvPr id="16" name="Round Same Side Corner Rectangle 15"/>
            <p:cNvSpPr/>
            <p:nvPr/>
          </p:nvSpPr>
          <p:spPr>
            <a:xfrm>
              <a:off x="80495" y="1657529"/>
              <a:ext cx="3139038" cy="323671"/>
            </a:xfrm>
            <a:prstGeom prst="round2Same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100" b="1" dirty="0">
                  <a:solidFill>
                    <a:srgbClr val="000000"/>
                  </a:solidFill>
                  <a:latin typeface="Cambria"/>
                  <a:cs typeface="Cambria"/>
                </a:rPr>
                <a:t>Lifecycle Approach</a:t>
              </a:r>
            </a:p>
          </p:txBody>
        </p:sp>
        <p:sp>
          <p:nvSpPr>
            <p:cNvPr id="17" name="Rectangle 16"/>
            <p:cNvSpPr/>
            <p:nvPr/>
          </p:nvSpPr>
          <p:spPr>
            <a:xfrm>
              <a:off x="80495" y="2971800"/>
              <a:ext cx="1571666" cy="3048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000" b="1" dirty="0">
                  <a:solidFill>
                    <a:srgbClr val="000000"/>
                  </a:solidFill>
                  <a:latin typeface="Cambria"/>
                  <a:cs typeface="Cambria"/>
                </a:rPr>
                <a:t>Pros</a:t>
              </a:r>
            </a:p>
          </p:txBody>
        </p:sp>
        <p:sp>
          <p:nvSpPr>
            <p:cNvPr id="18" name="Rectangle 17"/>
            <p:cNvSpPr/>
            <p:nvPr/>
          </p:nvSpPr>
          <p:spPr>
            <a:xfrm>
              <a:off x="1647867" y="2971800"/>
              <a:ext cx="1571666" cy="3048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000" b="1" dirty="0">
                  <a:solidFill>
                    <a:srgbClr val="000000"/>
                  </a:solidFill>
                  <a:latin typeface="Cambria"/>
                  <a:cs typeface="Cambria"/>
                </a:rPr>
                <a:t>Cons</a:t>
              </a:r>
            </a:p>
          </p:txBody>
        </p:sp>
        <p:sp>
          <p:nvSpPr>
            <p:cNvPr id="19" name="Rectangle 18"/>
            <p:cNvSpPr/>
            <p:nvPr/>
          </p:nvSpPr>
          <p:spPr>
            <a:xfrm>
              <a:off x="80495" y="3276600"/>
              <a:ext cx="1571666" cy="3048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Simplicity</a:t>
              </a:r>
            </a:p>
            <a:p>
              <a:pPr algn="ctr"/>
              <a:endParaRPr lang="en-US" sz="900" dirty="0">
                <a:solidFill>
                  <a:srgbClr val="000000"/>
                </a:solidFill>
                <a:latin typeface="Cambria"/>
                <a:cs typeface="Cambria"/>
              </a:endParaRPr>
            </a:p>
          </p:txBody>
        </p:sp>
        <p:sp>
          <p:nvSpPr>
            <p:cNvPr id="20" name="Rectangle 19"/>
            <p:cNvSpPr/>
            <p:nvPr/>
          </p:nvSpPr>
          <p:spPr>
            <a:xfrm>
              <a:off x="1647867" y="3264296"/>
              <a:ext cx="1571666" cy="3048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Assumes all customers follow one curve</a:t>
              </a:r>
            </a:p>
          </p:txBody>
        </p:sp>
        <p:sp>
          <p:nvSpPr>
            <p:cNvPr id="21" name="Rectangle 20"/>
            <p:cNvSpPr/>
            <p:nvPr/>
          </p:nvSpPr>
          <p:spPr>
            <a:xfrm>
              <a:off x="80495" y="3564671"/>
              <a:ext cx="1571666" cy="3048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Ease of use</a:t>
              </a:r>
            </a:p>
            <a:p>
              <a:pPr algn="ctr"/>
              <a:endParaRPr lang="en-US" sz="1000" dirty="0">
                <a:solidFill>
                  <a:srgbClr val="000000"/>
                </a:solidFill>
                <a:latin typeface="Cambria"/>
                <a:cs typeface="Cambria"/>
              </a:endParaRPr>
            </a:p>
          </p:txBody>
        </p:sp>
        <p:sp>
          <p:nvSpPr>
            <p:cNvPr id="22" name="Rectangle 21"/>
            <p:cNvSpPr/>
            <p:nvPr/>
          </p:nvSpPr>
          <p:spPr>
            <a:xfrm>
              <a:off x="1647867" y="3564671"/>
              <a:ext cx="1571666" cy="3048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Averages all customers</a:t>
              </a:r>
            </a:p>
          </p:txBody>
        </p:sp>
        <p:sp>
          <p:nvSpPr>
            <p:cNvPr id="23" name="Round Single Corner Rectangle 22"/>
            <p:cNvSpPr/>
            <p:nvPr/>
          </p:nvSpPr>
          <p:spPr>
            <a:xfrm rot="10800000">
              <a:off x="76200" y="3869457"/>
              <a:ext cx="1571666" cy="338328"/>
            </a:xfrm>
            <a:prstGeom prst="round1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300" b="1">
                <a:solidFill>
                  <a:srgbClr val="000000"/>
                </a:solidFill>
                <a:latin typeface="Cambria"/>
                <a:cs typeface="Cambria"/>
              </a:endParaRPr>
            </a:p>
          </p:txBody>
        </p:sp>
        <p:sp>
          <p:nvSpPr>
            <p:cNvPr id="24" name="Round Single Corner Rectangle 23"/>
            <p:cNvSpPr/>
            <p:nvPr/>
          </p:nvSpPr>
          <p:spPr>
            <a:xfrm rot="10800000" flipH="1">
              <a:off x="1645373" y="3869471"/>
              <a:ext cx="1571666" cy="338328"/>
            </a:xfrm>
            <a:prstGeom prst="round1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300" b="1" dirty="0">
                <a:solidFill>
                  <a:srgbClr val="000000"/>
                </a:solidFill>
                <a:latin typeface="Cambria"/>
                <a:cs typeface="Cambria"/>
              </a:endParaRPr>
            </a:p>
          </p:txBody>
        </p:sp>
        <p:sp>
          <p:nvSpPr>
            <p:cNvPr id="25" name="Rectangle 24"/>
            <p:cNvSpPr/>
            <p:nvPr/>
          </p:nvSpPr>
          <p:spPr>
            <a:xfrm>
              <a:off x="80495" y="1981200"/>
              <a:ext cx="3136544" cy="9906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000" i="1" dirty="0">
                  <a:solidFill>
                    <a:schemeClr val="tx1"/>
                  </a:solidFill>
                  <a:latin typeface="Cambria"/>
                  <a:cs typeface="Cambria"/>
                </a:rPr>
                <a:t>Uses generic customer stages of growth and their position in the lifecycle to determine customer preferences and associated strategies.</a:t>
              </a:r>
            </a:p>
            <a:p>
              <a:pPr algn="ctr"/>
              <a:endParaRPr lang="en-US" sz="100" i="1" dirty="0">
                <a:solidFill>
                  <a:schemeClr val="tx1"/>
                </a:solidFill>
                <a:latin typeface="Cambria"/>
                <a:cs typeface="Cambria"/>
              </a:endParaRPr>
            </a:p>
            <a:p>
              <a:pPr marL="153859" indent="-153859">
                <a:buFont typeface="Arial"/>
                <a:buChar char="•"/>
              </a:pPr>
              <a:r>
                <a:rPr lang="en-US" sz="1000" dirty="0">
                  <a:solidFill>
                    <a:srgbClr val="000000"/>
                  </a:solidFill>
                  <a:latin typeface="Cambria"/>
                  <a:cs typeface="Cambria"/>
                </a:rPr>
                <a:t>Customer lifecycle</a:t>
              </a:r>
            </a:p>
            <a:p>
              <a:pPr marL="153859" indent="-153859">
                <a:buFont typeface="Arial"/>
                <a:buChar char="•"/>
              </a:pPr>
              <a:r>
                <a:rPr lang="en-US" sz="1000" dirty="0">
                  <a:solidFill>
                    <a:srgbClr val="000000"/>
                  </a:solidFill>
                  <a:latin typeface="Cambria"/>
                  <a:cs typeface="Cambria"/>
                </a:rPr>
                <a:t>Product lifecycle</a:t>
              </a:r>
            </a:p>
            <a:p>
              <a:pPr marL="153859" indent="-153859">
                <a:buFont typeface="Arial"/>
                <a:buChar char="•"/>
              </a:pPr>
              <a:r>
                <a:rPr lang="en-US" sz="1000" dirty="0">
                  <a:solidFill>
                    <a:srgbClr val="000000"/>
                  </a:solidFill>
                  <a:latin typeface="Cambria"/>
                  <a:cs typeface="Cambria"/>
                </a:rPr>
                <a:t>Industry lifecycle</a:t>
              </a:r>
            </a:p>
          </p:txBody>
        </p:sp>
        <p:sp>
          <p:nvSpPr>
            <p:cNvPr id="26" name="Rectangle 25"/>
            <p:cNvSpPr/>
            <p:nvPr/>
          </p:nvSpPr>
          <p:spPr>
            <a:xfrm>
              <a:off x="1647867" y="3883766"/>
              <a:ext cx="1571666"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Ignores causes of customer dynamics</a:t>
              </a:r>
            </a:p>
          </p:txBody>
        </p:sp>
      </p:grpSp>
      <p:grpSp>
        <p:nvGrpSpPr>
          <p:cNvPr id="27" name="Group 26"/>
          <p:cNvGrpSpPr/>
          <p:nvPr/>
        </p:nvGrpSpPr>
        <p:grpSpPr>
          <a:xfrm>
            <a:off x="3073941" y="2623814"/>
            <a:ext cx="2896382" cy="2907753"/>
            <a:chOff x="33513" y="1657529"/>
            <a:chExt cx="3186020" cy="2550270"/>
          </a:xfrm>
        </p:grpSpPr>
        <p:sp>
          <p:nvSpPr>
            <p:cNvPr id="28" name="Round Same Side Corner Rectangle 27"/>
            <p:cNvSpPr/>
            <p:nvPr/>
          </p:nvSpPr>
          <p:spPr>
            <a:xfrm>
              <a:off x="80495" y="1657529"/>
              <a:ext cx="3139038" cy="323671"/>
            </a:xfrm>
            <a:prstGeom prst="round2Same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100" b="1" dirty="0">
                  <a:solidFill>
                    <a:srgbClr val="000000"/>
                  </a:solidFill>
                  <a:latin typeface="Cambria"/>
                  <a:cs typeface="Cambria"/>
                </a:rPr>
                <a:t>Dynamic Customer Segmentation</a:t>
              </a:r>
            </a:p>
          </p:txBody>
        </p:sp>
        <p:sp>
          <p:nvSpPr>
            <p:cNvPr id="29" name="Rectangle 28"/>
            <p:cNvSpPr/>
            <p:nvPr/>
          </p:nvSpPr>
          <p:spPr>
            <a:xfrm>
              <a:off x="80495" y="2971800"/>
              <a:ext cx="1571666" cy="3048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000" b="1" dirty="0">
                  <a:solidFill>
                    <a:srgbClr val="000000"/>
                  </a:solidFill>
                  <a:latin typeface="Cambria"/>
                  <a:cs typeface="Cambria"/>
                </a:rPr>
                <a:t>Pros</a:t>
              </a:r>
            </a:p>
          </p:txBody>
        </p:sp>
        <p:sp>
          <p:nvSpPr>
            <p:cNvPr id="30" name="Rectangle 29"/>
            <p:cNvSpPr/>
            <p:nvPr/>
          </p:nvSpPr>
          <p:spPr>
            <a:xfrm>
              <a:off x="1647867" y="2971800"/>
              <a:ext cx="1571666" cy="3048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000" b="1" dirty="0">
                  <a:solidFill>
                    <a:srgbClr val="000000"/>
                  </a:solidFill>
                  <a:latin typeface="Cambria"/>
                  <a:cs typeface="Cambria"/>
                </a:rPr>
                <a:t>Cons</a:t>
              </a:r>
            </a:p>
          </p:txBody>
        </p:sp>
        <p:sp>
          <p:nvSpPr>
            <p:cNvPr id="31" name="Rectangle 30"/>
            <p:cNvSpPr/>
            <p:nvPr/>
          </p:nvSpPr>
          <p:spPr>
            <a:xfrm>
              <a:off x="80495" y="3276600"/>
              <a:ext cx="1571666" cy="3048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Combines lifecycle and segmentation methods</a:t>
              </a:r>
            </a:p>
          </p:txBody>
        </p:sp>
        <p:sp>
          <p:nvSpPr>
            <p:cNvPr id="32" name="Rectangle 31"/>
            <p:cNvSpPr/>
            <p:nvPr/>
          </p:nvSpPr>
          <p:spPr>
            <a:xfrm>
              <a:off x="1647867" y="3276600"/>
              <a:ext cx="1571666" cy="3048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Segments are not perfectly homogeneous</a:t>
              </a:r>
            </a:p>
          </p:txBody>
        </p:sp>
        <p:sp>
          <p:nvSpPr>
            <p:cNvPr id="33" name="Rectangle 32"/>
            <p:cNvSpPr/>
            <p:nvPr/>
          </p:nvSpPr>
          <p:spPr>
            <a:xfrm>
              <a:off x="80495" y="3564671"/>
              <a:ext cx="1571666" cy="3048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Matches strategic marketing thinking</a:t>
              </a:r>
            </a:p>
          </p:txBody>
        </p:sp>
        <p:sp>
          <p:nvSpPr>
            <p:cNvPr id="34" name="Rectangle 33"/>
            <p:cNvSpPr/>
            <p:nvPr/>
          </p:nvSpPr>
          <p:spPr>
            <a:xfrm>
              <a:off x="1647867" y="3564671"/>
              <a:ext cx="1571666" cy="3048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Puts continuous change into discrete stages</a:t>
              </a:r>
            </a:p>
          </p:txBody>
        </p:sp>
        <p:sp>
          <p:nvSpPr>
            <p:cNvPr id="35" name="Round Single Corner Rectangle 34"/>
            <p:cNvSpPr/>
            <p:nvPr/>
          </p:nvSpPr>
          <p:spPr>
            <a:xfrm rot="10800000">
              <a:off x="76200" y="3869457"/>
              <a:ext cx="1571666" cy="338328"/>
            </a:xfrm>
            <a:prstGeom prst="round1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300" b="1" dirty="0">
                <a:solidFill>
                  <a:srgbClr val="000000"/>
                </a:solidFill>
                <a:latin typeface="Cambria"/>
                <a:cs typeface="Cambria"/>
              </a:endParaRPr>
            </a:p>
          </p:txBody>
        </p:sp>
        <p:sp>
          <p:nvSpPr>
            <p:cNvPr id="36" name="Round Single Corner Rectangle 35"/>
            <p:cNvSpPr/>
            <p:nvPr/>
          </p:nvSpPr>
          <p:spPr>
            <a:xfrm rot="10800000" flipH="1">
              <a:off x="1645373" y="3869471"/>
              <a:ext cx="1571666" cy="338328"/>
            </a:xfrm>
            <a:prstGeom prst="round1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300" b="1">
                <a:solidFill>
                  <a:srgbClr val="000000"/>
                </a:solidFill>
                <a:latin typeface="Cambria"/>
                <a:cs typeface="Cambria"/>
              </a:endParaRPr>
            </a:p>
          </p:txBody>
        </p:sp>
        <p:sp>
          <p:nvSpPr>
            <p:cNvPr id="37" name="Rectangle 36"/>
            <p:cNvSpPr/>
            <p:nvPr/>
          </p:nvSpPr>
          <p:spPr>
            <a:xfrm>
              <a:off x="80495" y="1981200"/>
              <a:ext cx="3136544" cy="990600"/>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000" i="1" dirty="0">
                  <a:solidFill>
                    <a:schemeClr val="tx1"/>
                  </a:solidFill>
                  <a:latin typeface="Cambria"/>
                  <a:cs typeface="Cambria"/>
                </a:rPr>
                <a:t>Segments a firm’s existing customers on the basis of their similar, expected migration patterns.</a:t>
              </a:r>
            </a:p>
            <a:p>
              <a:pPr algn="ctr"/>
              <a:endParaRPr lang="en-US" sz="100" i="1" dirty="0">
                <a:solidFill>
                  <a:schemeClr val="tx1"/>
                </a:solidFill>
                <a:latin typeface="Cambria"/>
                <a:cs typeface="Cambria"/>
              </a:endParaRPr>
            </a:p>
            <a:p>
              <a:pPr marL="153859" indent="-153859">
                <a:buFont typeface="Arial"/>
                <a:buChar char="•"/>
              </a:pPr>
              <a:endParaRPr lang="en-US" sz="1000" dirty="0">
                <a:solidFill>
                  <a:srgbClr val="000000"/>
                </a:solidFill>
                <a:latin typeface="Cambria"/>
                <a:cs typeface="Cambria"/>
              </a:endParaRPr>
            </a:p>
            <a:p>
              <a:pPr marL="153859" indent="-153859">
                <a:buFont typeface="Arial"/>
                <a:buChar char="•"/>
              </a:pPr>
              <a:r>
                <a:rPr lang="en-US" sz="1000" dirty="0">
                  <a:solidFill>
                    <a:srgbClr val="000000"/>
                  </a:solidFill>
                  <a:latin typeface="Cambria"/>
                  <a:cs typeface="Cambria"/>
                </a:rPr>
                <a:t>May use hidden Markov models</a:t>
              </a:r>
            </a:p>
            <a:p>
              <a:pPr marL="153859" indent="-153859">
                <a:buFont typeface="Arial"/>
                <a:buChar char="•"/>
              </a:pPr>
              <a:r>
                <a:rPr lang="en-US" sz="1000" dirty="0">
                  <a:solidFill>
                    <a:srgbClr val="000000"/>
                  </a:solidFill>
                  <a:latin typeface="Cambria"/>
                  <a:cs typeface="Cambria"/>
                </a:rPr>
                <a:t>May use lost customer analysis</a:t>
              </a:r>
            </a:p>
          </p:txBody>
        </p:sp>
        <p:sp>
          <p:nvSpPr>
            <p:cNvPr id="38" name="Rectangle 37"/>
            <p:cNvSpPr/>
            <p:nvPr/>
          </p:nvSpPr>
          <p:spPr>
            <a:xfrm>
              <a:off x="33513" y="3883779"/>
              <a:ext cx="1571666"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Identifies temporally homogeneous groups</a:t>
              </a:r>
            </a:p>
          </p:txBody>
        </p:sp>
      </p:grpSp>
      <p:grpSp>
        <p:nvGrpSpPr>
          <p:cNvPr id="39" name="Group 38"/>
          <p:cNvGrpSpPr/>
          <p:nvPr/>
        </p:nvGrpSpPr>
        <p:grpSpPr>
          <a:xfrm>
            <a:off x="6132120" y="2623813"/>
            <a:ext cx="2857575" cy="2907737"/>
            <a:chOff x="76200" y="1657529"/>
            <a:chExt cx="3143333" cy="2550270"/>
          </a:xfrm>
        </p:grpSpPr>
        <p:sp>
          <p:nvSpPr>
            <p:cNvPr id="40" name="Round Same Side Corner Rectangle 39"/>
            <p:cNvSpPr/>
            <p:nvPr/>
          </p:nvSpPr>
          <p:spPr>
            <a:xfrm>
              <a:off x="80495" y="1657529"/>
              <a:ext cx="3139038" cy="323671"/>
            </a:xfrm>
            <a:prstGeom prst="round2SameRect">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100" b="1" dirty="0">
                  <a:solidFill>
                    <a:srgbClr val="000000"/>
                  </a:solidFill>
                  <a:latin typeface="Cambria"/>
                  <a:cs typeface="Cambria"/>
                </a:rPr>
                <a:t>Customer Lifetime Value</a:t>
              </a:r>
            </a:p>
          </p:txBody>
        </p:sp>
        <p:sp>
          <p:nvSpPr>
            <p:cNvPr id="41" name="Rectangle 40"/>
            <p:cNvSpPr/>
            <p:nvPr/>
          </p:nvSpPr>
          <p:spPr>
            <a:xfrm>
              <a:off x="80495" y="2971800"/>
              <a:ext cx="1571666" cy="304800"/>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000" b="1" dirty="0">
                  <a:solidFill>
                    <a:srgbClr val="000000"/>
                  </a:solidFill>
                  <a:latin typeface="Cambria"/>
                  <a:cs typeface="Cambria"/>
                </a:rPr>
                <a:t>Pros</a:t>
              </a:r>
            </a:p>
          </p:txBody>
        </p:sp>
        <p:sp>
          <p:nvSpPr>
            <p:cNvPr id="42" name="Rectangle 41"/>
            <p:cNvSpPr/>
            <p:nvPr/>
          </p:nvSpPr>
          <p:spPr>
            <a:xfrm>
              <a:off x="1647867" y="2971800"/>
              <a:ext cx="1571666" cy="304800"/>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000" b="1" dirty="0">
                  <a:solidFill>
                    <a:srgbClr val="000000"/>
                  </a:solidFill>
                  <a:latin typeface="Cambria"/>
                  <a:cs typeface="Cambria"/>
                </a:rPr>
                <a:t>Cons</a:t>
              </a:r>
            </a:p>
          </p:txBody>
        </p:sp>
        <p:sp>
          <p:nvSpPr>
            <p:cNvPr id="43" name="Rectangle 42"/>
            <p:cNvSpPr/>
            <p:nvPr/>
          </p:nvSpPr>
          <p:spPr>
            <a:xfrm>
              <a:off x="80495" y="3276600"/>
              <a:ext cx="1571666" cy="304800"/>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Provides insights for AER decisions</a:t>
              </a:r>
            </a:p>
          </p:txBody>
        </p:sp>
        <p:sp>
          <p:nvSpPr>
            <p:cNvPr id="44" name="Rectangle 43"/>
            <p:cNvSpPr/>
            <p:nvPr/>
          </p:nvSpPr>
          <p:spPr>
            <a:xfrm>
              <a:off x="1647867" y="3276600"/>
              <a:ext cx="1571666" cy="304800"/>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Requires insight into future migration</a:t>
              </a:r>
            </a:p>
          </p:txBody>
        </p:sp>
        <p:sp>
          <p:nvSpPr>
            <p:cNvPr id="45" name="Rectangle 44"/>
            <p:cNvSpPr/>
            <p:nvPr/>
          </p:nvSpPr>
          <p:spPr>
            <a:xfrm>
              <a:off x="80495" y="3564671"/>
              <a:ext cx="1571666" cy="304800"/>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Supports a customer-centric culture</a:t>
              </a:r>
            </a:p>
          </p:txBody>
        </p:sp>
        <p:sp>
          <p:nvSpPr>
            <p:cNvPr id="46" name="Rectangle 45"/>
            <p:cNvSpPr/>
            <p:nvPr/>
          </p:nvSpPr>
          <p:spPr>
            <a:xfrm>
              <a:off x="1647867" y="3564671"/>
              <a:ext cx="1571666" cy="304800"/>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Requires detailed financial data</a:t>
              </a:r>
            </a:p>
          </p:txBody>
        </p:sp>
        <p:sp>
          <p:nvSpPr>
            <p:cNvPr id="47" name="Round Single Corner Rectangle 46"/>
            <p:cNvSpPr/>
            <p:nvPr/>
          </p:nvSpPr>
          <p:spPr>
            <a:xfrm rot="10800000">
              <a:off x="76200" y="3869457"/>
              <a:ext cx="1571666" cy="338328"/>
            </a:xfrm>
            <a:prstGeom prst="round1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300" b="1" dirty="0">
                <a:solidFill>
                  <a:srgbClr val="000000"/>
                </a:solidFill>
                <a:latin typeface="Cambria"/>
                <a:cs typeface="Cambria"/>
              </a:endParaRPr>
            </a:p>
          </p:txBody>
        </p:sp>
        <p:sp>
          <p:nvSpPr>
            <p:cNvPr id="48" name="Round Single Corner Rectangle 47"/>
            <p:cNvSpPr/>
            <p:nvPr/>
          </p:nvSpPr>
          <p:spPr>
            <a:xfrm rot="10800000" flipH="1">
              <a:off x="1645373" y="3869471"/>
              <a:ext cx="1571666" cy="338328"/>
            </a:xfrm>
            <a:prstGeom prst="round1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300" b="1" dirty="0">
                <a:solidFill>
                  <a:srgbClr val="000000"/>
                </a:solidFill>
                <a:latin typeface="Cambria"/>
                <a:cs typeface="Cambria"/>
              </a:endParaRPr>
            </a:p>
          </p:txBody>
        </p:sp>
        <p:sp>
          <p:nvSpPr>
            <p:cNvPr id="49" name="Rectangle 48"/>
            <p:cNvSpPr/>
            <p:nvPr/>
          </p:nvSpPr>
          <p:spPr>
            <a:xfrm>
              <a:off x="80495" y="1981200"/>
              <a:ext cx="3136544" cy="990600"/>
            </a:xfrm>
            <a:prstGeom prst="rect">
              <a:avLst/>
            </a:prstGeom>
            <a:solidFill>
              <a:schemeClr val="tx2">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000" i="1" dirty="0">
                  <a:solidFill>
                    <a:srgbClr val="000000"/>
                  </a:solidFill>
                  <a:latin typeface="Cambria" panose="02040503050406030204" pitchFamily="18" charset="0"/>
                </a:rPr>
                <a:t>Captures the contribution of each customer according to his or her expected migration path over the entire lifetime with the firm</a:t>
              </a:r>
              <a:r>
                <a:rPr lang="en-US" sz="1000" dirty="0">
                  <a:solidFill>
                    <a:schemeClr val="tx1"/>
                  </a:solidFill>
                  <a:latin typeface="Cambria" panose="02040503050406030204" pitchFamily="18" charset="0"/>
                  <a:cs typeface="Cambria"/>
                </a:rPr>
                <a:t>. </a:t>
              </a:r>
              <a:endParaRPr lang="en-US" sz="100" dirty="0">
                <a:solidFill>
                  <a:schemeClr val="tx1"/>
                </a:solidFill>
                <a:latin typeface="Cambria" panose="02040503050406030204" pitchFamily="18" charset="0"/>
                <a:cs typeface="Cambria"/>
              </a:endParaRPr>
            </a:p>
            <a:p>
              <a:pPr marL="153859" indent="-153859">
                <a:buFont typeface="Arial"/>
                <a:buChar char="•"/>
              </a:pPr>
              <a:endParaRPr lang="en-US" sz="1000" dirty="0">
                <a:solidFill>
                  <a:srgbClr val="000000"/>
                </a:solidFill>
                <a:latin typeface="Cambria" panose="02040503050406030204" pitchFamily="18" charset="0"/>
                <a:cs typeface="Cambria"/>
              </a:endParaRPr>
            </a:p>
            <a:p>
              <a:pPr marL="153859" indent="-153859">
                <a:buFont typeface="Arial"/>
                <a:buChar char="•"/>
              </a:pPr>
              <a:r>
                <a:rPr lang="en-US" sz="1000" dirty="0">
                  <a:solidFill>
                    <a:srgbClr val="000000"/>
                  </a:solidFill>
                  <a:latin typeface="Cambria" panose="02040503050406030204" pitchFamily="18" charset="0"/>
                  <a:cs typeface="Cambria"/>
                </a:rPr>
                <a:t>Uses discounted cash flows </a:t>
              </a:r>
            </a:p>
            <a:p>
              <a:pPr marL="153859" indent="-153859">
                <a:buFont typeface="Arial"/>
                <a:buChar char="•"/>
              </a:pPr>
              <a:r>
                <a:rPr lang="en-US" sz="1000" dirty="0">
                  <a:solidFill>
                    <a:srgbClr val="000000"/>
                  </a:solidFill>
                  <a:latin typeface="Cambria" panose="02040503050406030204" pitchFamily="18" charset="0"/>
                  <a:cs typeface="Cambria"/>
                </a:rPr>
                <a:t>Accounts for expansion and retention expectations</a:t>
              </a:r>
            </a:p>
          </p:txBody>
        </p:sp>
        <p:sp>
          <p:nvSpPr>
            <p:cNvPr id="50" name="Rectangle 49"/>
            <p:cNvSpPr/>
            <p:nvPr/>
          </p:nvSpPr>
          <p:spPr>
            <a:xfrm>
              <a:off x="80495" y="3869457"/>
              <a:ext cx="1571666"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900" dirty="0">
                  <a:solidFill>
                    <a:srgbClr val="000000"/>
                  </a:solidFill>
                  <a:latin typeface="Cambria"/>
                  <a:cs typeface="Cambria"/>
                </a:rPr>
                <a:t>Captures dynamics and heterogeneity</a:t>
              </a:r>
            </a:p>
          </p:txBody>
        </p:sp>
      </p:grpSp>
      <p:sp>
        <p:nvSpPr>
          <p:cNvPr id="51" name="Slide Number Placeholder 4"/>
          <p:cNvSpPr txBox="1">
            <a:spLocks/>
          </p:cNvSpPr>
          <p:nvPr/>
        </p:nvSpPr>
        <p:spPr>
          <a:xfrm>
            <a:off x="8398863" y="6457009"/>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11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25808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94" y="184780"/>
            <a:ext cx="7793895" cy="883270"/>
          </a:xfrm>
        </p:spPr>
        <p:txBody>
          <a:bodyPr/>
          <a:lstStyle/>
          <a:p>
            <a:r>
              <a:rPr lang="en-US" b="1" dirty="0"/>
              <a:t>Lifecycle Perspective: “Ok” First Approximation</a:t>
            </a:r>
          </a:p>
        </p:txBody>
      </p:sp>
      <p:sp>
        <p:nvSpPr>
          <p:cNvPr id="3" name="Content Placeholder 2"/>
          <p:cNvSpPr>
            <a:spLocks noGrp="1"/>
          </p:cNvSpPr>
          <p:nvPr>
            <p:ph idx="1"/>
          </p:nvPr>
        </p:nvSpPr>
        <p:spPr>
          <a:xfrm>
            <a:off x="453194" y="1269591"/>
            <a:ext cx="8153400" cy="5153994"/>
          </a:xfrm>
        </p:spPr>
        <p:txBody>
          <a:bodyPr>
            <a:normAutofit/>
          </a:bodyPr>
          <a:lstStyle/>
          <a:p>
            <a:r>
              <a:rPr lang="en-US" dirty="0"/>
              <a:t>Assumes “all” customers, markets, products, industries move thru a sequential set of “stages” as they mature</a:t>
            </a:r>
          </a:p>
          <a:p>
            <a:r>
              <a:rPr lang="en-US" dirty="0"/>
              <a:t>Applies a standard set of marketing tactics at each stage</a:t>
            </a:r>
          </a:p>
          <a:p>
            <a:r>
              <a:rPr lang="en-US" dirty="0"/>
              <a:t>Pros:</a:t>
            </a:r>
          </a:p>
          <a:p>
            <a:pPr lvl="1"/>
            <a:r>
              <a:rPr lang="en-US" sz="2000" dirty="0"/>
              <a:t>Easy to apply</a:t>
            </a:r>
          </a:p>
          <a:p>
            <a:pPr lvl="1"/>
            <a:r>
              <a:rPr lang="en-US" sz="2000" dirty="0"/>
              <a:t>Makes common sense</a:t>
            </a:r>
          </a:p>
          <a:p>
            <a:r>
              <a:rPr lang="en-US" dirty="0"/>
              <a:t>Cons:</a:t>
            </a:r>
          </a:p>
          <a:p>
            <a:pPr lvl="1"/>
            <a:r>
              <a:rPr lang="en-US" sz="2000" dirty="0"/>
              <a:t>Misses many unique trigger points and migration paths (ignores temporal heterogeneity)</a:t>
            </a:r>
          </a:p>
          <a:p>
            <a:pPr lvl="1"/>
            <a:r>
              <a:rPr lang="en-US" sz="2000" dirty="0"/>
              <a:t>Inaccurate and/or ineffective for many firms</a:t>
            </a:r>
          </a:p>
        </p:txBody>
      </p:sp>
      <p:sp>
        <p:nvSpPr>
          <p:cNvPr id="5" name="Footer Placeholder 4"/>
          <p:cNvSpPr>
            <a:spLocks noGrp="1"/>
          </p:cNvSpPr>
          <p:nvPr>
            <p:ph type="ftr" sz="quarter" idx="11"/>
          </p:nvPr>
        </p:nvSpPr>
        <p:spPr/>
        <p:txBody>
          <a:bodyPr/>
          <a:lstStyle/>
          <a:p>
            <a:r>
              <a:rPr lang="en-US" dirty="0"/>
              <a:t>© </a:t>
            </a:r>
            <a:r>
              <a:rPr lang="en-US" dirty="0" err="1"/>
              <a:t>Palmatier</a:t>
            </a:r>
            <a:endParaRPr lang="en-US" dirty="0"/>
          </a:p>
        </p:txBody>
      </p:sp>
      <p:pic>
        <p:nvPicPr>
          <p:cNvPr id="6" name="Picture 5" descr="Screen Shot 2016-12-24 at 5.07.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113" y="2753911"/>
            <a:ext cx="4145683" cy="1418582"/>
          </a:xfrm>
          <a:prstGeom prst="rect">
            <a:avLst/>
          </a:prstGeom>
        </p:spPr>
      </p:pic>
      <p:sp>
        <p:nvSpPr>
          <p:cNvPr id="8" name="Slide Number Placeholder 4"/>
          <p:cNvSpPr txBox="1">
            <a:spLocks/>
          </p:cNvSpPr>
          <p:nvPr/>
        </p:nvSpPr>
        <p:spPr>
          <a:xfrm>
            <a:off x="8398863" y="6457009"/>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12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56549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3394"/>
            <a:ext cx="7481702" cy="803691"/>
          </a:xfrm>
        </p:spPr>
        <p:txBody>
          <a:bodyPr/>
          <a:lstStyle/>
          <a:p>
            <a:r>
              <a:rPr lang="en-US" b="1" dirty="0"/>
              <a:t>Different Lifecycle Approaches</a:t>
            </a:r>
          </a:p>
        </p:txBody>
      </p:sp>
      <p:sp>
        <p:nvSpPr>
          <p:cNvPr id="3" name="Content Placeholder 2"/>
          <p:cNvSpPr>
            <a:spLocks noGrp="1"/>
          </p:cNvSpPr>
          <p:nvPr>
            <p:ph idx="1"/>
          </p:nvPr>
        </p:nvSpPr>
        <p:spPr/>
        <p:txBody>
          <a:bodyPr>
            <a:normAutofit/>
          </a:bodyPr>
          <a:lstStyle/>
          <a:p>
            <a:r>
              <a:rPr lang="en-US" b="1" dirty="0">
                <a:solidFill>
                  <a:schemeClr val="tx2"/>
                </a:solidFill>
              </a:rPr>
              <a:t>Customer lifecycle </a:t>
            </a:r>
            <a:r>
              <a:rPr lang="en-US" dirty="0"/>
              <a:t>attempts to capture how individuals typically change as they age and reach common age-related milestones</a:t>
            </a:r>
          </a:p>
          <a:p>
            <a:r>
              <a:rPr lang="en-US" b="1" dirty="0">
                <a:solidFill>
                  <a:srgbClr val="1F497D"/>
                </a:solidFill>
              </a:rPr>
              <a:t>Product lifecycle </a:t>
            </a:r>
            <a:r>
              <a:rPr lang="en-US" dirty="0"/>
              <a:t>proposes that various products go through four typical stages in relation to their acceptance by society: introduction, growth, maturity, and decline</a:t>
            </a:r>
          </a:p>
          <a:p>
            <a:r>
              <a:rPr lang="en-US" b="1" dirty="0">
                <a:solidFill>
                  <a:srgbClr val="1F497D"/>
                </a:solidFill>
              </a:rPr>
              <a:t>Industry lifecycle</a:t>
            </a:r>
            <a:r>
              <a:rPr lang="en-US" dirty="0"/>
              <a:t> comprises of five stages:</a:t>
            </a:r>
          </a:p>
          <a:p>
            <a:pPr marL="571500" lvl="1" indent="-342900">
              <a:buFont typeface="+mj-lt"/>
              <a:buAutoNum type="arabicPeriod"/>
            </a:pPr>
            <a:r>
              <a:rPr lang="en-US" sz="2000" dirty="0"/>
              <a:t>Early establishment of its range and boundaries</a:t>
            </a:r>
          </a:p>
          <a:p>
            <a:pPr marL="571500" lvl="1" indent="-342900">
              <a:buFont typeface="+mj-lt"/>
              <a:buAutoNum type="arabicPeriod"/>
            </a:pPr>
            <a:r>
              <a:rPr lang="en-US" sz="2000" dirty="0"/>
              <a:t>An innovation stage to set a “dominant design”</a:t>
            </a:r>
          </a:p>
          <a:p>
            <a:pPr marL="571500" lvl="1" indent="-342900">
              <a:buFont typeface="+mj-lt"/>
              <a:buAutoNum type="arabicPeriod"/>
            </a:pPr>
            <a:r>
              <a:rPr lang="en-US" sz="2000" dirty="0"/>
              <a:t>The shakeout stage, marked by economies of scale, such as that smaller players get forced out</a:t>
            </a:r>
          </a:p>
          <a:p>
            <a:pPr marL="571500" lvl="1" indent="-342900">
              <a:buFont typeface="+mj-lt"/>
              <a:buAutoNum type="arabicPeriod"/>
            </a:pPr>
            <a:r>
              <a:rPr lang="en-US" sz="2000" dirty="0"/>
              <a:t>Maturity, when firms focus on market share and cash flows</a:t>
            </a:r>
          </a:p>
          <a:p>
            <a:pPr marL="571500" lvl="1" indent="-342900">
              <a:buFont typeface="+mj-lt"/>
              <a:buAutoNum type="arabicPeriod"/>
            </a:pPr>
            <a:r>
              <a:rPr lang="en-US" sz="2000" dirty="0"/>
              <a:t>The decline stage, when sales decay for the industry as a whole</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txBox="1">
            <a:spLocks/>
          </p:cNvSpPr>
          <p:nvPr/>
        </p:nvSpPr>
        <p:spPr>
          <a:xfrm>
            <a:off x="8398863" y="6457009"/>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13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9598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1" y="427485"/>
            <a:ext cx="7481702" cy="803691"/>
          </a:xfrm>
        </p:spPr>
        <p:txBody>
          <a:bodyPr/>
          <a:lstStyle/>
          <a:p>
            <a:r>
              <a:rPr lang="en-US" b="1" dirty="0">
                <a:latin typeface="Cambria" panose="02040503050406030204" pitchFamily="18" charset="0"/>
                <a:cs typeface="Cambria"/>
              </a:rPr>
              <a:t>Typical Customer Product Lifecycle</a:t>
            </a:r>
            <a:br>
              <a:rPr lang="en-US" b="1" dirty="0">
                <a:latin typeface="Cambria" panose="02040503050406030204" pitchFamily="18" charset="0"/>
                <a:cs typeface="Cambria"/>
              </a:rPr>
            </a:br>
            <a:endParaRPr lang="en-US" b="1" dirty="0"/>
          </a:p>
        </p:txBody>
      </p:sp>
      <p:sp>
        <p:nvSpPr>
          <p:cNvPr id="4" name="Footer Placeholder 3"/>
          <p:cNvSpPr>
            <a:spLocks noGrp="1"/>
          </p:cNvSpPr>
          <p:nvPr>
            <p:ph type="ftr" sz="quarter" idx="11"/>
          </p:nvPr>
        </p:nvSpPr>
        <p:spPr>
          <a:xfrm>
            <a:off x="148097" y="6455107"/>
            <a:ext cx="6122894" cy="365125"/>
          </a:xfrm>
        </p:spPr>
        <p:txBody>
          <a:bodyPr/>
          <a:lstStyle/>
          <a:p>
            <a:r>
              <a:rPr lang="en-US"/>
              <a:t>© Palmatier</a:t>
            </a:r>
            <a:endParaRPr lang="en-US" dirty="0"/>
          </a:p>
        </p:txBody>
      </p:sp>
      <p:graphicFrame>
        <p:nvGraphicFramePr>
          <p:cNvPr id="18" name="Table 4"/>
          <p:cNvGraphicFramePr/>
          <p:nvPr>
            <p:extLst>
              <p:ext uri="{D42A27DB-BD31-4B8C-83A1-F6EECF244321}">
                <p14:modId xmlns:p14="http://schemas.microsoft.com/office/powerpoint/2010/main" val="2957331821"/>
              </p:ext>
            </p:extLst>
          </p:nvPr>
        </p:nvGraphicFramePr>
        <p:xfrm>
          <a:off x="1052274" y="1320643"/>
          <a:ext cx="7620000" cy="5580529"/>
        </p:xfrm>
        <a:graphic>
          <a:graphicData uri="http://schemas.openxmlformats.org/drawingml/2006/table">
            <a:tbl>
              <a:tblPr>
                <a:tableStyleId>{2D5ABB26-0587-4C30-8999-92F81FD0307C}</a:tableStyleId>
              </a:tblPr>
              <a:tblGrid>
                <a:gridCol w="2045586">
                  <a:extLst>
                    <a:ext uri="{9D8B030D-6E8A-4147-A177-3AD203B41FA5}">
                      <a16:colId xmlns:a16="http://schemas.microsoft.com/office/drawing/2014/main" xmlns="" val="20000"/>
                    </a:ext>
                  </a:extLst>
                </a:gridCol>
                <a:gridCol w="1853534">
                  <a:extLst>
                    <a:ext uri="{9D8B030D-6E8A-4147-A177-3AD203B41FA5}">
                      <a16:colId xmlns:a16="http://schemas.microsoft.com/office/drawing/2014/main" xmlns="" val="20001"/>
                    </a:ext>
                  </a:extLst>
                </a:gridCol>
                <a:gridCol w="1860440">
                  <a:extLst>
                    <a:ext uri="{9D8B030D-6E8A-4147-A177-3AD203B41FA5}">
                      <a16:colId xmlns:a16="http://schemas.microsoft.com/office/drawing/2014/main" xmlns="" val="20002"/>
                    </a:ext>
                  </a:extLst>
                </a:gridCol>
                <a:gridCol w="1860440">
                  <a:extLst>
                    <a:ext uri="{9D8B030D-6E8A-4147-A177-3AD203B41FA5}">
                      <a16:colId xmlns:a16="http://schemas.microsoft.com/office/drawing/2014/main" xmlns="" val="20003"/>
                    </a:ext>
                  </a:extLst>
                </a:gridCol>
              </a:tblGrid>
              <a:tr h="435622">
                <a:tc>
                  <a:txBody>
                    <a:bodyPr/>
                    <a:lstStyle/>
                    <a:p>
                      <a:pPr algn="ctr">
                        <a:lnSpc>
                          <a:spcPct val="100000"/>
                        </a:lnSpc>
                      </a:pPr>
                      <a:r>
                        <a:rPr lang="en-US" sz="1200" b="1" u="none" dirty="0">
                          <a:solidFill>
                            <a:srgbClr val="000000"/>
                          </a:solidFill>
                          <a:latin typeface="Cambria" panose="02040503050406030204" pitchFamily="18" charset="0"/>
                        </a:rPr>
                        <a:t>Introduction</a:t>
                      </a:r>
                      <a:endParaRPr sz="1200" b="1" u="none" dirty="0">
                        <a:solidFill>
                          <a:srgbClr val="000000"/>
                        </a:solidFill>
                        <a:latin typeface="Cambria" panose="02040503050406030204" pitchFamily="18" charset="0"/>
                      </a:endParaRP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6D9F1"/>
                    </a:solidFill>
                  </a:tcPr>
                </a:tc>
                <a:tc>
                  <a:txBody>
                    <a:bodyPr/>
                    <a:lstStyle/>
                    <a:p>
                      <a:pPr algn="ctr">
                        <a:lnSpc>
                          <a:spcPct val="100000"/>
                        </a:lnSpc>
                      </a:pPr>
                      <a:r>
                        <a:rPr lang="en-US" sz="1200" b="1" u="none" dirty="0">
                          <a:solidFill>
                            <a:srgbClr val="000000"/>
                          </a:solidFill>
                          <a:latin typeface="Cambria" panose="02040503050406030204" pitchFamily="18" charset="0"/>
                        </a:rPr>
                        <a:t>Growth</a:t>
                      </a:r>
                      <a:endParaRPr sz="1200" b="1" u="none" dirty="0">
                        <a:solidFill>
                          <a:srgbClr val="000000"/>
                        </a:solidFill>
                        <a:latin typeface="Cambria" panose="02040503050406030204" pitchFamily="18" charset="0"/>
                      </a:endParaRP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6D9F1"/>
                    </a:solidFill>
                  </a:tcPr>
                </a:tc>
                <a:tc>
                  <a:txBody>
                    <a:bodyPr/>
                    <a:lstStyle/>
                    <a:p>
                      <a:pPr algn="ctr">
                        <a:lnSpc>
                          <a:spcPct val="100000"/>
                        </a:lnSpc>
                      </a:pPr>
                      <a:r>
                        <a:rPr lang="en-US" sz="1200" b="1" u="none" dirty="0">
                          <a:solidFill>
                            <a:srgbClr val="000000"/>
                          </a:solidFill>
                          <a:latin typeface="Cambria" panose="02040503050406030204" pitchFamily="18" charset="0"/>
                        </a:rPr>
                        <a:t>Maturity</a:t>
                      </a:r>
                      <a:endParaRPr sz="1200" b="1" u="none" dirty="0">
                        <a:solidFill>
                          <a:srgbClr val="000000"/>
                        </a:solidFill>
                        <a:latin typeface="Cambria" panose="02040503050406030204" pitchFamily="18" charset="0"/>
                      </a:endParaRP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6D9F1"/>
                    </a:solidFill>
                  </a:tcPr>
                </a:tc>
                <a:tc>
                  <a:txBody>
                    <a:bodyPr/>
                    <a:lstStyle/>
                    <a:p>
                      <a:pPr algn="ctr">
                        <a:lnSpc>
                          <a:spcPct val="100000"/>
                        </a:lnSpc>
                      </a:pPr>
                      <a:r>
                        <a:rPr lang="en-US" sz="1200" b="1" u="none" dirty="0">
                          <a:solidFill>
                            <a:srgbClr val="000000"/>
                          </a:solidFill>
                          <a:latin typeface="Cambria" panose="02040503050406030204" pitchFamily="18" charset="0"/>
                        </a:rPr>
                        <a:t>Decline</a:t>
                      </a:r>
                      <a:endParaRPr sz="1200" b="1" u="none" dirty="0">
                        <a:solidFill>
                          <a:srgbClr val="000000"/>
                        </a:solidFill>
                        <a:latin typeface="Cambria" panose="02040503050406030204" pitchFamily="18" charset="0"/>
                      </a:endParaRP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xmlns="" val="10000"/>
                  </a:ext>
                </a:extLst>
              </a:tr>
              <a:tr h="2321025">
                <a:tc>
                  <a:txBody>
                    <a:bodyPr/>
                    <a:lstStyle/>
                    <a:p>
                      <a:pPr marL="0" indent="0">
                        <a:lnSpc>
                          <a:spcPct val="100000"/>
                        </a:lnSpc>
                        <a:spcBef>
                          <a:spcPts val="600"/>
                        </a:spcBef>
                        <a:buFont typeface="Arial"/>
                        <a:buNone/>
                      </a:pPr>
                      <a:endParaRPr sz="1100" dirty="0"/>
                    </a:p>
                  </a:txBody>
                  <a:tcPr marL="83127" marR="83127" marT="1613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509412" rtl="0" eaLnBrk="1" fontAlgn="auto" latinLnBrk="0" hangingPunct="1">
                        <a:lnSpc>
                          <a:spcPct val="100000"/>
                        </a:lnSpc>
                        <a:spcBef>
                          <a:spcPts val="600"/>
                        </a:spcBef>
                        <a:spcAft>
                          <a:spcPts val="0"/>
                        </a:spcAft>
                        <a:buClrTx/>
                        <a:buSzTx/>
                        <a:buFont typeface="Arial"/>
                        <a:buNone/>
                        <a:tabLst/>
                        <a:defRPr/>
                      </a:pPr>
                      <a:endParaRPr lang="en-US" sz="1100" dirty="0"/>
                    </a:p>
                  </a:txBody>
                  <a:tcPr marL="83127" marR="83127" marT="1613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nSpc>
                          <a:spcPct val="100000"/>
                        </a:lnSpc>
                        <a:spcBef>
                          <a:spcPts val="600"/>
                        </a:spcBef>
                        <a:buFont typeface="Arial"/>
                        <a:buNone/>
                      </a:pPr>
                      <a:endParaRPr sz="1100" dirty="0"/>
                    </a:p>
                  </a:txBody>
                  <a:tcPr marL="83127" marR="83127" marT="1613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509412" rtl="0" eaLnBrk="1" fontAlgn="auto" latinLnBrk="0" hangingPunct="1">
                        <a:lnSpc>
                          <a:spcPct val="100000"/>
                        </a:lnSpc>
                        <a:spcBef>
                          <a:spcPts val="600"/>
                        </a:spcBef>
                        <a:spcAft>
                          <a:spcPts val="0"/>
                        </a:spcAft>
                        <a:buClrTx/>
                        <a:buSzTx/>
                        <a:buFont typeface="Arial"/>
                        <a:buNone/>
                        <a:tabLst/>
                        <a:defRPr/>
                      </a:pPr>
                      <a:endParaRPr sz="1100" dirty="0"/>
                    </a:p>
                  </a:txBody>
                  <a:tcPr marL="83127" marR="83127" marT="1613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1"/>
                  </a:ext>
                </a:extLst>
              </a:tr>
              <a:tr h="336176">
                <a:tc>
                  <a:txBody>
                    <a:bodyPr/>
                    <a:lstStyle/>
                    <a:p>
                      <a:pPr marL="171450" indent="-171450">
                        <a:lnSpc>
                          <a:spcPct val="100000"/>
                        </a:lnSpc>
                        <a:spcBef>
                          <a:spcPts val="600"/>
                        </a:spcBef>
                        <a:buFont typeface="Arial"/>
                        <a:buChar char="•"/>
                      </a:pPr>
                      <a:endParaRPr sz="1100" dirty="0"/>
                    </a:p>
                  </a:txBody>
                  <a:tcPr marL="83127" marR="83127" marT="1613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509412" rtl="0" eaLnBrk="1" fontAlgn="auto" latinLnBrk="0" hangingPunct="1">
                        <a:lnSpc>
                          <a:spcPct val="100000"/>
                        </a:lnSpc>
                        <a:spcBef>
                          <a:spcPts val="600"/>
                        </a:spcBef>
                        <a:spcAft>
                          <a:spcPts val="0"/>
                        </a:spcAft>
                        <a:buClrTx/>
                        <a:buSzTx/>
                        <a:buFont typeface="Arial"/>
                        <a:buChar char="•"/>
                        <a:tabLst/>
                        <a:defRPr/>
                      </a:pPr>
                      <a:endParaRPr lang="en-US" sz="1100" dirty="0"/>
                    </a:p>
                  </a:txBody>
                  <a:tcPr marL="83127" marR="83127" marT="1613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nSpc>
                          <a:spcPct val="100000"/>
                        </a:lnSpc>
                        <a:spcBef>
                          <a:spcPts val="600"/>
                        </a:spcBef>
                        <a:buFont typeface="Arial"/>
                        <a:buChar char="•"/>
                      </a:pPr>
                      <a:endParaRPr sz="1100" dirty="0"/>
                    </a:p>
                  </a:txBody>
                  <a:tcPr marL="83127" marR="83127" marT="1613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509412" rtl="0" eaLnBrk="1" fontAlgn="auto" latinLnBrk="0" hangingPunct="1">
                        <a:lnSpc>
                          <a:spcPct val="100000"/>
                        </a:lnSpc>
                        <a:spcBef>
                          <a:spcPts val="600"/>
                        </a:spcBef>
                        <a:spcAft>
                          <a:spcPts val="0"/>
                        </a:spcAft>
                        <a:buClrTx/>
                        <a:buSzTx/>
                        <a:buFont typeface="Arial"/>
                        <a:buChar char="•"/>
                        <a:tabLst/>
                        <a:defRPr/>
                      </a:pPr>
                      <a:endParaRPr sz="1100" dirty="0"/>
                    </a:p>
                  </a:txBody>
                  <a:tcPr marL="83127" marR="83127" marT="1613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487706">
                <a:tc>
                  <a:txBody>
                    <a:bodyPr/>
                    <a:lstStyle/>
                    <a:p>
                      <a:pPr marL="171450" indent="-171450">
                        <a:lnSpc>
                          <a:spcPct val="100000"/>
                        </a:lnSpc>
                        <a:spcBef>
                          <a:spcPts val="600"/>
                        </a:spcBef>
                        <a:buFont typeface="Arial"/>
                        <a:buChar char="•"/>
                      </a:pPr>
                      <a:r>
                        <a:rPr lang="en-US" sz="1000" dirty="0">
                          <a:solidFill>
                            <a:srgbClr val="000000"/>
                          </a:solidFill>
                          <a:latin typeface="Cambria"/>
                        </a:rPr>
                        <a:t>Product</a:t>
                      </a:r>
                      <a:r>
                        <a:rPr lang="en-US" sz="1000" baseline="0" dirty="0">
                          <a:solidFill>
                            <a:srgbClr val="000000"/>
                          </a:solidFill>
                          <a:latin typeface="Cambria"/>
                        </a:rPr>
                        <a:t> just launched on the market, often perceived as risky by customers. </a:t>
                      </a:r>
                    </a:p>
                    <a:p>
                      <a:pPr marL="171450" indent="-171450">
                        <a:lnSpc>
                          <a:spcPct val="100000"/>
                        </a:lnSpc>
                        <a:spcBef>
                          <a:spcPts val="600"/>
                        </a:spcBef>
                        <a:buFont typeface="Arial"/>
                        <a:buChar char="•"/>
                      </a:pPr>
                      <a:r>
                        <a:rPr lang="en-US" sz="1000" baseline="0" dirty="0">
                          <a:solidFill>
                            <a:srgbClr val="000000"/>
                          </a:solidFill>
                          <a:latin typeface="Cambria"/>
                        </a:rPr>
                        <a:t>Most relevant features are still unknown by customers and sellers. </a:t>
                      </a:r>
                    </a:p>
                    <a:p>
                      <a:pPr marL="171450" indent="-171450">
                        <a:lnSpc>
                          <a:spcPct val="100000"/>
                        </a:lnSpc>
                        <a:spcBef>
                          <a:spcPts val="600"/>
                        </a:spcBef>
                        <a:buFont typeface="Arial"/>
                        <a:buChar char="•"/>
                      </a:pPr>
                      <a:r>
                        <a:rPr lang="en-US" sz="1000" baseline="0" dirty="0">
                          <a:solidFill>
                            <a:srgbClr val="000000"/>
                          </a:solidFill>
                          <a:latin typeface="Cambria"/>
                        </a:rPr>
                        <a:t>High prices. </a:t>
                      </a:r>
                    </a:p>
                    <a:p>
                      <a:pPr marL="171450" indent="-171450">
                        <a:lnSpc>
                          <a:spcPct val="100000"/>
                        </a:lnSpc>
                        <a:spcBef>
                          <a:spcPts val="600"/>
                        </a:spcBef>
                        <a:buFont typeface="Arial"/>
                        <a:buChar char="•"/>
                      </a:pPr>
                      <a:r>
                        <a:rPr lang="en-US" sz="1000" baseline="0" dirty="0">
                          <a:solidFill>
                            <a:srgbClr val="000000"/>
                          </a:solidFill>
                          <a:latin typeface="Cambria"/>
                        </a:rPr>
                        <a:t>Seller focuses on finding new customers and promoting product trials. </a:t>
                      </a:r>
                      <a:endParaRPr sz="1000" dirty="0"/>
                    </a:p>
                  </a:txBody>
                  <a:tcPr marL="83127" marR="83127" marT="1613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509412" rtl="0" eaLnBrk="1" fontAlgn="auto" latinLnBrk="0" hangingPunct="1">
                        <a:lnSpc>
                          <a:spcPct val="100000"/>
                        </a:lnSpc>
                        <a:spcBef>
                          <a:spcPts val="600"/>
                        </a:spcBef>
                        <a:spcAft>
                          <a:spcPts val="0"/>
                        </a:spcAft>
                        <a:buClrTx/>
                        <a:buSzTx/>
                        <a:buFont typeface="Arial"/>
                        <a:buChar char="•"/>
                        <a:tabLst/>
                        <a:defRPr/>
                      </a:pPr>
                      <a:r>
                        <a:rPr lang="en-US" sz="1000" dirty="0">
                          <a:solidFill>
                            <a:srgbClr val="000000"/>
                          </a:solidFill>
                          <a:latin typeface="Cambria"/>
                        </a:rPr>
                        <a:t>Product gains acceptance in the market, and sales expand quickly.</a:t>
                      </a:r>
                      <a:r>
                        <a:rPr lang="en-US" sz="1000" baseline="0" dirty="0">
                          <a:solidFill>
                            <a:srgbClr val="000000"/>
                          </a:solidFill>
                          <a:latin typeface="Cambria"/>
                        </a:rPr>
                        <a:t> </a:t>
                      </a:r>
                    </a:p>
                    <a:p>
                      <a:pPr marL="171450" marR="0" indent="-171450" algn="l" defTabSz="509412" rtl="0" eaLnBrk="1" fontAlgn="auto" latinLnBrk="0" hangingPunct="1">
                        <a:lnSpc>
                          <a:spcPct val="100000"/>
                        </a:lnSpc>
                        <a:spcBef>
                          <a:spcPts val="600"/>
                        </a:spcBef>
                        <a:spcAft>
                          <a:spcPts val="0"/>
                        </a:spcAft>
                        <a:buClrTx/>
                        <a:buSzTx/>
                        <a:buFont typeface="Arial"/>
                        <a:buChar char="•"/>
                        <a:tabLst/>
                        <a:defRPr/>
                      </a:pPr>
                      <a:r>
                        <a:rPr lang="en-US" sz="1000" baseline="0" dirty="0">
                          <a:solidFill>
                            <a:srgbClr val="000000"/>
                          </a:solidFill>
                          <a:latin typeface="Cambria"/>
                        </a:rPr>
                        <a:t>Users are more comfortable with the product and know which features they want. </a:t>
                      </a:r>
                    </a:p>
                    <a:p>
                      <a:pPr marL="171450" marR="0" indent="-171450" algn="l" defTabSz="509412" rtl="0" eaLnBrk="1" fontAlgn="auto" latinLnBrk="0" hangingPunct="1">
                        <a:lnSpc>
                          <a:spcPct val="100000"/>
                        </a:lnSpc>
                        <a:spcBef>
                          <a:spcPts val="600"/>
                        </a:spcBef>
                        <a:spcAft>
                          <a:spcPts val="0"/>
                        </a:spcAft>
                        <a:buClrTx/>
                        <a:buSzTx/>
                        <a:buFont typeface="Arial"/>
                        <a:buChar char="•"/>
                        <a:tabLst/>
                        <a:defRPr/>
                      </a:pPr>
                      <a:r>
                        <a:rPr lang="en-US" sz="1000" dirty="0">
                          <a:solidFill>
                            <a:srgbClr val="000000"/>
                          </a:solidFill>
                          <a:latin typeface="Cambria"/>
                        </a:rPr>
                        <a:t>More focus on retaining customers and generating repeat sales.</a:t>
                      </a:r>
                      <a:r>
                        <a:rPr lang="en-US" sz="1000" baseline="0" dirty="0"/>
                        <a:t> </a:t>
                      </a:r>
                    </a:p>
                    <a:p>
                      <a:pPr marL="171450" marR="0" indent="-171450" algn="l" defTabSz="509412" rtl="0" eaLnBrk="1" fontAlgn="auto" latinLnBrk="0" hangingPunct="1">
                        <a:lnSpc>
                          <a:spcPct val="100000"/>
                        </a:lnSpc>
                        <a:spcBef>
                          <a:spcPts val="600"/>
                        </a:spcBef>
                        <a:spcAft>
                          <a:spcPts val="0"/>
                        </a:spcAft>
                        <a:buClrTx/>
                        <a:buSzTx/>
                        <a:buFont typeface="Arial"/>
                        <a:buChar char="•"/>
                        <a:tabLst/>
                        <a:defRPr/>
                      </a:pPr>
                      <a:r>
                        <a:rPr lang="en-US" sz="1000" baseline="0" dirty="0">
                          <a:latin typeface="Cambria" panose="02040503050406030204" pitchFamily="18" charset="0"/>
                        </a:rPr>
                        <a:t>Customers become increasingly price sensitive. </a:t>
                      </a:r>
                      <a:endParaRPr lang="en-US" sz="1000" dirty="0">
                        <a:latin typeface="Cambria" panose="02040503050406030204" pitchFamily="18" charset="0"/>
                      </a:endParaRPr>
                    </a:p>
                  </a:txBody>
                  <a:tcPr marL="83127" marR="83127" marT="1613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nSpc>
                          <a:spcPct val="100000"/>
                        </a:lnSpc>
                        <a:spcBef>
                          <a:spcPts val="600"/>
                        </a:spcBef>
                        <a:buFont typeface="Arial"/>
                        <a:buChar char="•"/>
                      </a:pPr>
                      <a:r>
                        <a:rPr lang="en-US" sz="1000" dirty="0">
                          <a:solidFill>
                            <a:srgbClr val="000000"/>
                          </a:solidFill>
                          <a:latin typeface="Cambria"/>
                        </a:rPr>
                        <a:t>Product is widely accepted, and growth begins to slow,</a:t>
                      </a:r>
                      <a:r>
                        <a:rPr lang="en-US" sz="1000" baseline="0" dirty="0">
                          <a:solidFill>
                            <a:srgbClr val="000000"/>
                          </a:solidFill>
                          <a:latin typeface="Cambria"/>
                        </a:rPr>
                        <a:t> because fewer</a:t>
                      </a:r>
                      <a:r>
                        <a:rPr lang="en-US" sz="1000" dirty="0">
                          <a:solidFill>
                            <a:srgbClr val="000000"/>
                          </a:solidFill>
                          <a:latin typeface="Cambria"/>
                        </a:rPr>
                        <a:t> new users are available.  </a:t>
                      </a:r>
                    </a:p>
                    <a:p>
                      <a:pPr marL="171450" indent="-171450">
                        <a:lnSpc>
                          <a:spcPct val="100000"/>
                        </a:lnSpc>
                        <a:spcBef>
                          <a:spcPts val="600"/>
                        </a:spcBef>
                        <a:buFont typeface="Arial"/>
                        <a:buChar char="•"/>
                      </a:pPr>
                      <a:r>
                        <a:rPr lang="en-US" sz="1000" dirty="0">
                          <a:solidFill>
                            <a:srgbClr val="000000"/>
                          </a:solidFill>
                          <a:latin typeface="Cambria"/>
                        </a:rPr>
                        <a:t>Market becomes competitive,</a:t>
                      </a:r>
                      <a:r>
                        <a:rPr lang="en-US" sz="1000" baseline="0" dirty="0">
                          <a:solidFill>
                            <a:srgbClr val="000000"/>
                          </a:solidFill>
                          <a:latin typeface="Cambria"/>
                        </a:rPr>
                        <a:t> and some firms drop out. </a:t>
                      </a:r>
                    </a:p>
                    <a:p>
                      <a:pPr marL="171450" indent="-171450">
                        <a:lnSpc>
                          <a:spcPct val="100000"/>
                        </a:lnSpc>
                        <a:spcBef>
                          <a:spcPts val="600"/>
                        </a:spcBef>
                        <a:buFont typeface="Arial"/>
                        <a:buChar char="•"/>
                      </a:pPr>
                      <a:r>
                        <a:rPr lang="en-US" sz="1000" baseline="0" dirty="0">
                          <a:solidFill>
                            <a:srgbClr val="000000"/>
                          </a:solidFill>
                          <a:latin typeface="Cambria"/>
                        </a:rPr>
                        <a:t>Intense price competition reduces profits. </a:t>
                      </a:r>
                    </a:p>
                    <a:p>
                      <a:pPr marL="171450" indent="-171450">
                        <a:lnSpc>
                          <a:spcPct val="100000"/>
                        </a:lnSpc>
                        <a:spcBef>
                          <a:spcPts val="600"/>
                        </a:spcBef>
                        <a:buFont typeface="Arial"/>
                        <a:buChar char="•"/>
                      </a:pPr>
                      <a:r>
                        <a:rPr lang="en-US" sz="1000" baseline="0" dirty="0">
                          <a:solidFill>
                            <a:srgbClr val="000000"/>
                          </a:solidFill>
                          <a:latin typeface="Cambria"/>
                        </a:rPr>
                        <a:t>Some sellers focus on niche segments to avoid competitive pressures.</a:t>
                      </a:r>
                      <a:endParaRPr sz="1000" dirty="0"/>
                    </a:p>
                  </a:txBody>
                  <a:tcPr marL="83127" marR="83127" marT="1613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509412" rtl="0" eaLnBrk="1" fontAlgn="auto" latinLnBrk="0" hangingPunct="1">
                        <a:lnSpc>
                          <a:spcPct val="100000"/>
                        </a:lnSpc>
                        <a:spcBef>
                          <a:spcPts val="600"/>
                        </a:spcBef>
                        <a:spcAft>
                          <a:spcPts val="0"/>
                        </a:spcAft>
                        <a:buClrTx/>
                        <a:buSzTx/>
                        <a:buFont typeface="Arial"/>
                        <a:buChar char="•"/>
                        <a:tabLst/>
                        <a:defRPr/>
                      </a:pPr>
                      <a:r>
                        <a:rPr lang="en-US" sz="1000" dirty="0">
                          <a:solidFill>
                            <a:srgbClr val="000000"/>
                          </a:solidFill>
                          <a:latin typeface="Cambria"/>
                        </a:rPr>
                        <a:t>Destructive competition and</a:t>
                      </a:r>
                      <a:r>
                        <a:rPr lang="en-US" sz="1000" baseline="0" dirty="0">
                          <a:solidFill>
                            <a:srgbClr val="000000"/>
                          </a:solidFill>
                          <a:latin typeface="Cambria"/>
                        </a:rPr>
                        <a:t> changing</a:t>
                      </a:r>
                      <a:r>
                        <a:rPr lang="en-US" sz="1000" dirty="0">
                          <a:solidFill>
                            <a:srgbClr val="000000"/>
                          </a:solidFill>
                          <a:latin typeface="Cambria"/>
                        </a:rPr>
                        <a:t> consumer </a:t>
                      </a:r>
                      <a:r>
                        <a:rPr lang="en-US" sz="1000" baseline="0" dirty="0">
                          <a:solidFill>
                            <a:srgbClr val="000000"/>
                          </a:solidFill>
                          <a:latin typeface="Cambria"/>
                        </a:rPr>
                        <a:t>needs and desires</a:t>
                      </a:r>
                      <a:r>
                        <a:rPr lang="en-US" sz="1000" dirty="0">
                          <a:solidFill>
                            <a:srgbClr val="000000"/>
                          </a:solidFill>
                          <a:latin typeface="Cambria"/>
                        </a:rPr>
                        <a:t> lead to product decline. </a:t>
                      </a:r>
                    </a:p>
                    <a:p>
                      <a:pPr marL="171450" marR="0" indent="-171450" algn="l" defTabSz="509412" rtl="0" eaLnBrk="1" fontAlgn="auto" latinLnBrk="0" hangingPunct="1">
                        <a:lnSpc>
                          <a:spcPct val="100000"/>
                        </a:lnSpc>
                        <a:spcBef>
                          <a:spcPts val="600"/>
                        </a:spcBef>
                        <a:spcAft>
                          <a:spcPts val="0"/>
                        </a:spcAft>
                        <a:buClrTx/>
                        <a:buSzTx/>
                        <a:buFont typeface="Arial"/>
                        <a:buChar char="•"/>
                        <a:tabLst/>
                        <a:defRPr/>
                      </a:pPr>
                      <a:r>
                        <a:rPr lang="en-US" sz="1000" dirty="0">
                          <a:solidFill>
                            <a:srgbClr val="000000"/>
                          </a:solidFill>
                          <a:latin typeface="Cambria"/>
                        </a:rPr>
                        <a:t>Firms’</a:t>
                      </a:r>
                      <a:r>
                        <a:rPr lang="en-US" sz="1000" baseline="0" dirty="0">
                          <a:solidFill>
                            <a:srgbClr val="000000"/>
                          </a:solidFill>
                          <a:latin typeface="Cambria"/>
                        </a:rPr>
                        <a:t> sales and profits decline.</a:t>
                      </a:r>
                    </a:p>
                    <a:p>
                      <a:pPr marL="171450" marR="0" indent="-171450" algn="l" defTabSz="509412" rtl="0" eaLnBrk="1" fontAlgn="auto" latinLnBrk="0" hangingPunct="1">
                        <a:lnSpc>
                          <a:spcPct val="100000"/>
                        </a:lnSpc>
                        <a:spcBef>
                          <a:spcPts val="600"/>
                        </a:spcBef>
                        <a:spcAft>
                          <a:spcPts val="0"/>
                        </a:spcAft>
                        <a:buClrTx/>
                        <a:buSzTx/>
                        <a:buFont typeface="Arial"/>
                        <a:buChar char="•"/>
                        <a:tabLst/>
                        <a:defRPr/>
                      </a:pPr>
                      <a:r>
                        <a:rPr lang="en-US" sz="1000" baseline="0" dirty="0">
                          <a:solidFill>
                            <a:srgbClr val="000000"/>
                          </a:solidFill>
                          <a:latin typeface="Cambria"/>
                        </a:rPr>
                        <a:t>Firms with higher cost and those without a unique advantage exit the market. </a:t>
                      </a:r>
                    </a:p>
                    <a:p>
                      <a:pPr marL="171450" marR="0" indent="-171450" algn="l" defTabSz="509412" rtl="0" eaLnBrk="1" fontAlgn="auto" latinLnBrk="0" hangingPunct="1">
                        <a:lnSpc>
                          <a:spcPct val="100000"/>
                        </a:lnSpc>
                        <a:spcBef>
                          <a:spcPts val="600"/>
                        </a:spcBef>
                        <a:spcAft>
                          <a:spcPts val="0"/>
                        </a:spcAft>
                        <a:buClrTx/>
                        <a:buSzTx/>
                        <a:buFont typeface="Arial"/>
                        <a:buChar char="•"/>
                        <a:tabLst/>
                        <a:defRPr/>
                      </a:pPr>
                      <a:r>
                        <a:rPr lang="en-US" sz="1000" baseline="0" dirty="0">
                          <a:solidFill>
                            <a:srgbClr val="000000"/>
                          </a:solidFill>
                          <a:latin typeface="Cambria"/>
                        </a:rPr>
                        <a:t>Market often consolidates with fewer suppliers.</a:t>
                      </a:r>
                      <a:endParaRPr sz="1000" dirty="0"/>
                    </a:p>
                  </a:txBody>
                  <a:tcPr marL="83127" marR="83127" marT="1613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19" name="CustomShape 3"/>
          <p:cNvSpPr/>
          <p:nvPr/>
        </p:nvSpPr>
        <p:spPr>
          <a:xfrm rot="16200000">
            <a:off x="-22604" y="2535140"/>
            <a:ext cx="994680" cy="364680"/>
          </a:xfrm>
          <a:prstGeom prst="rect">
            <a:avLst/>
          </a:prstGeom>
        </p:spPr>
        <p:txBody>
          <a:bodyPr lIns="89989" tIns="44995" rIns="89989" bIns="44995"/>
          <a:lstStyle/>
          <a:p>
            <a:pPr algn="ctr">
              <a:lnSpc>
                <a:spcPct val="100000"/>
              </a:lnSpc>
            </a:pPr>
            <a:r>
              <a:rPr lang="en-US" b="1" dirty="0">
                <a:solidFill>
                  <a:srgbClr val="000000"/>
                </a:solidFill>
                <a:latin typeface="Cambria"/>
              </a:rPr>
              <a:t>Sales</a:t>
            </a:r>
            <a:endParaRPr b="1" dirty="0">
              <a:solidFill>
                <a:srgbClr val="000000"/>
              </a:solidFill>
            </a:endParaRPr>
          </a:p>
        </p:txBody>
      </p:sp>
      <p:sp>
        <p:nvSpPr>
          <p:cNvPr id="20" name="Freeform 19"/>
          <p:cNvSpPr/>
          <p:nvPr/>
        </p:nvSpPr>
        <p:spPr>
          <a:xfrm>
            <a:off x="1255975" y="2483810"/>
            <a:ext cx="7472389" cy="1542716"/>
          </a:xfrm>
          <a:custGeom>
            <a:avLst/>
            <a:gdLst>
              <a:gd name="connsiteX0" fmla="*/ 0 w 6940019"/>
              <a:gd name="connsiteY0" fmla="*/ 1763782 h 1886863"/>
              <a:gd name="connsiteX1" fmla="*/ 4821916 w 6940019"/>
              <a:gd name="connsiteY1" fmla="*/ 0 h 1886863"/>
              <a:gd name="connsiteX2" fmla="*/ 6727161 w 6940019"/>
              <a:gd name="connsiteY2" fmla="*/ 1763782 h 1886863"/>
              <a:gd name="connsiteX3" fmla="*/ 94086 w 6940019"/>
              <a:gd name="connsiteY3" fmla="*/ 1740265 h 1886863"/>
              <a:gd name="connsiteX0" fmla="*/ 0 w 6834750"/>
              <a:gd name="connsiteY0" fmla="*/ 1834333 h 1962630"/>
              <a:gd name="connsiteX1" fmla="*/ 3904576 w 6834750"/>
              <a:gd name="connsiteY1" fmla="*/ 0 h 1962630"/>
              <a:gd name="connsiteX2" fmla="*/ 6727161 w 6834750"/>
              <a:gd name="connsiteY2" fmla="*/ 1834333 h 1962630"/>
              <a:gd name="connsiteX3" fmla="*/ 94086 w 6834750"/>
              <a:gd name="connsiteY3" fmla="*/ 1810816 h 1962630"/>
              <a:gd name="connsiteX0" fmla="*/ 0 w 6837970"/>
              <a:gd name="connsiteY0" fmla="*/ 1834333 h 1996374"/>
              <a:gd name="connsiteX1" fmla="*/ 3904576 w 6837970"/>
              <a:gd name="connsiteY1" fmla="*/ 0 h 1996374"/>
              <a:gd name="connsiteX2" fmla="*/ 6727161 w 6837970"/>
              <a:gd name="connsiteY2" fmla="*/ 1834333 h 1996374"/>
              <a:gd name="connsiteX3" fmla="*/ 23521 w 6837970"/>
              <a:gd name="connsiteY3" fmla="*/ 1904884 h 1996374"/>
              <a:gd name="connsiteX0" fmla="*/ 0 w 6727690"/>
              <a:gd name="connsiteY0" fmla="*/ 1834333 h 1904884"/>
              <a:gd name="connsiteX1" fmla="*/ 3904576 w 6727690"/>
              <a:gd name="connsiteY1" fmla="*/ 0 h 1904884"/>
              <a:gd name="connsiteX2" fmla="*/ 6727161 w 6727690"/>
              <a:gd name="connsiteY2" fmla="*/ 1834333 h 1904884"/>
              <a:gd name="connsiteX3" fmla="*/ 23521 w 6727690"/>
              <a:gd name="connsiteY3" fmla="*/ 1904884 h 1904884"/>
              <a:gd name="connsiteX0" fmla="*/ 0 w 6727690"/>
              <a:gd name="connsiteY0" fmla="*/ 1834333 h 1834333"/>
              <a:gd name="connsiteX1" fmla="*/ 3904576 w 6727690"/>
              <a:gd name="connsiteY1" fmla="*/ 0 h 1834333"/>
              <a:gd name="connsiteX2" fmla="*/ 6727161 w 6727690"/>
              <a:gd name="connsiteY2" fmla="*/ 1834333 h 1834333"/>
              <a:gd name="connsiteX0" fmla="*/ 0 w 6727690"/>
              <a:gd name="connsiteY0" fmla="*/ 1834333 h 1834333"/>
              <a:gd name="connsiteX1" fmla="*/ 3904576 w 6727690"/>
              <a:gd name="connsiteY1" fmla="*/ 0 h 1834333"/>
              <a:gd name="connsiteX2" fmla="*/ 6727161 w 6727690"/>
              <a:gd name="connsiteY2" fmla="*/ 1834333 h 1834333"/>
              <a:gd name="connsiteX3" fmla="*/ 0 w 6727690"/>
              <a:gd name="connsiteY3" fmla="*/ 1834333 h 1834333"/>
            </a:gdLst>
            <a:ahLst/>
            <a:cxnLst>
              <a:cxn ang="0">
                <a:pos x="connsiteX0" y="connsiteY0"/>
              </a:cxn>
              <a:cxn ang="0">
                <a:pos x="connsiteX1" y="connsiteY1"/>
              </a:cxn>
              <a:cxn ang="0">
                <a:pos x="connsiteX2" y="connsiteY2"/>
              </a:cxn>
              <a:cxn ang="0">
                <a:pos x="connsiteX3" y="connsiteY3"/>
              </a:cxn>
            </a:cxnLst>
            <a:rect l="l" t="t" r="r" b="b"/>
            <a:pathLst>
              <a:path w="6727690" h="1834333">
                <a:moveTo>
                  <a:pt x="0" y="1834333"/>
                </a:moveTo>
                <a:cubicBezTo>
                  <a:pt x="1850361" y="952442"/>
                  <a:pt x="2783383" y="0"/>
                  <a:pt x="3904576" y="0"/>
                </a:cubicBezTo>
                <a:cubicBezTo>
                  <a:pt x="5025769" y="0"/>
                  <a:pt x="6762443" y="1799057"/>
                  <a:pt x="6727161" y="1834333"/>
                </a:cubicBezTo>
                <a:lnTo>
                  <a:pt x="0" y="1834333"/>
                </a:lnTo>
                <a:close/>
              </a:path>
            </a:pathLst>
          </a:custGeom>
          <a:solidFill>
            <a:srgbClr val="C6D9F1"/>
          </a:solidFill>
          <a:ln>
            <a:noFill/>
          </a:ln>
          <a:effectLst/>
        </p:spPr>
        <p:style>
          <a:lnRef idx="2">
            <a:schemeClr val="accent1"/>
          </a:lnRef>
          <a:fillRef idx="0">
            <a:schemeClr val="accent1"/>
          </a:fillRef>
          <a:effectRef idx="1">
            <a:schemeClr val="accent1"/>
          </a:effectRef>
          <a:fontRef idx="minor">
            <a:schemeClr val="tx1"/>
          </a:fontRef>
        </p:style>
        <p:txBody>
          <a:bodyPr lIns="82058" tIns="41029" rIns="82058" bIns="41029" rtlCol="0" anchor="ctr"/>
          <a:lstStyle/>
          <a:p>
            <a:pPr algn="ctr"/>
            <a:endParaRPr lang="en-US"/>
          </a:p>
        </p:txBody>
      </p:sp>
      <p:sp>
        <p:nvSpPr>
          <p:cNvPr id="21" name="Freeform 20"/>
          <p:cNvSpPr/>
          <p:nvPr/>
        </p:nvSpPr>
        <p:spPr>
          <a:xfrm>
            <a:off x="1209708" y="2474059"/>
            <a:ext cx="7462566" cy="1556164"/>
          </a:xfrm>
          <a:custGeom>
            <a:avLst/>
            <a:gdLst>
              <a:gd name="connsiteX0" fmla="*/ 0 w 6940019"/>
              <a:gd name="connsiteY0" fmla="*/ 1763782 h 1886863"/>
              <a:gd name="connsiteX1" fmla="*/ 4821916 w 6940019"/>
              <a:gd name="connsiteY1" fmla="*/ 0 h 1886863"/>
              <a:gd name="connsiteX2" fmla="*/ 6727161 w 6940019"/>
              <a:gd name="connsiteY2" fmla="*/ 1763782 h 1886863"/>
              <a:gd name="connsiteX3" fmla="*/ 94086 w 6940019"/>
              <a:gd name="connsiteY3" fmla="*/ 1740265 h 1886863"/>
              <a:gd name="connsiteX0" fmla="*/ 0 w 6834750"/>
              <a:gd name="connsiteY0" fmla="*/ 1834333 h 1962630"/>
              <a:gd name="connsiteX1" fmla="*/ 3904576 w 6834750"/>
              <a:gd name="connsiteY1" fmla="*/ 0 h 1962630"/>
              <a:gd name="connsiteX2" fmla="*/ 6727161 w 6834750"/>
              <a:gd name="connsiteY2" fmla="*/ 1834333 h 1962630"/>
              <a:gd name="connsiteX3" fmla="*/ 94086 w 6834750"/>
              <a:gd name="connsiteY3" fmla="*/ 1810816 h 1962630"/>
              <a:gd name="connsiteX0" fmla="*/ 0 w 6837970"/>
              <a:gd name="connsiteY0" fmla="*/ 1834333 h 1996374"/>
              <a:gd name="connsiteX1" fmla="*/ 3904576 w 6837970"/>
              <a:gd name="connsiteY1" fmla="*/ 0 h 1996374"/>
              <a:gd name="connsiteX2" fmla="*/ 6727161 w 6837970"/>
              <a:gd name="connsiteY2" fmla="*/ 1834333 h 1996374"/>
              <a:gd name="connsiteX3" fmla="*/ 23521 w 6837970"/>
              <a:gd name="connsiteY3" fmla="*/ 1904884 h 1996374"/>
              <a:gd name="connsiteX0" fmla="*/ 0 w 6727690"/>
              <a:gd name="connsiteY0" fmla="*/ 1834333 h 1904884"/>
              <a:gd name="connsiteX1" fmla="*/ 3904576 w 6727690"/>
              <a:gd name="connsiteY1" fmla="*/ 0 h 1904884"/>
              <a:gd name="connsiteX2" fmla="*/ 6727161 w 6727690"/>
              <a:gd name="connsiteY2" fmla="*/ 1834333 h 1904884"/>
              <a:gd name="connsiteX3" fmla="*/ 23521 w 6727690"/>
              <a:gd name="connsiteY3" fmla="*/ 1904884 h 1904884"/>
              <a:gd name="connsiteX0" fmla="*/ 0 w 6727690"/>
              <a:gd name="connsiteY0" fmla="*/ 1834333 h 1834333"/>
              <a:gd name="connsiteX1" fmla="*/ 3904576 w 6727690"/>
              <a:gd name="connsiteY1" fmla="*/ 0 h 1834333"/>
              <a:gd name="connsiteX2" fmla="*/ 6727161 w 6727690"/>
              <a:gd name="connsiteY2" fmla="*/ 1834333 h 1834333"/>
              <a:gd name="connsiteX0" fmla="*/ 0 w 6727690"/>
              <a:gd name="connsiteY0" fmla="*/ 1834333 h 1834333"/>
              <a:gd name="connsiteX1" fmla="*/ 3904576 w 6727690"/>
              <a:gd name="connsiteY1" fmla="*/ 0 h 1834333"/>
              <a:gd name="connsiteX2" fmla="*/ 6727161 w 6727690"/>
              <a:gd name="connsiteY2" fmla="*/ 1834333 h 1834333"/>
              <a:gd name="connsiteX3" fmla="*/ 0 w 6727690"/>
              <a:gd name="connsiteY3" fmla="*/ 1834333 h 1834333"/>
              <a:gd name="connsiteX0" fmla="*/ 6727161 w 6802004"/>
              <a:gd name="connsiteY0" fmla="*/ 1834333 h 1930267"/>
              <a:gd name="connsiteX1" fmla="*/ 0 w 6802004"/>
              <a:gd name="connsiteY1" fmla="*/ 1834333 h 1930267"/>
              <a:gd name="connsiteX2" fmla="*/ 3904576 w 6802004"/>
              <a:gd name="connsiteY2" fmla="*/ 0 h 1930267"/>
              <a:gd name="connsiteX3" fmla="*/ 6802004 w 6802004"/>
              <a:gd name="connsiteY3" fmla="*/ 1930267 h 1930267"/>
              <a:gd name="connsiteX0" fmla="*/ 6477685 w 6802004"/>
              <a:gd name="connsiteY0" fmla="*/ 1914278 h 1930267"/>
              <a:gd name="connsiteX1" fmla="*/ 0 w 6802004"/>
              <a:gd name="connsiteY1" fmla="*/ 1834333 h 1930267"/>
              <a:gd name="connsiteX2" fmla="*/ 3904576 w 6802004"/>
              <a:gd name="connsiteY2" fmla="*/ 0 h 1930267"/>
              <a:gd name="connsiteX3" fmla="*/ 6802004 w 6802004"/>
              <a:gd name="connsiteY3" fmla="*/ 1930267 h 1930267"/>
              <a:gd name="connsiteX0" fmla="*/ 0 w 6802004"/>
              <a:gd name="connsiteY0" fmla="*/ 1834333 h 1930267"/>
              <a:gd name="connsiteX1" fmla="*/ 3904576 w 6802004"/>
              <a:gd name="connsiteY1" fmla="*/ 0 h 1930267"/>
              <a:gd name="connsiteX2" fmla="*/ 6802004 w 6802004"/>
              <a:gd name="connsiteY2" fmla="*/ 1930267 h 1930267"/>
              <a:gd name="connsiteX0" fmla="*/ 0 w 6718846"/>
              <a:gd name="connsiteY0" fmla="*/ 1834333 h 1850322"/>
              <a:gd name="connsiteX1" fmla="*/ 3904576 w 6718846"/>
              <a:gd name="connsiteY1" fmla="*/ 0 h 1850322"/>
              <a:gd name="connsiteX2" fmla="*/ 6718846 w 6718846"/>
              <a:gd name="connsiteY2" fmla="*/ 1850322 h 1850322"/>
            </a:gdLst>
            <a:ahLst/>
            <a:cxnLst>
              <a:cxn ang="0">
                <a:pos x="connsiteX0" y="connsiteY0"/>
              </a:cxn>
              <a:cxn ang="0">
                <a:pos x="connsiteX1" y="connsiteY1"/>
              </a:cxn>
              <a:cxn ang="0">
                <a:pos x="connsiteX2" y="connsiteY2"/>
              </a:cxn>
            </a:cxnLst>
            <a:rect l="l" t="t" r="r" b="b"/>
            <a:pathLst>
              <a:path w="6718846" h="1850322">
                <a:moveTo>
                  <a:pt x="0" y="1834333"/>
                </a:moveTo>
                <a:cubicBezTo>
                  <a:pt x="1850361" y="952442"/>
                  <a:pt x="2783383" y="0"/>
                  <a:pt x="3904576" y="0"/>
                </a:cubicBezTo>
                <a:cubicBezTo>
                  <a:pt x="5025769" y="0"/>
                  <a:pt x="6679285" y="1719112"/>
                  <a:pt x="6718846" y="1850322"/>
                </a:cubicBezTo>
              </a:path>
            </a:pathLst>
          </a:custGeom>
          <a:no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lIns="82058" tIns="41029" rIns="82058" bIns="41029" rtlCol="0" anchor="ctr"/>
          <a:lstStyle/>
          <a:p>
            <a:pPr algn="ctr"/>
            <a:endParaRPr lang="en-US"/>
          </a:p>
        </p:txBody>
      </p:sp>
      <p:cxnSp>
        <p:nvCxnSpPr>
          <p:cNvPr id="22" name="Straight Arrow Connector 21"/>
          <p:cNvCxnSpPr/>
          <p:nvPr/>
        </p:nvCxnSpPr>
        <p:spPr>
          <a:xfrm flipV="1">
            <a:off x="667248" y="1995171"/>
            <a:ext cx="0" cy="163116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0" y="4253848"/>
            <a:ext cx="1108363" cy="421414"/>
          </a:xfrm>
          <a:prstGeom prst="rect">
            <a:avLst/>
          </a:prstGeom>
        </p:spPr>
        <p:txBody>
          <a:bodyPr wrap="square" lIns="82058" tIns="41029" rIns="82058" bIns="41029">
            <a:spAutoFit/>
          </a:bodyPr>
          <a:lstStyle/>
          <a:p>
            <a:pPr algn="r"/>
            <a:r>
              <a:rPr lang="en-US" sz="1100" b="1" dirty="0">
                <a:latin typeface="Cambria"/>
                <a:cs typeface="Cambria"/>
              </a:rPr>
              <a:t>Descriptions of the Stages</a:t>
            </a:r>
          </a:p>
        </p:txBody>
      </p:sp>
      <p:cxnSp>
        <p:nvCxnSpPr>
          <p:cNvPr id="24" name="Straight Connector 23"/>
          <p:cNvCxnSpPr/>
          <p:nvPr/>
        </p:nvCxnSpPr>
        <p:spPr>
          <a:xfrm flipV="1">
            <a:off x="277092" y="4203784"/>
            <a:ext cx="8550795" cy="1245"/>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177636" y="4205029"/>
            <a:ext cx="0" cy="2370955"/>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186545" y="4203785"/>
            <a:ext cx="22999" cy="2372199"/>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5084064" y="4203785"/>
            <a:ext cx="10254" cy="2454495"/>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6922008" y="4205029"/>
            <a:ext cx="5265" cy="2370955"/>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8797636" y="4203785"/>
            <a:ext cx="30250" cy="2372199"/>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30" name="Slide Number Placeholder 4"/>
          <p:cNvSpPr txBox="1">
            <a:spLocks/>
          </p:cNvSpPr>
          <p:nvPr/>
        </p:nvSpPr>
        <p:spPr>
          <a:xfrm>
            <a:off x="8398863" y="6457009"/>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14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24189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357524"/>
            <a:ext cx="7481702" cy="803691"/>
          </a:xfrm>
        </p:spPr>
        <p:txBody>
          <a:bodyPr>
            <a:noAutofit/>
          </a:bodyPr>
          <a:lstStyle/>
          <a:p>
            <a:r>
              <a:rPr lang="en-US" b="1" dirty="0"/>
              <a:t>Customer Dynamic Segmentation Approach</a:t>
            </a:r>
          </a:p>
        </p:txBody>
      </p:sp>
      <p:sp>
        <p:nvSpPr>
          <p:cNvPr id="3" name="Content Placeholder 2"/>
          <p:cNvSpPr>
            <a:spLocks noGrp="1"/>
          </p:cNvSpPr>
          <p:nvPr>
            <p:ph idx="1"/>
          </p:nvPr>
        </p:nvSpPr>
        <p:spPr/>
        <p:txBody>
          <a:bodyPr>
            <a:normAutofit/>
          </a:bodyPr>
          <a:lstStyle/>
          <a:p>
            <a:pPr>
              <a:lnSpc>
                <a:spcPct val="90000"/>
              </a:lnSpc>
            </a:pPr>
            <a:r>
              <a:rPr lang="en-US" sz="1800" dirty="0"/>
              <a:t>Evaluates </a:t>
            </a:r>
            <a:r>
              <a:rPr lang="en-US" sz="1800" b="1" dirty="0">
                <a:solidFill>
                  <a:schemeClr val="tx2"/>
                </a:solidFill>
              </a:rPr>
              <a:t>existing customer’s </a:t>
            </a:r>
            <a:r>
              <a:rPr lang="en-US" sz="1800" dirty="0"/>
              <a:t>behaviors/needs in each AER stage to understand temporal differences</a:t>
            </a:r>
          </a:p>
          <a:p>
            <a:pPr lvl="1">
              <a:lnSpc>
                <a:spcPct val="90000"/>
              </a:lnSpc>
            </a:pPr>
            <a:r>
              <a:rPr lang="en-US" dirty="0"/>
              <a:t>Customers are “temporally” similar in each stage (assumption)</a:t>
            </a:r>
          </a:p>
          <a:p>
            <a:pPr lvl="1">
              <a:lnSpc>
                <a:spcPct val="90000"/>
              </a:lnSpc>
            </a:pPr>
            <a:r>
              <a:rPr lang="en-US" dirty="0"/>
              <a:t>Matches marketing action domains (i.e., acquisition is often a self-contained marketing domain)</a:t>
            </a:r>
          </a:p>
          <a:p>
            <a:r>
              <a:rPr lang="en-US" sz="1800" dirty="0"/>
              <a:t>Dynamic-based segmentation is sometimes called </a:t>
            </a:r>
            <a:r>
              <a:rPr lang="en-US" sz="1800" dirty="0">
                <a:solidFill>
                  <a:srgbClr val="1F497D"/>
                </a:solidFill>
              </a:rPr>
              <a:t>the </a:t>
            </a:r>
            <a:r>
              <a:rPr lang="en-US" sz="1800" b="1" i="1" dirty="0">
                <a:solidFill>
                  <a:srgbClr val="1F497D"/>
                </a:solidFill>
              </a:rPr>
              <a:t>Acquisition–Expansion–Retention (AER) model</a:t>
            </a:r>
            <a:r>
              <a:rPr lang="en-US" sz="1800" dirty="0"/>
              <a:t>, because it captures customers entering the firm’s portfolio and expanding over time, even as other customers slowly leave</a:t>
            </a:r>
          </a:p>
          <a:p>
            <a:pPr lvl="1"/>
            <a:r>
              <a:rPr lang="en-US" sz="1600" b="1" dirty="0">
                <a:solidFill>
                  <a:srgbClr val="1F497D"/>
                </a:solidFill>
              </a:rPr>
              <a:t>Acquisition stage </a:t>
            </a:r>
            <a:r>
              <a:rPr lang="en-US" sz="1600" dirty="0">
                <a:solidFill>
                  <a:srgbClr val="595959"/>
                </a:solidFill>
              </a:rPr>
              <a:t>begins with first contact, typically before the first purchase occurs, when prospects and early customers have similar needs</a:t>
            </a:r>
          </a:p>
          <a:p>
            <a:pPr lvl="1"/>
            <a:r>
              <a:rPr lang="en-US" sz="1600" b="1" dirty="0">
                <a:solidFill>
                  <a:schemeClr val="tx2"/>
                </a:solidFill>
              </a:rPr>
              <a:t>Expansion stage</a:t>
            </a:r>
            <a:r>
              <a:rPr lang="en-US" sz="1600" dirty="0"/>
              <a:t> has firms that are trying to upsell or cross-sell to expand their sales and engagement with existing customers </a:t>
            </a:r>
          </a:p>
          <a:p>
            <a:pPr lvl="1"/>
            <a:r>
              <a:rPr lang="en-US" sz="1600" b="1" dirty="0">
                <a:solidFill>
                  <a:srgbClr val="1F497D"/>
                </a:solidFill>
              </a:rPr>
              <a:t>Retention stage</a:t>
            </a:r>
            <a:r>
              <a:rPr lang="en-US" sz="1600" dirty="0">
                <a:solidFill>
                  <a:srgbClr val="1F497D"/>
                </a:solidFill>
              </a:rPr>
              <a:t> </a:t>
            </a:r>
            <a:r>
              <a:rPr lang="en-US" sz="1600" dirty="0"/>
              <a:t>deals with customers who migrate not because of a mismatch in the core offering or a life event but because they have a basic propensity to switch, in pursuit of “greener pastures” </a:t>
            </a:r>
            <a:endParaRPr lang="en-US" sz="1600" dirty="0">
              <a:solidFill>
                <a:srgbClr val="595959"/>
              </a:solidFill>
            </a:endParaRP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txBox="1">
            <a:spLocks/>
          </p:cNvSpPr>
          <p:nvPr/>
        </p:nvSpPr>
        <p:spPr>
          <a:xfrm>
            <a:off x="8398863" y="6457009"/>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15</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56051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182558"/>
            <a:ext cx="7481702" cy="803691"/>
          </a:xfrm>
        </p:spPr>
        <p:txBody>
          <a:bodyPr/>
          <a:lstStyle/>
          <a:p>
            <a:r>
              <a:rPr lang="en-US" b="1" dirty="0">
                <a:latin typeface="Cambria" panose="02040503050406030204" pitchFamily="18" charset="0"/>
                <a:cs typeface="Cambria"/>
              </a:rPr>
              <a:t>Customer Dynamic Segmentation Approach (AER Model)</a:t>
            </a:r>
            <a:r>
              <a:rPr lang="en-US" dirty="0">
                <a:latin typeface="Cambria" panose="02040503050406030204" pitchFamily="18" charset="0"/>
                <a:cs typeface="Cambria"/>
              </a:rPr>
              <a:t/>
            </a:r>
            <a:br>
              <a:rPr lang="en-US" dirty="0">
                <a:latin typeface="Cambria" panose="02040503050406030204" pitchFamily="18" charset="0"/>
                <a:cs typeface="Cambria"/>
              </a:rPr>
            </a:br>
            <a:endParaRPr lang="en-US"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pic>
        <p:nvPicPr>
          <p:cNvPr id="6" name="Picture 5"/>
          <p:cNvPicPr>
            <a:picLocks noChangeAspect="1"/>
          </p:cNvPicPr>
          <p:nvPr/>
        </p:nvPicPr>
        <p:blipFill>
          <a:blip r:embed="rId2"/>
          <a:stretch>
            <a:fillRect/>
          </a:stretch>
        </p:blipFill>
        <p:spPr>
          <a:xfrm>
            <a:off x="887896" y="1525796"/>
            <a:ext cx="6907972" cy="5080351"/>
          </a:xfrm>
          <a:prstGeom prst="rect">
            <a:avLst/>
          </a:prstGeom>
        </p:spPr>
      </p:pic>
      <p:sp>
        <p:nvSpPr>
          <p:cNvPr id="7" name="Slide Number Placeholder 4"/>
          <p:cNvSpPr txBox="1">
            <a:spLocks/>
          </p:cNvSpPr>
          <p:nvPr/>
        </p:nvSpPr>
        <p:spPr>
          <a:xfrm>
            <a:off x="8398863" y="6457009"/>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16</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606917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60" y="122829"/>
            <a:ext cx="8153400" cy="1219200"/>
          </a:xfrm>
        </p:spPr>
        <p:txBody>
          <a:bodyPr/>
          <a:lstStyle/>
          <a:p>
            <a:r>
              <a:rPr lang="en-US" sz="3200" b="1" dirty="0"/>
              <a:t>Example: AER Strategies Emerge from a Dynamic Segmentation in B2B Market</a:t>
            </a:r>
          </a:p>
        </p:txBody>
      </p:sp>
      <p:sp>
        <p:nvSpPr>
          <p:cNvPr id="3" name="Content Placeholder 2"/>
          <p:cNvSpPr>
            <a:spLocks noGrp="1"/>
          </p:cNvSpPr>
          <p:nvPr>
            <p:ph idx="1"/>
          </p:nvPr>
        </p:nvSpPr>
        <p:spPr>
          <a:xfrm>
            <a:off x="516691" y="1386320"/>
            <a:ext cx="7941860" cy="4067175"/>
          </a:xfrm>
        </p:spPr>
        <p:txBody>
          <a:bodyPr>
            <a:normAutofit/>
          </a:bodyPr>
          <a:lstStyle/>
          <a:p>
            <a:r>
              <a:rPr lang="en-US" sz="2400" dirty="0"/>
              <a:t>Uses Hidden Markov Models (HMM)</a:t>
            </a:r>
          </a:p>
          <a:p>
            <a:r>
              <a:rPr lang="en-US" sz="2400" dirty="0"/>
              <a:t>Simultaneously clusters and links clusters</a:t>
            </a:r>
          </a:p>
          <a:p>
            <a:pPr lvl="1"/>
            <a:r>
              <a:rPr lang="en-US" sz="2000" dirty="0"/>
              <a:t>Give probabilities of moving among segments</a:t>
            </a:r>
          </a:p>
          <a:p>
            <a:pPr lvl="1"/>
            <a:r>
              <a:rPr lang="en-US" sz="2000" dirty="0"/>
              <a:t># clusters are data driven versus AER</a:t>
            </a:r>
          </a:p>
          <a:p>
            <a:pPr lvl="1"/>
            <a:r>
              <a:rPr lang="en-US" sz="2000" dirty="0"/>
              <a:t>Can evaluate what strategies trigger or drive migration</a:t>
            </a:r>
          </a:p>
          <a:p>
            <a:r>
              <a:rPr lang="en-US" sz="2400" dirty="0"/>
              <a:t>Example of 346 B2B customers over 6 years</a:t>
            </a:r>
          </a:p>
          <a:p>
            <a:r>
              <a:rPr lang="en-US" sz="2400" dirty="0"/>
              <a:t>Migrations even occur in a mostly stable B2B customer portfolio</a:t>
            </a:r>
          </a:p>
          <a:p>
            <a:pPr marL="0" indent="0">
              <a:buNone/>
            </a:pPr>
            <a:endParaRPr lang="en-US" sz="1800" dirty="0"/>
          </a:p>
        </p:txBody>
      </p:sp>
      <p:sp>
        <p:nvSpPr>
          <p:cNvPr id="5" name="Footer Placeholder 4"/>
          <p:cNvSpPr>
            <a:spLocks noGrp="1"/>
          </p:cNvSpPr>
          <p:nvPr>
            <p:ph type="ftr" sz="quarter" idx="11"/>
          </p:nvPr>
        </p:nvSpPr>
        <p:spPr/>
        <p:txBody>
          <a:bodyPr/>
          <a:lstStyle/>
          <a:p>
            <a:r>
              <a:rPr lang="en-US" dirty="0"/>
              <a:t>© </a:t>
            </a:r>
            <a:r>
              <a:rPr lang="en-US" dirty="0" err="1"/>
              <a:t>Palmatier</a:t>
            </a:r>
            <a:endParaRPr lang="en-US" dirty="0"/>
          </a:p>
        </p:txBody>
      </p:sp>
      <p:sp>
        <p:nvSpPr>
          <p:cNvPr id="6" name="Rectangle 5"/>
          <p:cNvSpPr/>
          <p:nvPr/>
        </p:nvSpPr>
        <p:spPr>
          <a:xfrm>
            <a:off x="1602297" y="6400935"/>
            <a:ext cx="6025957" cy="369332"/>
          </a:xfrm>
          <a:prstGeom prst="rect">
            <a:avLst/>
          </a:prstGeom>
        </p:spPr>
        <p:txBody>
          <a:bodyPr wrap="square">
            <a:spAutoFit/>
          </a:bodyPr>
          <a:lstStyle/>
          <a:p>
            <a:r>
              <a:rPr lang="en-US" dirty="0">
                <a:solidFill>
                  <a:srgbClr val="595959"/>
                </a:solidFill>
              </a:rPr>
              <a:t>(See Data Analytic Technique 3.1 for </a:t>
            </a:r>
            <a:r>
              <a:rPr lang="en-US">
                <a:solidFill>
                  <a:srgbClr val="595959"/>
                </a:solidFill>
              </a:rPr>
              <a:t>more details of HMM)</a:t>
            </a:r>
            <a:endParaRPr lang="en-US" dirty="0">
              <a:solidFill>
                <a:srgbClr val="595959"/>
              </a:solidFill>
            </a:endParaRPr>
          </a:p>
        </p:txBody>
      </p:sp>
      <p:pic>
        <p:nvPicPr>
          <p:cNvPr id="9" name="Picture 8" descr="migration_im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004" y="4772104"/>
            <a:ext cx="2619374" cy="1550669"/>
          </a:xfrm>
          <a:prstGeom prst="rect">
            <a:avLst/>
          </a:prstGeom>
        </p:spPr>
      </p:pic>
      <p:sp>
        <p:nvSpPr>
          <p:cNvPr id="8" name="Slide Number Placeholder 4"/>
          <p:cNvSpPr txBox="1">
            <a:spLocks/>
          </p:cNvSpPr>
          <p:nvPr/>
        </p:nvSpPr>
        <p:spPr>
          <a:xfrm>
            <a:off x="8398863" y="6457009"/>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17</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83350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8992" y="355148"/>
            <a:ext cx="265644" cy="33850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a:latin typeface="Cambria"/>
              <a:cs typeface="Cambria"/>
            </a:endParaRPr>
          </a:p>
        </p:txBody>
      </p:sp>
      <p:sp>
        <p:nvSpPr>
          <p:cNvPr id="15" name="Rectangle 14"/>
          <p:cNvSpPr/>
          <p:nvPr/>
        </p:nvSpPr>
        <p:spPr>
          <a:xfrm>
            <a:off x="4" y="105255"/>
            <a:ext cx="9144000" cy="268259"/>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4" name="Title 1"/>
          <p:cNvSpPr txBox="1">
            <a:spLocks/>
          </p:cNvSpPr>
          <p:nvPr/>
        </p:nvSpPr>
        <p:spPr>
          <a:xfrm>
            <a:off x="2440606" y="105255"/>
            <a:ext cx="6703394" cy="268259"/>
          </a:xfrm>
          <a:prstGeom prst="rect">
            <a:avLst/>
          </a:prstGeom>
          <a:solidFill>
            <a:schemeClr val="tx2">
              <a:lumMod val="20000"/>
              <a:lumOff val="80000"/>
            </a:schemeClr>
          </a:solidFill>
          <a:effectLst/>
        </p:spPr>
        <p:txBody>
          <a:bodyPr lIns="84498" tIns="42251" rIns="84498" bIns="42251">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300" b="1" dirty="0">
                <a:latin typeface="Cambria"/>
                <a:cs typeface="Cambria"/>
              </a:rPr>
              <a:t>Hidden Markov Model (HMM) Analysis</a:t>
            </a:r>
          </a:p>
        </p:txBody>
      </p:sp>
      <p:sp>
        <p:nvSpPr>
          <p:cNvPr id="8" name="Rectangle 7"/>
          <p:cNvSpPr/>
          <p:nvPr/>
        </p:nvSpPr>
        <p:spPr>
          <a:xfrm>
            <a:off x="310864" y="803006"/>
            <a:ext cx="3325885" cy="999908"/>
          </a:xfrm>
          <a:prstGeom prst="rect">
            <a:avLst/>
          </a:prstGeom>
        </p:spPr>
        <p:txBody>
          <a:bodyPr wrap="square" lIns="75840" tIns="37919" rIns="75840" bIns="37919">
            <a:spAutoFit/>
          </a:bodyPr>
          <a:lstStyle/>
          <a:p>
            <a:r>
              <a:rPr lang="en-US" sz="1000" dirty="0">
                <a:latin typeface="Cambria"/>
                <a:cs typeface="Cambria"/>
              </a:rPr>
              <a:t>Hidden Markov models (HMM) can uncover stages or “states” of customer behaviors, as well as how those states evolve. Because each state describes the common behaviors exhibited by some group of customers at some point in their relationship with a firm, HMM is a form of dynamic segmentation.</a:t>
            </a:r>
          </a:p>
        </p:txBody>
      </p:sp>
      <p:sp>
        <p:nvSpPr>
          <p:cNvPr id="10" name="Rectangle 9"/>
          <p:cNvSpPr/>
          <p:nvPr/>
        </p:nvSpPr>
        <p:spPr>
          <a:xfrm>
            <a:off x="232434" y="105258"/>
            <a:ext cx="2108557" cy="27003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r>
              <a:rPr lang="en-US" b="1" dirty="0">
                <a:latin typeface="Cambria"/>
                <a:cs typeface="Cambria"/>
              </a:rPr>
              <a:t>DAT 3.1</a:t>
            </a:r>
          </a:p>
        </p:txBody>
      </p:sp>
      <p:sp>
        <p:nvSpPr>
          <p:cNvPr id="19" name="Rounded Rectangle 18"/>
          <p:cNvSpPr/>
          <p:nvPr/>
        </p:nvSpPr>
        <p:spPr>
          <a:xfrm>
            <a:off x="204840" y="675683"/>
            <a:ext cx="3325888" cy="1346430"/>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sz="1200">
              <a:latin typeface="Cambria"/>
              <a:cs typeface="Cambria"/>
            </a:endParaRPr>
          </a:p>
        </p:txBody>
      </p:sp>
      <p:sp>
        <p:nvSpPr>
          <p:cNvPr id="18" name="Rounded Rectangle 17"/>
          <p:cNvSpPr/>
          <p:nvPr/>
        </p:nvSpPr>
        <p:spPr>
          <a:xfrm>
            <a:off x="46810" y="596560"/>
            <a:ext cx="3550828" cy="232903"/>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5" name="TextBox 4"/>
          <p:cNvSpPr txBox="1"/>
          <p:nvPr/>
        </p:nvSpPr>
        <p:spPr>
          <a:xfrm>
            <a:off x="46811" y="596559"/>
            <a:ext cx="982415"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Description</a:t>
            </a:r>
          </a:p>
        </p:txBody>
      </p:sp>
      <p:sp>
        <p:nvSpPr>
          <p:cNvPr id="23" name="Rectangle 22"/>
          <p:cNvSpPr/>
          <p:nvPr/>
        </p:nvSpPr>
        <p:spPr>
          <a:xfrm>
            <a:off x="4030146" y="803006"/>
            <a:ext cx="4755939" cy="999908"/>
          </a:xfrm>
          <a:prstGeom prst="rect">
            <a:avLst/>
          </a:prstGeom>
        </p:spPr>
        <p:txBody>
          <a:bodyPr wrap="square" lIns="75840" tIns="37919" rIns="75840" bIns="37919">
            <a:spAutoFit/>
          </a:bodyPr>
          <a:lstStyle/>
          <a:p>
            <a:pPr marL="142198" indent="-142198">
              <a:buFont typeface="Arial"/>
              <a:buChar char="•"/>
            </a:pPr>
            <a:r>
              <a:rPr lang="en-US" sz="1000" dirty="0">
                <a:latin typeface="Cambria"/>
                <a:cs typeface="Cambria"/>
              </a:rPr>
              <a:t>To understand the dynamics (or stages) stages of a customer’s relationship with a business.</a:t>
            </a:r>
          </a:p>
          <a:p>
            <a:pPr marL="142198" indent="-142198">
              <a:buFont typeface="Arial"/>
              <a:buChar char="•"/>
            </a:pPr>
            <a:r>
              <a:rPr lang="en-US" sz="1000" dirty="0">
                <a:latin typeface="Cambria"/>
                <a:cs typeface="Cambria"/>
              </a:rPr>
              <a:t>To dynamically segmentation the customer base.</a:t>
            </a:r>
          </a:p>
          <a:p>
            <a:pPr marL="142198" indent="-142198">
              <a:buFont typeface="Arial"/>
              <a:buChar char="•"/>
            </a:pPr>
            <a:r>
              <a:rPr lang="en-US" sz="1000" dirty="0">
                <a:latin typeface="Cambria"/>
                <a:cs typeface="Cambria"/>
              </a:rPr>
              <a:t>To predict when a customer might change stages, which may imply more or less value for the firm.</a:t>
            </a:r>
          </a:p>
          <a:p>
            <a:pPr marL="142198" indent="-142198">
              <a:buFont typeface="Arial"/>
              <a:buChar char="•"/>
            </a:pPr>
            <a:r>
              <a:rPr lang="en-US" sz="1000" dirty="0">
                <a:latin typeface="Cambria"/>
                <a:cs typeface="Cambria"/>
              </a:rPr>
              <a:t>To determine when to proactively seek to build customer relationships.</a:t>
            </a:r>
          </a:p>
        </p:txBody>
      </p:sp>
      <p:sp>
        <p:nvSpPr>
          <p:cNvPr id="27" name="Rounded Rectangle 26"/>
          <p:cNvSpPr/>
          <p:nvPr/>
        </p:nvSpPr>
        <p:spPr>
          <a:xfrm>
            <a:off x="4030146" y="675682"/>
            <a:ext cx="4834575" cy="1105811"/>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29" name="Rounded Rectangle 28"/>
          <p:cNvSpPr/>
          <p:nvPr/>
        </p:nvSpPr>
        <p:spPr>
          <a:xfrm>
            <a:off x="3880370" y="596560"/>
            <a:ext cx="4984348" cy="209848"/>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35" name="TextBox 34"/>
          <p:cNvSpPr txBox="1"/>
          <p:nvPr/>
        </p:nvSpPr>
        <p:spPr>
          <a:xfrm>
            <a:off x="3880372" y="596558"/>
            <a:ext cx="1191907"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When to Use It</a:t>
            </a:r>
          </a:p>
        </p:txBody>
      </p:sp>
      <p:grpSp>
        <p:nvGrpSpPr>
          <p:cNvPr id="6" name="Group 5"/>
          <p:cNvGrpSpPr/>
          <p:nvPr/>
        </p:nvGrpSpPr>
        <p:grpSpPr>
          <a:xfrm>
            <a:off x="107701" y="2053460"/>
            <a:ext cx="8745887" cy="1701685"/>
            <a:chOff x="126581" y="284258"/>
            <a:chExt cx="6052557" cy="6836584"/>
          </a:xfrm>
        </p:grpSpPr>
        <p:sp>
          <p:nvSpPr>
            <p:cNvPr id="201" name="Rounded Rectangle 200"/>
            <p:cNvSpPr/>
            <p:nvPr/>
          </p:nvSpPr>
          <p:spPr>
            <a:xfrm>
              <a:off x="126581" y="851813"/>
              <a:ext cx="6052557" cy="6269029"/>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202" name="Rounded Rectangle 201"/>
            <p:cNvSpPr/>
            <p:nvPr/>
          </p:nvSpPr>
          <p:spPr>
            <a:xfrm>
              <a:off x="212902" y="284258"/>
              <a:ext cx="3290139" cy="660180"/>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r>
                <a:rPr lang="en-US" sz="1200" b="1" dirty="0">
                  <a:latin typeface="Cambria"/>
                  <a:cs typeface="Cambria"/>
                </a:rPr>
                <a:t>How It Works</a:t>
              </a:r>
            </a:p>
          </p:txBody>
        </p:sp>
      </p:grpSp>
      <p:sp>
        <p:nvSpPr>
          <p:cNvPr id="9" name="TextBox 8"/>
          <p:cNvSpPr txBox="1"/>
          <p:nvPr/>
        </p:nvSpPr>
        <p:spPr>
          <a:xfrm>
            <a:off x="267019" y="2220863"/>
            <a:ext cx="8584637" cy="1328342"/>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Cambria" panose="02040503050406030204" pitchFamily="18" charset="0"/>
              </a:rPr>
              <a:t>A customer’s relationship with a firm exists in one of several possible unobserved (or hidden) stage, each with finite probability. Customer behavior varies depending on the stage, such that a “stronger” stage customer likely buys more than one in a “weak” stage. In HMM, customers also have a finite probability of transitioning from any one stage to another, partially as a function of marketing efforts. For example, advertising might cause customers to shift from a weaker to a stronger stage.     </a:t>
            </a:r>
          </a:p>
          <a:p>
            <a:pPr marL="171450" indent="-171450">
              <a:buFont typeface="Arial" panose="020B0604020202020204" pitchFamily="34" charset="0"/>
              <a:buChar char="•"/>
            </a:pPr>
            <a:r>
              <a:rPr lang="en-US" sz="1000" dirty="0">
                <a:latin typeface="Cambria" panose="02040503050406030204" pitchFamily="18" charset="0"/>
              </a:rPr>
              <a:t>Customer behaviors (e.g., purchases) and firm actions (e.g., marketing) serve as inputs to the HMM, which estimates five outputs: (1) the number of feasible states (or dynamic stages) in the data; (2) initial probability that a customer is in each state; (3) transition probabilities, or the probability that customers move from one state to another; (4) the conditional probability of a behavior, given the customers’ hidden state; and (5) the effect of marketing in moving customers across stages.</a:t>
            </a:r>
          </a:p>
        </p:txBody>
      </p:sp>
      <p:grpSp>
        <p:nvGrpSpPr>
          <p:cNvPr id="203" name="Group 202"/>
          <p:cNvGrpSpPr/>
          <p:nvPr/>
        </p:nvGrpSpPr>
        <p:grpSpPr>
          <a:xfrm>
            <a:off x="118834" y="3857143"/>
            <a:ext cx="8734753" cy="2730900"/>
            <a:chOff x="126581" y="81917"/>
            <a:chExt cx="6052557" cy="7606683"/>
          </a:xfrm>
        </p:grpSpPr>
        <p:sp>
          <p:nvSpPr>
            <p:cNvPr id="204" name="Rounded Rectangle 203"/>
            <p:cNvSpPr/>
            <p:nvPr/>
          </p:nvSpPr>
          <p:spPr>
            <a:xfrm>
              <a:off x="126581" y="692176"/>
              <a:ext cx="6052557" cy="6996424"/>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205" name="Rounded Rectangle 204"/>
            <p:cNvSpPr/>
            <p:nvPr/>
          </p:nvSpPr>
          <p:spPr>
            <a:xfrm>
              <a:off x="209490" y="81917"/>
              <a:ext cx="3290139" cy="535412"/>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r>
                <a:rPr lang="en-US" sz="1200" b="1" dirty="0">
                  <a:latin typeface="Cambria"/>
                  <a:cs typeface="Cambria"/>
                </a:rPr>
                <a:t>Example</a:t>
              </a:r>
            </a:p>
          </p:txBody>
        </p:sp>
      </p:grpSp>
      <p:sp>
        <p:nvSpPr>
          <p:cNvPr id="13" name="TextBox 12"/>
          <p:cNvSpPr txBox="1"/>
          <p:nvPr/>
        </p:nvSpPr>
        <p:spPr>
          <a:xfrm>
            <a:off x="332688" y="4144325"/>
            <a:ext cx="8334992" cy="1015663"/>
          </a:xfrm>
          <a:prstGeom prst="rect">
            <a:avLst/>
          </a:prstGeom>
          <a:noFill/>
        </p:spPr>
        <p:txBody>
          <a:bodyPr wrap="square" rtlCol="0">
            <a:spAutoFit/>
          </a:bodyPr>
          <a:lstStyle/>
          <a:p>
            <a:r>
              <a:rPr lang="en-US" sz="1000" dirty="0">
                <a:latin typeface="Cambria" panose="02040503050406030204" pitchFamily="18" charset="0"/>
              </a:rPr>
              <a:t>To dynamically segment alumni donation behavior and investigate which of its marketing activities prompt donors to give money, ABC University conducted a HMM analysis that identified three hidden states: dormant (corresponds with no donation), occasional (corresponds with infrequent donation), and active (corresponds with frequent donation). With low marketing effort, dormant customers remain dormant in the next period with a 90% probability (red text); active customers have a 33% chance of becoming occasional in the next period (green text). With high marketing effort though, the dormant customers become occasional donors with a 57% probability (red text), and active customers exhibit only a 25% chance of becoming occasional (green text), both of which are good for ABC.</a:t>
            </a:r>
          </a:p>
        </p:txBody>
      </p:sp>
      <p:graphicFrame>
        <p:nvGraphicFramePr>
          <p:cNvPr id="2" name="Table 1"/>
          <p:cNvGraphicFramePr>
            <a:graphicFrameLocks noGrp="1"/>
          </p:cNvGraphicFramePr>
          <p:nvPr>
            <p:extLst>
              <p:ext uri="{D42A27DB-BD31-4B8C-83A1-F6EECF244321}">
                <p14:modId xmlns:p14="http://schemas.microsoft.com/office/powerpoint/2010/main" val="3874846225"/>
              </p:ext>
            </p:extLst>
          </p:nvPr>
        </p:nvGraphicFramePr>
        <p:xfrm>
          <a:off x="325456" y="5332139"/>
          <a:ext cx="4095677" cy="1006381"/>
        </p:xfrm>
        <a:graphic>
          <a:graphicData uri="http://schemas.openxmlformats.org/drawingml/2006/table">
            <a:tbl>
              <a:tblPr firstRow="1" bandRow="1">
                <a:tableStyleId>{3B4B98B0-60AC-42C2-AFA5-B58CD77FA1E5}</a:tableStyleId>
              </a:tblPr>
              <a:tblGrid>
                <a:gridCol w="1065409">
                  <a:extLst>
                    <a:ext uri="{9D8B030D-6E8A-4147-A177-3AD203B41FA5}">
                      <a16:colId xmlns:a16="http://schemas.microsoft.com/office/drawing/2014/main" xmlns="" val="20000"/>
                    </a:ext>
                  </a:extLst>
                </a:gridCol>
                <a:gridCol w="982428">
                  <a:extLst>
                    <a:ext uri="{9D8B030D-6E8A-4147-A177-3AD203B41FA5}">
                      <a16:colId xmlns:a16="http://schemas.microsoft.com/office/drawing/2014/main" xmlns="" val="20001"/>
                    </a:ext>
                  </a:extLst>
                </a:gridCol>
                <a:gridCol w="1023920">
                  <a:extLst>
                    <a:ext uri="{9D8B030D-6E8A-4147-A177-3AD203B41FA5}">
                      <a16:colId xmlns:a16="http://schemas.microsoft.com/office/drawing/2014/main" xmlns="" val="20002"/>
                    </a:ext>
                  </a:extLst>
                </a:gridCol>
                <a:gridCol w="1023920">
                  <a:extLst>
                    <a:ext uri="{9D8B030D-6E8A-4147-A177-3AD203B41FA5}">
                      <a16:colId xmlns:a16="http://schemas.microsoft.com/office/drawing/2014/main" xmlns="" val="20003"/>
                    </a:ext>
                  </a:extLst>
                </a:gridCol>
              </a:tblGrid>
              <a:tr h="243202">
                <a:tc>
                  <a:txBody>
                    <a:bodyPr/>
                    <a:lstStyle/>
                    <a:p>
                      <a:pPr algn="ctr"/>
                      <a:endParaRPr lang="en-US" sz="700" b="0" dirty="0">
                        <a:latin typeface="Cambria" panose="02040503050406030204" pitchFamily="18" charset="0"/>
                      </a:endParaRPr>
                    </a:p>
                  </a:txBody>
                  <a:tcPr marL="131182" marR="131182" marT="37231" marB="37231"/>
                </a:tc>
                <a:tc>
                  <a:txBody>
                    <a:bodyPr/>
                    <a:lstStyle/>
                    <a:p>
                      <a:pPr algn="ctr"/>
                      <a:r>
                        <a:rPr lang="en-US" sz="700" b="0" dirty="0">
                          <a:latin typeface="Cambria" panose="02040503050406030204" pitchFamily="18" charset="0"/>
                        </a:rPr>
                        <a:t>Dormant</a:t>
                      </a:r>
                    </a:p>
                  </a:txBody>
                  <a:tcPr marL="131182" marR="131182" marT="37231" marB="37231"/>
                </a:tc>
                <a:tc>
                  <a:txBody>
                    <a:bodyPr/>
                    <a:lstStyle/>
                    <a:p>
                      <a:pPr algn="ctr"/>
                      <a:r>
                        <a:rPr lang="en-US" sz="700" b="0" dirty="0">
                          <a:latin typeface="Cambria" panose="02040503050406030204" pitchFamily="18" charset="0"/>
                        </a:rPr>
                        <a:t>Occasional</a:t>
                      </a:r>
                    </a:p>
                  </a:txBody>
                  <a:tcPr marL="131182" marR="131182" marT="37231" marB="37231"/>
                </a:tc>
                <a:tc>
                  <a:txBody>
                    <a:bodyPr/>
                    <a:lstStyle/>
                    <a:p>
                      <a:pPr algn="ctr"/>
                      <a:r>
                        <a:rPr lang="en-US" sz="700" b="0" dirty="0">
                          <a:latin typeface="Cambria" panose="02040503050406030204" pitchFamily="18" charset="0"/>
                        </a:rPr>
                        <a:t>Active</a:t>
                      </a:r>
                    </a:p>
                  </a:txBody>
                  <a:tcPr marL="131182" marR="131182" marT="37231" marB="37231"/>
                </a:tc>
                <a:extLst>
                  <a:ext uri="{0D108BD9-81ED-4DB2-BD59-A6C34878D82A}">
                    <a16:rowId xmlns:a16="http://schemas.microsoft.com/office/drawing/2014/main" xmlns="" val="10000"/>
                  </a:ext>
                </a:extLst>
              </a:tr>
              <a:tr h="254393">
                <a:tc>
                  <a:txBody>
                    <a:bodyPr/>
                    <a:lstStyle/>
                    <a:p>
                      <a:pPr algn="ctr"/>
                      <a:r>
                        <a:rPr lang="en-US" sz="700" b="0" dirty="0">
                          <a:latin typeface="Cambria" panose="02040503050406030204" pitchFamily="18" charset="0"/>
                        </a:rPr>
                        <a:t>Dormant</a:t>
                      </a:r>
                    </a:p>
                  </a:txBody>
                  <a:tcPr marL="131182" marR="131182" marT="37231" marB="37231"/>
                </a:tc>
                <a:tc>
                  <a:txBody>
                    <a:bodyPr/>
                    <a:lstStyle/>
                    <a:p>
                      <a:pPr algn="ctr"/>
                      <a:r>
                        <a:rPr lang="en-US" sz="800" b="0" dirty="0">
                          <a:solidFill>
                            <a:srgbClr val="FF0000"/>
                          </a:solidFill>
                          <a:latin typeface="Cambria" panose="02040503050406030204" pitchFamily="18" charset="0"/>
                        </a:rPr>
                        <a:t>0.90</a:t>
                      </a:r>
                    </a:p>
                  </a:txBody>
                  <a:tcPr marL="131182" marR="131182" marT="37231" marB="37231"/>
                </a:tc>
                <a:tc>
                  <a:txBody>
                    <a:bodyPr/>
                    <a:lstStyle/>
                    <a:p>
                      <a:pPr algn="ctr"/>
                      <a:r>
                        <a:rPr lang="en-US" sz="800" b="0" dirty="0">
                          <a:latin typeface="Cambria" panose="02040503050406030204" pitchFamily="18" charset="0"/>
                        </a:rPr>
                        <a:t>0.10</a:t>
                      </a:r>
                    </a:p>
                  </a:txBody>
                  <a:tcPr marL="131182" marR="131182" marT="37231" marB="37231"/>
                </a:tc>
                <a:tc>
                  <a:txBody>
                    <a:bodyPr/>
                    <a:lstStyle/>
                    <a:p>
                      <a:pPr algn="ctr"/>
                      <a:r>
                        <a:rPr lang="en-US" sz="800" b="0" dirty="0">
                          <a:latin typeface="Cambria" panose="02040503050406030204" pitchFamily="18" charset="0"/>
                        </a:rPr>
                        <a:t>0.00</a:t>
                      </a:r>
                    </a:p>
                  </a:txBody>
                  <a:tcPr marL="131182" marR="131182" marT="37231" marB="37231"/>
                </a:tc>
                <a:extLst>
                  <a:ext uri="{0D108BD9-81ED-4DB2-BD59-A6C34878D82A}">
                    <a16:rowId xmlns:a16="http://schemas.microsoft.com/office/drawing/2014/main" xmlns="" val="10001"/>
                  </a:ext>
                </a:extLst>
              </a:tr>
              <a:tr h="254393">
                <a:tc>
                  <a:txBody>
                    <a:bodyPr/>
                    <a:lstStyle/>
                    <a:p>
                      <a:pPr algn="ctr"/>
                      <a:r>
                        <a:rPr lang="en-US" sz="700" b="0" dirty="0">
                          <a:latin typeface="Cambria" panose="02040503050406030204" pitchFamily="18" charset="0"/>
                        </a:rPr>
                        <a:t>Occasional</a:t>
                      </a:r>
                    </a:p>
                  </a:txBody>
                  <a:tcPr marL="131182" marR="131182" marT="37231" marB="37231"/>
                </a:tc>
                <a:tc>
                  <a:txBody>
                    <a:bodyPr/>
                    <a:lstStyle/>
                    <a:p>
                      <a:pPr algn="ctr"/>
                      <a:r>
                        <a:rPr lang="en-US" sz="800" b="0" dirty="0">
                          <a:latin typeface="Cambria" panose="02040503050406030204" pitchFamily="18" charset="0"/>
                        </a:rPr>
                        <a:t>0.08</a:t>
                      </a:r>
                    </a:p>
                  </a:txBody>
                  <a:tcPr marL="131182" marR="131182" marT="37231" marB="37231"/>
                </a:tc>
                <a:tc>
                  <a:txBody>
                    <a:bodyPr/>
                    <a:lstStyle/>
                    <a:p>
                      <a:pPr algn="ctr"/>
                      <a:r>
                        <a:rPr lang="en-US" sz="800" b="0" dirty="0">
                          <a:latin typeface="Cambria" panose="02040503050406030204" pitchFamily="18" charset="0"/>
                        </a:rPr>
                        <a:t>0.55</a:t>
                      </a:r>
                    </a:p>
                  </a:txBody>
                  <a:tcPr marL="131182" marR="131182" marT="37231" marB="37231"/>
                </a:tc>
                <a:tc>
                  <a:txBody>
                    <a:bodyPr/>
                    <a:lstStyle/>
                    <a:p>
                      <a:pPr algn="ctr"/>
                      <a:r>
                        <a:rPr lang="en-US" sz="800" b="0" dirty="0">
                          <a:latin typeface="Cambria" panose="02040503050406030204" pitchFamily="18" charset="0"/>
                        </a:rPr>
                        <a:t>0.37</a:t>
                      </a:r>
                    </a:p>
                  </a:txBody>
                  <a:tcPr marL="131182" marR="131182" marT="37231" marB="37231"/>
                </a:tc>
                <a:extLst>
                  <a:ext uri="{0D108BD9-81ED-4DB2-BD59-A6C34878D82A}">
                    <a16:rowId xmlns:a16="http://schemas.microsoft.com/office/drawing/2014/main" xmlns="" val="10002"/>
                  </a:ext>
                </a:extLst>
              </a:tr>
              <a:tr h="254393">
                <a:tc>
                  <a:txBody>
                    <a:bodyPr/>
                    <a:lstStyle/>
                    <a:p>
                      <a:pPr algn="ctr"/>
                      <a:r>
                        <a:rPr lang="en-US" sz="700" b="0" dirty="0">
                          <a:latin typeface="Cambria" panose="02040503050406030204" pitchFamily="18" charset="0"/>
                        </a:rPr>
                        <a:t>Active</a:t>
                      </a:r>
                    </a:p>
                  </a:txBody>
                  <a:tcPr marL="131182" marR="131182" marT="37231" marB="37231"/>
                </a:tc>
                <a:tc>
                  <a:txBody>
                    <a:bodyPr/>
                    <a:lstStyle/>
                    <a:p>
                      <a:pPr algn="ctr"/>
                      <a:r>
                        <a:rPr lang="en-US" sz="800" b="0" dirty="0">
                          <a:latin typeface="Cambria" panose="02040503050406030204" pitchFamily="18" charset="0"/>
                        </a:rPr>
                        <a:t>0.02</a:t>
                      </a:r>
                    </a:p>
                  </a:txBody>
                  <a:tcPr marL="131182" marR="131182" marT="37231" marB="37231"/>
                </a:tc>
                <a:tc>
                  <a:txBody>
                    <a:bodyPr/>
                    <a:lstStyle/>
                    <a:p>
                      <a:pPr algn="ctr"/>
                      <a:r>
                        <a:rPr lang="en-US" sz="800" b="0" dirty="0">
                          <a:solidFill>
                            <a:srgbClr val="00B050"/>
                          </a:solidFill>
                          <a:latin typeface="Cambria" panose="02040503050406030204" pitchFamily="18" charset="0"/>
                        </a:rPr>
                        <a:t>0.33</a:t>
                      </a:r>
                    </a:p>
                  </a:txBody>
                  <a:tcPr marL="131182" marR="131182" marT="37231" marB="37231"/>
                </a:tc>
                <a:tc>
                  <a:txBody>
                    <a:bodyPr/>
                    <a:lstStyle/>
                    <a:p>
                      <a:pPr algn="ctr"/>
                      <a:r>
                        <a:rPr lang="en-US" sz="800" b="0" dirty="0">
                          <a:latin typeface="Cambria" panose="02040503050406030204" pitchFamily="18" charset="0"/>
                        </a:rPr>
                        <a:t>0.65</a:t>
                      </a:r>
                    </a:p>
                  </a:txBody>
                  <a:tcPr marL="131182" marR="131182" marT="37231" marB="37231"/>
                </a:tc>
                <a:extLst>
                  <a:ext uri="{0D108BD9-81ED-4DB2-BD59-A6C34878D82A}">
                    <a16:rowId xmlns:a16="http://schemas.microsoft.com/office/drawing/2014/main" xmlns="" val="1000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68096240"/>
              </p:ext>
            </p:extLst>
          </p:nvPr>
        </p:nvGraphicFramePr>
        <p:xfrm>
          <a:off x="4572002" y="5326783"/>
          <a:ext cx="4095677" cy="1006381"/>
        </p:xfrm>
        <a:graphic>
          <a:graphicData uri="http://schemas.openxmlformats.org/drawingml/2006/table">
            <a:tbl>
              <a:tblPr firstRow="1" bandRow="1">
                <a:tableStyleId>{3B4B98B0-60AC-42C2-AFA5-B58CD77FA1E5}</a:tableStyleId>
              </a:tblPr>
              <a:tblGrid>
                <a:gridCol w="1065409">
                  <a:extLst>
                    <a:ext uri="{9D8B030D-6E8A-4147-A177-3AD203B41FA5}">
                      <a16:colId xmlns:a16="http://schemas.microsoft.com/office/drawing/2014/main" xmlns="" val="20000"/>
                    </a:ext>
                  </a:extLst>
                </a:gridCol>
                <a:gridCol w="982428">
                  <a:extLst>
                    <a:ext uri="{9D8B030D-6E8A-4147-A177-3AD203B41FA5}">
                      <a16:colId xmlns:a16="http://schemas.microsoft.com/office/drawing/2014/main" xmlns="" val="20001"/>
                    </a:ext>
                  </a:extLst>
                </a:gridCol>
                <a:gridCol w="1023920">
                  <a:extLst>
                    <a:ext uri="{9D8B030D-6E8A-4147-A177-3AD203B41FA5}">
                      <a16:colId xmlns:a16="http://schemas.microsoft.com/office/drawing/2014/main" xmlns="" val="20002"/>
                    </a:ext>
                  </a:extLst>
                </a:gridCol>
                <a:gridCol w="1023920">
                  <a:extLst>
                    <a:ext uri="{9D8B030D-6E8A-4147-A177-3AD203B41FA5}">
                      <a16:colId xmlns:a16="http://schemas.microsoft.com/office/drawing/2014/main" xmlns="" val="20003"/>
                    </a:ext>
                  </a:extLst>
                </a:gridCol>
              </a:tblGrid>
              <a:tr h="243202">
                <a:tc>
                  <a:txBody>
                    <a:bodyPr/>
                    <a:lstStyle/>
                    <a:p>
                      <a:pPr algn="ctr"/>
                      <a:endParaRPr lang="en-US" sz="700" b="0" dirty="0">
                        <a:latin typeface="Cambria" panose="02040503050406030204" pitchFamily="18" charset="0"/>
                      </a:endParaRPr>
                    </a:p>
                  </a:txBody>
                  <a:tcPr marL="131182" marR="131182" marT="37231" marB="37231"/>
                </a:tc>
                <a:tc>
                  <a:txBody>
                    <a:bodyPr/>
                    <a:lstStyle/>
                    <a:p>
                      <a:pPr algn="ctr"/>
                      <a:r>
                        <a:rPr lang="en-US" sz="700" b="0" dirty="0">
                          <a:latin typeface="Cambria" panose="02040503050406030204" pitchFamily="18" charset="0"/>
                        </a:rPr>
                        <a:t>Dormant</a:t>
                      </a:r>
                    </a:p>
                  </a:txBody>
                  <a:tcPr marL="131182" marR="131182" marT="37231" marB="37231"/>
                </a:tc>
                <a:tc>
                  <a:txBody>
                    <a:bodyPr/>
                    <a:lstStyle/>
                    <a:p>
                      <a:pPr algn="ctr"/>
                      <a:r>
                        <a:rPr lang="en-US" sz="700" b="0" dirty="0">
                          <a:latin typeface="Cambria" panose="02040503050406030204" pitchFamily="18" charset="0"/>
                        </a:rPr>
                        <a:t>Occasional</a:t>
                      </a:r>
                    </a:p>
                  </a:txBody>
                  <a:tcPr marL="131182" marR="131182" marT="37231" marB="37231"/>
                </a:tc>
                <a:tc>
                  <a:txBody>
                    <a:bodyPr/>
                    <a:lstStyle/>
                    <a:p>
                      <a:pPr algn="ctr"/>
                      <a:r>
                        <a:rPr lang="en-US" sz="700" b="0" dirty="0">
                          <a:latin typeface="Cambria" panose="02040503050406030204" pitchFamily="18" charset="0"/>
                        </a:rPr>
                        <a:t>Active</a:t>
                      </a:r>
                    </a:p>
                  </a:txBody>
                  <a:tcPr marL="131182" marR="131182" marT="37231" marB="37231"/>
                </a:tc>
                <a:extLst>
                  <a:ext uri="{0D108BD9-81ED-4DB2-BD59-A6C34878D82A}">
                    <a16:rowId xmlns:a16="http://schemas.microsoft.com/office/drawing/2014/main" xmlns="" val="10000"/>
                  </a:ext>
                </a:extLst>
              </a:tr>
              <a:tr h="254393">
                <a:tc>
                  <a:txBody>
                    <a:bodyPr/>
                    <a:lstStyle/>
                    <a:p>
                      <a:pPr algn="ctr"/>
                      <a:r>
                        <a:rPr lang="en-US" sz="700" b="0" dirty="0">
                          <a:latin typeface="Cambria" panose="02040503050406030204" pitchFamily="18" charset="0"/>
                        </a:rPr>
                        <a:t>Dormant</a:t>
                      </a:r>
                    </a:p>
                  </a:txBody>
                  <a:tcPr marL="131182" marR="131182" marT="37231" marB="37231"/>
                </a:tc>
                <a:tc>
                  <a:txBody>
                    <a:bodyPr/>
                    <a:lstStyle/>
                    <a:p>
                      <a:pPr algn="ctr"/>
                      <a:r>
                        <a:rPr lang="en-US" sz="800" b="0" dirty="0">
                          <a:latin typeface="Cambria" panose="02040503050406030204" pitchFamily="18" charset="0"/>
                        </a:rPr>
                        <a:t>0.40</a:t>
                      </a:r>
                    </a:p>
                  </a:txBody>
                  <a:tcPr marL="131182" marR="131182" marT="37231" marB="37231"/>
                </a:tc>
                <a:tc>
                  <a:txBody>
                    <a:bodyPr/>
                    <a:lstStyle/>
                    <a:p>
                      <a:pPr algn="ctr"/>
                      <a:r>
                        <a:rPr lang="en-US" sz="800" b="0" dirty="0">
                          <a:solidFill>
                            <a:srgbClr val="FF0000"/>
                          </a:solidFill>
                          <a:latin typeface="Cambria" panose="02040503050406030204" pitchFamily="18" charset="0"/>
                        </a:rPr>
                        <a:t>0.57</a:t>
                      </a:r>
                    </a:p>
                  </a:txBody>
                  <a:tcPr marL="131182" marR="131182" marT="37231" marB="37231"/>
                </a:tc>
                <a:tc>
                  <a:txBody>
                    <a:bodyPr/>
                    <a:lstStyle/>
                    <a:p>
                      <a:pPr algn="ctr"/>
                      <a:r>
                        <a:rPr lang="en-US" sz="800" b="0" dirty="0">
                          <a:latin typeface="Cambria" panose="02040503050406030204" pitchFamily="18" charset="0"/>
                        </a:rPr>
                        <a:t>0.03</a:t>
                      </a:r>
                    </a:p>
                  </a:txBody>
                  <a:tcPr marL="131182" marR="131182" marT="37231" marB="37231"/>
                </a:tc>
                <a:extLst>
                  <a:ext uri="{0D108BD9-81ED-4DB2-BD59-A6C34878D82A}">
                    <a16:rowId xmlns:a16="http://schemas.microsoft.com/office/drawing/2014/main" xmlns="" val="10001"/>
                  </a:ext>
                </a:extLst>
              </a:tr>
              <a:tr h="254393">
                <a:tc>
                  <a:txBody>
                    <a:bodyPr/>
                    <a:lstStyle/>
                    <a:p>
                      <a:pPr algn="ctr"/>
                      <a:r>
                        <a:rPr lang="en-US" sz="700" b="0" dirty="0">
                          <a:latin typeface="Cambria" panose="02040503050406030204" pitchFamily="18" charset="0"/>
                        </a:rPr>
                        <a:t>Occasional</a:t>
                      </a:r>
                    </a:p>
                  </a:txBody>
                  <a:tcPr marL="131182" marR="131182" marT="37231" marB="37231"/>
                </a:tc>
                <a:tc>
                  <a:txBody>
                    <a:bodyPr/>
                    <a:lstStyle/>
                    <a:p>
                      <a:pPr algn="ctr"/>
                      <a:r>
                        <a:rPr lang="en-US" sz="800" b="0" dirty="0">
                          <a:latin typeface="Cambria" panose="02040503050406030204" pitchFamily="18" charset="0"/>
                        </a:rPr>
                        <a:t>0.03</a:t>
                      </a:r>
                    </a:p>
                  </a:txBody>
                  <a:tcPr marL="131182" marR="131182" marT="37231" marB="37231"/>
                </a:tc>
                <a:tc>
                  <a:txBody>
                    <a:bodyPr/>
                    <a:lstStyle/>
                    <a:p>
                      <a:pPr algn="ctr"/>
                      <a:r>
                        <a:rPr lang="en-US" sz="800" b="0" dirty="0">
                          <a:latin typeface="Cambria" panose="02040503050406030204" pitchFamily="18" charset="0"/>
                        </a:rPr>
                        <a:t>0.50</a:t>
                      </a:r>
                    </a:p>
                  </a:txBody>
                  <a:tcPr marL="131182" marR="131182" marT="37231" marB="37231"/>
                </a:tc>
                <a:tc>
                  <a:txBody>
                    <a:bodyPr/>
                    <a:lstStyle/>
                    <a:p>
                      <a:pPr algn="ctr"/>
                      <a:r>
                        <a:rPr lang="en-US" sz="800" b="0" dirty="0">
                          <a:latin typeface="Cambria" panose="02040503050406030204" pitchFamily="18" charset="0"/>
                        </a:rPr>
                        <a:t>0.47</a:t>
                      </a:r>
                    </a:p>
                  </a:txBody>
                  <a:tcPr marL="131182" marR="131182" marT="37231" marB="37231"/>
                </a:tc>
                <a:extLst>
                  <a:ext uri="{0D108BD9-81ED-4DB2-BD59-A6C34878D82A}">
                    <a16:rowId xmlns:a16="http://schemas.microsoft.com/office/drawing/2014/main" xmlns="" val="10002"/>
                  </a:ext>
                </a:extLst>
              </a:tr>
              <a:tr h="254393">
                <a:tc>
                  <a:txBody>
                    <a:bodyPr/>
                    <a:lstStyle/>
                    <a:p>
                      <a:pPr algn="ctr"/>
                      <a:r>
                        <a:rPr lang="en-US" sz="700" b="0" dirty="0">
                          <a:latin typeface="Cambria" panose="02040503050406030204" pitchFamily="18" charset="0"/>
                        </a:rPr>
                        <a:t>Active</a:t>
                      </a:r>
                    </a:p>
                  </a:txBody>
                  <a:tcPr marL="131182" marR="131182" marT="37231" marB="37231"/>
                </a:tc>
                <a:tc>
                  <a:txBody>
                    <a:bodyPr/>
                    <a:lstStyle/>
                    <a:p>
                      <a:pPr algn="ctr"/>
                      <a:r>
                        <a:rPr lang="en-US" sz="800" b="0" dirty="0">
                          <a:latin typeface="Cambria" panose="02040503050406030204" pitchFamily="18" charset="0"/>
                        </a:rPr>
                        <a:t>0.00</a:t>
                      </a:r>
                    </a:p>
                  </a:txBody>
                  <a:tcPr marL="131182" marR="131182" marT="37231" marB="37231"/>
                </a:tc>
                <a:tc>
                  <a:txBody>
                    <a:bodyPr/>
                    <a:lstStyle/>
                    <a:p>
                      <a:pPr algn="ctr"/>
                      <a:r>
                        <a:rPr lang="en-US" sz="800" b="0" dirty="0">
                          <a:solidFill>
                            <a:srgbClr val="00B050"/>
                          </a:solidFill>
                          <a:latin typeface="Cambria" panose="02040503050406030204" pitchFamily="18" charset="0"/>
                        </a:rPr>
                        <a:t>0.25</a:t>
                      </a:r>
                    </a:p>
                  </a:txBody>
                  <a:tcPr marL="131182" marR="131182" marT="37231" marB="37231"/>
                </a:tc>
                <a:tc>
                  <a:txBody>
                    <a:bodyPr/>
                    <a:lstStyle/>
                    <a:p>
                      <a:pPr algn="ctr"/>
                      <a:r>
                        <a:rPr lang="en-US" sz="800" b="0" dirty="0">
                          <a:latin typeface="Cambria" panose="02040503050406030204" pitchFamily="18" charset="0"/>
                        </a:rPr>
                        <a:t>0.75</a:t>
                      </a:r>
                    </a:p>
                  </a:txBody>
                  <a:tcPr marL="131182" marR="131182" marT="37231" marB="37231"/>
                </a:tc>
                <a:extLst>
                  <a:ext uri="{0D108BD9-81ED-4DB2-BD59-A6C34878D82A}">
                    <a16:rowId xmlns:a16="http://schemas.microsoft.com/office/drawing/2014/main" xmlns="" val="10003"/>
                  </a:ext>
                </a:extLst>
              </a:tr>
            </a:tbl>
          </a:graphicData>
        </a:graphic>
      </p:graphicFrame>
      <p:sp>
        <p:nvSpPr>
          <p:cNvPr id="7" name="TextBox 6"/>
          <p:cNvSpPr txBox="1"/>
          <p:nvPr/>
        </p:nvSpPr>
        <p:spPr>
          <a:xfrm>
            <a:off x="868690" y="6339258"/>
            <a:ext cx="3611953" cy="246221"/>
          </a:xfrm>
          <a:prstGeom prst="rect">
            <a:avLst/>
          </a:prstGeom>
          <a:noFill/>
        </p:spPr>
        <p:txBody>
          <a:bodyPr wrap="square" rtlCol="0">
            <a:spAutoFit/>
          </a:bodyPr>
          <a:lstStyle/>
          <a:p>
            <a:r>
              <a:rPr lang="en-US" sz="1000" b="1" dirty="0">
                <a:latin typeface="Cambria" panose="02040503050406030204" pitchFamily="18" charset="0"/>
              </a:rPr>
              <a:t>Transitions: Low Marketing Effort</a:t>
            </a:r>
          </a:p>
        </p:txBody>
      </p:sp>
      <p:sp>
        <p:nvSpPr>
          <p:cNvPr id="118" name="TextBox 117"/>
          <p:cNvSpPr txBox="1"/>
          <p:nvPr/>
        </p:nvSpPr>
        <p:spPr>
          <a:xfrm>
            <a:off x="5055727" y="6369147"/>
            <a:ext cx="3611953" cy="246221"/>
          </a:xfrm>
          <a:prstGeom prst="rect">
            <a:avLst/>
          </a:prstGeom>
          <a:noFill/>
        </p:spPr>
        <p:txBody>
          <a:bodyPr wrap="square" rtlCol="0">
            <a:spAutoFit/>
          </a:bodyPr>
          <a:lstStyle/>
          <a:p>
            <a:r>
              <a:rPr lang="en-US" sz="1000" b="1" dirty="0">
                <a:latin typeface="Cambria" panose="02040503050406030204" pitchFamily="18" charset="0"/>
              </a:rPr>
              <a:t>Transitions: High Marketing Effort</a:t>
            </a:r>
          </a:p>
        </p:txBody>
      </p:sp>
      <p:sp>
        <p:nvSpPr>
          <p:cNvPr id="26" name="Slide Number Placeholder 4"/>
          <p:cNvSpPr txBox="1">
            <a:spLocks/>
          </p:cNvSpPr>
          <p:nvPr/>
        </p:nvSpPr>
        <p:spPr>
          <a:xfrm>
            <a:off x="8398863" y="6557281"/>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18</a:t>
            </a:fld>
            <a:endParaRPr lang="en-US" sz="1200" dirty="0">
              <a:solidFill>
                <a:schemeClr val="tx1">
                  <a:lumMod val="65000"/>
                  <a:lumOff val="35000"/>
                </a:schemeClr>
              </a:solidFill>
            </a:endParaRPr>
          </a:p>
        </p:txBody>
      </p:sp>
      <p:sp>
        <p:nvSpPr>
          <p:cNvPr id="28" name="Footer Placeholder 3"/>
          <p:cNvSpPr>
            <a:spLocks noGrp="1"/>
          </p:cNvSpPr>
          <p:nvPr>
            <p:ph type="ftr" sz="quarter" idx="11"/>
          </p:nvPr>
        </p:nvSpPr>
        <p:spPr>
          <a:xfrm>
            <a:off x="201706" y="6507145"/>
            <a:ext cx="6122894" cy="365125"/>
          </a:xfrm>
        </p:spPr>
        <p:txBody>
          <a:bodyPr/>
          <a:lstStyle/>
          <a:p>
            <a:pPr algn="l"/>
            <a:r>
              <a:rPr lang="en-US" dirty="0"/>
              <a:t>© </a:t>
            </a:r>
            <a:r>
              <a:rPr lang="en-US" dirty="0" err="1"/>
              <a:t>Palmatier</a:t>
            </a:r>
            <a:endParaRPr lang="en-US" dirty="0"/>
          </a:p>
        </p:txBody>
      </p:sp>
    </p:spTree>
    <p:extLst>
      <p:ext uri="{BB962C8B-B14F-4D97-AF65-F5344CB8AC3E}">
        <p14:creationId xmlns:p14="http://schemas.microsoft.com/office/powerpoint/2010/main" val="1914789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10" y="198234"/>
            <a:ext cx="7481702" cy="803691"/>
          </a:xfrm>
        </p:spPr>
        <p:txBody>
          <a:bodyPr/>
          <a:lstStyle/>
          <a:p>
            <a:r>
              <a:rPr lang="en-US" b="1" dirty="0">
                <a:latin typeface="Cambria" panose="02040503050406030204" pitchFamily="18" charset="0"/>
                <a:cs typeface="Cambria"/>
              </a:rPr>
              <a:t>Hidden Markov Model Example: Relationship States and Migration Paths </a:t>
            </a:r>
            <a:r>
              <a:rPr lang="en-US" dirty="0">
                <a:latin typeface="Cambria" panose="02040503050406030204" pitchFamily="18" charset="0"/>
                <a:cs typeface="Cambria"/>
              </a:rPr>
              <a:t/>
            </a:r>
            <a:br>
              <a:rPr lang="en-US" dirty="0">
                <a:latin typeface="Cambria" panose="02040503050406030204" pitchFamily="18" charset="0"/>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cxnSp>
        <p:nvCxnSpPr>
          <p:cNvPr id="6" name="Straight Arrow Connector 5"/>
          <p:cNvCxnSpPr/>
          <p:nvPr/>
        </p:nvCxnSpPr>
        <p:spPr>
          <a:xfrm flipH="1">
            <a:off x="4482225" y="4045622"/>
            <a:ext cx="1312876"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459841" y="3974279"/>
            <a:ext cx="174859" cy="182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cxnSp>
        <p:nvCxnSpPr>
          <p:cNvPr id="8" name="Straight Arrow Connector 7"/>
          <p:cNvCxnSpPr/>
          <p:nvPr/>
        </p:nvCxnSpPr>
        <p:spPr>
          <a:xfrm flipH="1" flipV="1">
            <a:off x="5472540" y="3173423"/>
            <a:ext cx="311040" cy="87220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578715" y="3641745"/>
            <a:ext cx="217487" cy="162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0" name="Rectangle 9"/>
          <p:cNvSpPr/>
          <p:nvPr/>
        </p:nvSpPr>
        <p:spPr>
          <a:xfrm>
            <a:off x="4947220" y="3961579"/>
            <a:ext cx="199500" cy="182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cxnSp>
        <p:nvCxnSpPr>
          <p:cNvPr id="11" name="Straight Arrow Connector 10"/>
          <p:cNvCxnSpPr/>
          <p:nvPr/>
        </p:nvCxnSpPr>
        <p:spPr>
          <a:xfrm flipH="1" flipV="1">
            <a:off x="3449760" y="5466182"/>
            <a:ext cx="2197638" cy="60572"/>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82472" y="5365385"/>
            <a:ext cx="316523" cy="337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cxnSp>
        <p:nvCxnSpPr>
          <p:cNvPr id="13" name="Straight Arrow Connector 12"/>
          <p:cNvCxnSpPr/>
          <p:nvPr/>
        </p:nvCxnSpPr>
        <p:spPr>
          <a:xfrm flipH="1" flipV="1">
            <a:off x="4953277" y="5259116"/>
            <a:ext cx="678049" cy="267639"/>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253760" y="2365322"/>
            <a:ext cx="918361" cy="1410120"/>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558760" y="3780194"/>
            <a:ext cx="971285" cy="1375450"/>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770901" y="4702765"/>
            <a:ext cx="739201" cy="1062038"/>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ustomShape 3"/>
          <p:cNvSpPr/>
          <p:nvPr/>
        </p:nvSpPr>
        <p:spPr>
          <a:xfrm>
            <a:off x="1317601" y="5764802"/>
            <a:ext cx="1689840" cy="830880"/>
          </a:xfrm>
          <a:prstGeom prst="flowChartAlternateProcess">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300" b="1" dirty="0">
                <a:solidFill>
                  <a:srgbClr val="000000"/>
                </a:solidFill>
                <a:latin typeface="Cambria"/>
                <a:cs typeface="Cambria"/>
              </a:rPr>
              <a:t>Damaged State (57%)</a:t>
            </a:r>
            <a:endParaRPr sz="1300" b="1" dirty="0">
              <a:solidFill>
                <a:srgbClr val="000000"/>
              </a:solidFill>
              <a:latin typeface="Cambria"/>
              <a:cs typeface="Cambria"/>
            </a:endParaRPr>
          </a:p>
        </p:txBody>
      </p:sp>
      <p:sp>
        <p:nvSpPr>
          <p:cNvPr id="18" name="CustomShape 5"/>
          <p:cNvSpPr/>
          <p:nvPr/>
        </p:nvSpPr>
        <p:spPr>
          <a:xfrm>
            <a:off x="2450521" y="4354682"/>
            <a:ext cx="1689840" cy="830880"/>
          </a:xfrm>
          <a:prstGeom prst="flowChartAlternateProcess">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300" b="1" dirty="0">
                <a:solidFill>
                  <a:srgbClr val="000000"/>
                </a:solidFill>
                <a:latin typeface="Cambria"/>
                <a:cs typeface="Cambria"/>
              </a:rPr>
              <a:t>Transactional State (50%)</a:t>
            </a:r>
            <a:endParaRPr sz="1300" b="1" dirty="0">
              <a:solidFill>
                <a:srgbClr val="000000"/>
              </a:solidFill>
              <a:latin typeface="Cambria"/>
              <a:cs typeface="Cambria"/>
            </a:endParaRPr>
          </a:p>
        </p:txBody>
      </p:sp>
      <p:sp>
        <p:nvSpPr>
          <p:cNvPr id="19" name="CustomShape 6"/>
          <p:cNvSpPr/>
          <p:nvPr/>
        </p:nvSpPr>
        <p:spPr>
          <a:xfrm>
            <a:off x="3408840" y="2944562"/>
            <a:ext cx="1689840" cy="830880"/>
          </a:xfrm>
          <a:prstGeom prst="flowChartAlternateProcess">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300" b="1" dirty="0">
                <a:solidFill>
                  <a:srgbClr val="000000"/>
                </a:solidFill>
                <a:latin typeface="Cambria"/>
                <a:cs typeface="Cambria"/>
              </a:rPr>
              <a:t>Transitional State (29%)</a:t>
            </a:r>
            <a:endParaRPr sz="1300" b="1" dirty="0">
              <a:solidFill>
                <a:srgbClr val="000000"/>
              </a:solidFill>
              <a:latin typeface="Cambria"/>
              <a:cs typeface="Cambria"/>
            </a:endParaRPr>
          </a:p>
        </p:txBody>
      </p:sp>
      <p:sp>
        <p:nvSpPr>
          <p:cNvPr id="20" name="CustomShape 7"/>
          <p:cNvSpPr/>
          <p:nvPr/>
        </p:nvSpPr>
        <p:spPr>
          <a:xfrm>
            <a:off x="4327201" y="1534442"/>
            <a:ext cx="1689840" cy="830880"/>
          </a:xfrm>
          <a:prstGeom prst="flowChartAlternateProcess">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300" b="1" dirty="0">
                <a:solidFill>
                  <a:srgbClr val="000000"/>
                </a:solidFill>
                <a:latin typeface="Cambria"/>
                <a:cs typeface="Cambria"/>
              </a:rPr>
              <a:t>Communal State (61%)</a:t>
            </a:r>
            <a:endParaRPr sz="1300" b="1" dirty="0">
              <a:solidFill>
                <a:srgbClr val="000000"/>
              </a:solidFill>
              <a:latin typeface="Cambria"/>
              <a:cs typeface="Cambria"/>
            </a:endParaRPr>
          </a:p>
        </p:txBody>
      </p:sp>
      <p:sp>
        <p:nvSpPr>
          <p:cNvPr id="21" name="CustomShape 10"/>
          <p:cNvSpPr/>
          <p:nvPr/>
        </p:nvSpPr>
        <p:spPr>
          <a:xfrm>
            <a:off x="4656722" y="2547122"/>
            <a:ext cx="631799" cy="272880"/>
          </a:xfrm>
          <a:prstGeom prst="rect">
            <a:avLst/>
          </a:prstGeom>
          <a:solidFill>
            <a:srgbClr val="FFFFFF"/>
          </a:solidFill>
        </p:spPr>
        <p:txBody>
          <a:bodyPr lIns="89989" tIns="44995" rIns="89989" bIns="44995"/>
          <a:lstStyle/>
          <a:p>
            <a:pPr algn="ctr">
              <a:lnSpc>
                <a:spcPct val="100000"/>
              </a:lnSpc>
            </a:pPr>
            <a:r>
              <a:rPr lang="en-US" sz="1200" b="1" dirty="0">
                <a:solidFill>
                  <a:srgbClr val="39275B"/>
                </a:solidFill>
                <a:latin typeface="Cambria"/>
              </a:rPr>
              <a:t>62</a:t>
            </a:r>
            <a:r>
              <a:rPr lang="en-US" sz="1200" dirty="0">
                <a:solidFill>
                  <a:srgbClr val="39275B"/>
                </a:solidFill>
                <a:latin typeface="Cambria"/>
              </a:rPr>
              <a:t>%</a:t>
            </a:r>
            <a:endParaRPr dirty="0">
              <a:solidFill>
                <a:srgbClr val="39275B"/>
              </a:solidFill>
            </a:endParaRPr>
          </a:p>
        </p:txBody>
      </p:sp>
      <p:sp>
        <p:nvSpPr>
          <p:cNvPr id="23" name="CustomShape 13"/>
          <p:cNvSpPr/>
          <p:nvPr/>
        </p:nvSpPr>
        <p:spPr>
          <a:xfrm>
            <a:off x="2817961" y="5329743"/>
            <a:ext cx="631799" cy="272880"/>
          </a:xfrm>
          <a:prstGeom prst="rect">
            <a:avLst/>
          </a:prstGeom>
          <a:solidFill>
            <a:srgbClr val="FFFFFF"/>
          </a:solidFill>
        </p:spPr>
        <p:txBody>
          <a:bodyPr lIns="89989" tIns="44995" rIns="89989" bIns="44995"/>
          <a:lstStyle/>
          <a:p>
            <a:pPr algn="ctr">
              <a:lnSpc>
                <a:spcPct val="100000"/>
              </a:lnSpc>
            </a:pPr>
            <a:r>
              <a:rPr lang="en-US" sz="1200" b="1" dirty="0">
                <a:solidFill>
                  <a:srgbClr val="39275B"/>
                </a:solidFill>
                <a:latin typeface="Cambria"/>
              </a:rPr>
              <a:t>13</a:t>
            </a:r>
            <a:r>
              <a:rPr lang="en-US" sz="1200" dirty="0">
                <a:solidFill>
                  <a:srgbClr val="39275B"/>
                </a:solidFill>
                <a:latin typeface="Cambria"/>
              </a:rPr>
              <a:t>%</a:t>
            </a:r>
            <a:endParaRPr dirty="0">
              <a:solidFill>
                <a:srgbClr val="39275B"/>
              </a:solidFill>
            </a:endParaRPr>
          </a:p>
        </p:txBody>
      </p:sp>
      <p:sp>
        <p:nvSpPr>
          <p:cNvPr id="24" name="CustomShape 16"/>
          <p:cNvSpPr/>
          <p:nvPr/>
        </p:nvSpPr>
        <p:spPr>
          <a:xfrm>
            <a:off x="1304621" y="3758845"/>
            <a:ext cx="1951199" cy="364680"/>
          </a:xfrm>
          <a:prstGeom prst="rect">
            <a:avLst/>
          </a:prstGeom>
          <a:ln>
            <a:noFill/>
          </a:ln>
        </p:spPr>
        <p:txBody>
          <a:bodyPr lIns="89989" tIns="44995" rIns="89989" bIns="44995"/>
          <a:lstStyle/>
          <a:p>
            <a:pPr algn="ctr">
              <a:lnSpc>
                <a:spcPct val="100000"/>
              </a:lnSpc>
            </a:pPr>
            <a:r>
              <a:rPr lang="en-US" sz="1300" b="1" i="1" dirty="0">
                <a:solidFill>
                  <a:schemeClr val="bg1">
                    <a:lumMod val="65000"/>
                  </a:schemeClr>
                </a:solidFill>
                <a:latin typeface="Cambria"/>
              </a:rPr>
              <a:t>Exploration</a:t>
            </a:r>
          </a:p>
          <a:p>
            <a:pPr algn="ctr"/>
            <a:r>
              <a:rPr lang="en-US" sz="1300" b="1" i="1" dirty="0">
                <a:solidFill>
                  <a:schemeClr val="bg1">
                    <a:lumMod val="65000"/>
                  </a:schemeClr>
                </a:solidFill>
                <a:latin typeface="Cambria" panose="02040503050406030204" pitchFamily="18" charset="0"/>
              </a:rPr>
              <a:t>Migration</a:t>
            </a:r>
          </a:p>
          <a:p>
            <a:pPr algn="ctr">
              <a:lnSpc>
                <a:spcPct val="100000"/>
              </a:lnSpc>
            </a:pPr>
            <a:endParaRPr sz="1300" b="1" dirty="0">
              <a:solidFill>
                <a:schemeClr val="bg1">
                  <a:lumMod val="65000"/>
                </a:schemeClr>
              </a:solidFill>
            </a:endParaRPr>
          </a:p>
        </p:txBody>
      </p:sp>
      <p:sp>
        <p:nvSpPr>
          <p:cNvPr id="25" name="CustomShape 17"/>
          <p:cNvSpPr/>
          <p:nvPr/>
        </p:nvSpPr>
        <p:spPr>
          <a:xfrm>
            <a:off x="484910" y="5229763"/>
            <a:ext cx="1754999" cy="364680"/>
          </a:xfrm>
          <a:prstGeom prst="rect">
            <a:avLst/>
          </a:prstGeom>
          <a:ln>
            <a:noFill/>
          </a:ln>
        </p:spPr>
        <p:txBody>
          <a:bodyPr lIns="89989" tIns="44995" rIns="89989" bIns="44995"/>
          <a:lstStyle/>
          <a:p>
            <a:pPr algn="ctr">
              <a:lnSpc>
                <a:spcPct val="100000"/>
              </a:lnSpc>
            </a:pPr>
            <a:r>
              <a:rPr lang="en-US" sz="1300" b="1" i="1" dirty="0">
                <a:solidFill>
                  <a:schemeClr val="bg1">
                    <a:lumMod val="65000"/>
                  </a:schemeClr>
                </a:solidFill>
                <a:latin typeface="Cambria"/>
              </a:rPr>
              <a:t>Recovery</a:t>
            </a:r>
          </a:p>
          <a:p>
            <a:pPr algn="ctr"/>
            <a:r>
              <a:rPr lang="en-US" sz="1300" b="1" i="1" dirty="0">
                <a:solidFill>
                  <a:schemeClr val="bg1">
                    <a:lumMod val="65000"/>
                  </a:schemeClr>
                </a:solidFill>
                <a:latin typeface="Cambria" panose="02040503050406030204" pitchFamily="18" charset="0"/>
              </a:rPr>
              <a:t>Migration</a:t>
            </a:r>
          </a:p>
          <a:p>
            <a:pPr algn="ctr">
              <a:lnSpc>
                <a:spcPct val="100000"/>
              </a:lnSpc>
            </a:pPr>
            <a:endParaRPr sz="1300" b="1" dirty="0">
              <a:solidFill>
                <a:schemeClr val="bg1">
                  <a:lumMod val="65000"/>
                </a:schemeClr>
              </a:solidFill>
            </a:endParaRPr>
          </a:p>
        </p:txBody>
      </p:sp>
      <p:sp>
        <p:nvSpPr>
          <p:cNvPr id="26" name="CustomShape 18"/>
          <p:cNvSpPr/>
          <p:nvPr/>
        </p:nvSpPr>
        <p:spPr>
          <a:xfrm>
            <a:off x="5153507" y="3908060"/>
            <a:ext cx="1951199" cy="364680"/>
          </a:xfrm>
          <a:prstGeom prst="rect">
            <a:avLst/>
          </a:prstGeom>
          <a:ln>
            <a:noFill/>
          </a:ln>
        </p:spPr>
        <p:txBody>
          <a:bodyPr lIns="89989" tIns="44995" rIns="89989" bIns="44995"/>
          <a:lstStyle/>
          <a:p>
            <a:pPr algn="ctr">
              <a:lnSpc>
                <a:spcPct val="100000"/>
              </a:lnSpc>
            </a:pPr>
            <a:r>
              <a:rPr lang="en-US" sz="1300" b="1" i="1" dirty="0">
                <a:solidFill>
                  <a:schemeClr val="bg1">
                    <a:lumMod val="65000"/>
                  </a:schemeClr>
                </a:solidFill>
                <a:latin typeface="Cambria"/>
              </a:rPr>
              <a:t>Neglect</a:t>
            </a:r>
          </a:p>
          <a:p>
            <a:pPr algn="ctr"/>
            <a:r>
              <a:rPr lang="en-US" sz="1300" b="1" i="1" dirty="0">
                <a:solidFill>
                  <a:schemeClr val="bg1">
                    <a:lumMod val="65000"/>
                  </a:schemeClr>
                </a:solidFill>
                <a:latin typeface="Cambria" panose="02040503050406030204" pitchFamily="18" charset="0"/>
              </a:rPr>
              <a:t>Migration</a:t>
            </a:r>
          </a:p>
          <a:p>
            <a:pPr algn="ctr">
              <a:lnSpc>
                <a:spcPct val="100000"/>
              </a:lnSpc>
            </a:pPr>
            <a:endParaRPr sz="1300" b="1" dirty="0">
              <a:solidFill>
                <a:schemeClr val="bg1">
                  <a:lumMod val="65000"/>
                </a:schemeClr>
              </a:solidFill>
            </a:endParaRPr>
          </a:p>
        </p:txBody>
      </p:sp>
      <p:sp>
        <p:nvSpPr>
          <p:cNvPr id="27" name="CustomShape 19"/>
          <p:cNvSpPr/>
          <p:nvPr/>
        </p:nvSpPr>
        <p:spPr>
          <a:xfrm>
            <a:off x="5056911" y="5392737"/>
            <a:ext cx="1951199" cy="364680"/>
          </a:xfrm>
          <a:prstGeom prst="rect">
            <a:avLst/>
          </a:prstGeom>
          <a:ln>
            <a:noFill/>
          </a:ln>
        </p:spPr>
        <p:txBody>
          <a:bodyPr lIns="89989" tIns="44995" rIns="89989" bIns="44995"/>
          <a:lstStyle/>
          <a:p>
            <a:pPr algn="ctr">
              <a:lnSpc>
                <a:spcPct val="100000"/>
              </a:lnSpc>
            </a:pPr>
            <a:r>
              <a:rPr lang="en-US" sz="1300" b="1" i="1" dirty="0">
                <a:solidFill>
                  <a:schemeClr val="bg1">
                    <a:lumMod val="65000"/>
                  </a:schemeClr>
                </a:solidFill>
                <a:latin typeface="Cambria"/>
              </a:rPr>
              <a:t>Betrayal</a:t>
            </a:r>
          </a:p>
          <a:p>
            <a:pPr algn="ctr"/>
            <a:r>
              <a:rPr lang="en-US" sz="1300" b="1" i="1" dirty="0">
                <a:solidFill>
                  <a:schemeClr val="bg1">
                    <a:lumMod val="65000"/>
                  </a:schemeClr>
                </a:solidFill>
                <a:latin typeface="Cambria" panose="02040503050406030204" pitchFamily="18" charset="0"/>
              </a:rPr>
              <a:t>Migration</a:t>
            </a:r>
          </a:p>
          <a:p>
            <a:pPr algn="ctr">
              <a:lnSpc>
                <a:spcPct val="100000"/>
              </a:lnSpc>
            </a:pPr>
            <a:endParaRPr sz="1300" b="1" dirty="0">
              <a:solidFill>
                <a:schemeClr val="bg1">
                  <a:lumMod val="65000"/>
                </a:schemeClr>
              </a:solidFill>
            </a:endParaRPr>
          </a:p>
        </p:txBody>
      </p:sp>
      <p:sp>
        <p:nvSpPr>
          <p:cNvPr id="28" name="CustomShape 20"/>
          <p:cNvSpPr/>
          <p:nvPr/>
        </p:nvSpPr>
        <p:spPr>
          <a:xfrm rot="5400000">
            <a:off x="2593440" y="2844122"/>
            <a:ext cx="3796920" cy="2839320"/>
          </a:xfrm>
          <a:prstGeom prst="curvedConnector2">
            <a:avLst/>
          </a:prstGeom>
          <a:ln w="28575" cmpd="sng">
            <a:solidFill>
              <a:schemeClr val="tx1"/>
            </a:solidFill>
            <a:round/>
            <a:tailEnd type="triangle" w="med" len="med"/>
          </a:ln>
        </p:spPr>
      </p:sp>
      <p:sp>
        <p:nvSpPr>
          <p:cNvPr id="29" name="CustomShape 21"/>
          <p:cNvSpPr/>
          <p:nvPr/>
        </p:nvSpPr>
        <p:spPr>
          <a:xfrm rot="5400000">
            <a:off x="3612352" y="2926137"/>
            <a:ext cx="2420820" cy="1299552"/>
          </a:xfrm>
          <a:prstGeom prst="curvedConnector2">
            <a:avLst/>
          </a:prstGeom>
          <a:ln w="28575" cmpd="sng">
            <a:solidFill>
              <a:schemeClr val="tx1"/>
            </a:solidFill>
            <a:round/>
            <a:tailEnd type="triangle" w="med" len="med"/>
          </a:ln>
        </p:spPr>
      </p:sp>
      <p:sp>
        <p:nvSpPr>
          <p:cNvPr id="30" name="CustomShape 22"/>
          <p:cNvSpPr/>
          <p:nvPr/>
        </p:nvSpPr>
        <p:spPr>
          <a:xfrm>
            <a:off x="5172120" y="2542802"/>
            <a:ext cx="1222920" cy="272880"/>
          </a:xfrm>
          <a:prstGeom prst="rect">
            <a:avLst/>
          </a:prstGeom>
          <a:solidFill>
            <a:srgbClr val="FFFFFF"/>
          </a:solidFill>
        </p:spPr>
        <p:txBody>
          <a:bodyPr lIns="89989" tIns="44995" rIns="89989" bIns="44995"/>
          <a:lstStyle/>
          <a:p>
            <a:pPr>
              <a:lnSpc>
                <a:spcPct val="100000"/>
              </a:lnSpc>
            </a:pPr>
            <a:r>
              <a:rPr lang="en-US" sz="1200" b="1" dirty="0">
                <a:solidFill>
                  <a:srgbClr val="39275B"/>
                </a:solidFill>
                <a:latin typeface="Cambria"/>
              </a:rPr>
              <a:t>  16%     21%</a:t>
            </a:r>
            <a:endParaRPr dirty="0">
              <a:solidFill>
                <a:srgbClr val="39275B"/>
              </a:solidFill>
            </a:endParaRPr>
          </a:p>
        </p:txBody>
      </p:sp>
      <p:sp>
        <p:nvSpPr>
          <p:cNvPr id="31" name="CustomShape 28"/>
          <p:cNvSpPr/>
          <p:nvPr/>
        </p:nvSpPr>
        <p:spPr>
          <a:xfrm>
            <a:off x="6947460" y="1447250"/>
            <a:ext cx="1197360" cy="455400"/>
          </a:xfrm>
          <a:prstGeom prst="rect">
            <a:avLst/>
          </a:prstGeom>
        </p:spPr>
        <p:txBody>
          <a:bodyPr lIns="89989" tIns="44995" rIns="89989" bIns="44995"/>
          <a:lstStyle/>
          <a:p>
            <a:pPr algn="ctr">
              <a:lnSpc>
                <a:spcPct val="100000"/>
              </a:lnSpc>
            </a:pPr>
            <a:r>
              <a:rPr lang="en-US" sz="1200" b="1" dirty="0">
                <a:solidFill>
                  <a:srgbClr val="000000"/>
                </a:solidFill>
                <a:latin typeface="Cambria"/>
              </a:rPr>
              <a:t>Strong Relationships</a:t>
            </a:r>
            <a:endParaRPr dirty="0">
              <a:solidFill>
                <a:srgbClr val="000000"/>
              </a:solidFill>
            </a:endParaRPr>
          </a:p>
        </p:txBody>
      </p:sp>
      <p:sp>
        <p:nvSpPr>
          <p:cNvPr id="32" name="CustomShape 29"/>
          <p:cNvSpPr/>
          <p:nvPr/>
        </p:nvSpPr>
        <p:spPr>
          <a:xfrm>
            <a:off x="6836040" y="3797379"/>
            <a:ext cx="1420201" cy="455400"/>
          </a:xfrm>
          <a:prstGeom prst="rect">
            <a:avLst/>
          </a:prstGeom>
          <a:solidFill>
            <a:srgbClr val="FFFFFF"/>
          </a:solidFill>
        </p:spPr>
        <p:txBody>
          <a:bodyPr lIns="89989" tIns="44995" rIns="89989" bIns="44995"/>
          <a:lstStyle/>
          <a:p>
            <a:pPr algn="ctr">
              <a:lnSpc>
                <a:spcPct val="100000"/>
              </a:lnSpc>
            </a:pPr>
            <a:r>
              <a:rPr lang="en-US" sz="1200" b="1" dirty="0">
                <a:solidFill>
                  <a:srgbClr val="000000"/>
                </a:solidFill>
                <a:latin typeface="Cambria"/>
              </a:rPr>
              <a:t>Weak Relationships</a:t>
            </a:r>
            <a:endParaRPr dirty="0">
              <a:solidFill>
                <a:srgbClr val="000000"/>
              </a:solidFill>
            </a:endParaRPr>
          </a:p>
        </p:txBody>
      </p:sp>
      <p:sp>
        <p:nvSpPr>
          <p:cNvPr id="33" name="CustomShape 30"/>
          <p:cNvSpPr/>
          <p:nvPr/>
        </p:nvSpPr>
        <p:spPr>
          <a:xfrm>
            <a:off x="6896520" y="6162243"/>
            <a:ext cx="1299241" cy="427536"/>
          </a:xfrm>
          <a:prstGeom prst="rect">
            <a:avLst/>
          </a:prstGeom>
        </p:spPr>
        <p:txBody>
          <a:bodyPr lIns="89989" tIns="44995" rIns="89989" bIns="44995"/>
          <a:lstStyle/>
          <a:p>
            <a:pPr algn="ctr">
              <a:lnSpc>
                <a:spcPct val="100000"/>
              </a:lnSpc>
            </a:pPr>
            <a:r>
              <a:rPr lang="en-US" sz="1200" b="1" dirty="0">
                <a:solidFill>
                  <a:srgbClr val="000000"/>
                </a:solidFill>
                <a:latin typeface="Cambria"/>
              </a:rPr>
              <a:t>Poor Relationships</a:t>
            </a:r>
            <a:endParaRPr sz="1200" dirty="0">
              <a:solidFill>
                <a:srgbClr val="000000"/>
              </a:solidFill>
            </a:endParaRPr>
          </a:p>
        </p:txBody>
      </p:sp>
      <p:sp>
        <p:nvSpPr>
          <p:cNvPr id="34" name="CustomShape 31"/>
          <p:cNvSpPr/>
          <p:nvPr/>
        </p:nvSpPr>
        <p:spPr>
          <a:xfrm>
            <a:off x="710641" y="6596043"/>
            <a:ext cx="3022199" cy="272880"/>
          </a:xfrm>
          <a:prstGeom prst="rect">
            <a:avLst/>
          </a:prstGeom>
        </p:spPr>
        <p:txBody>
          <a:bodyPr lIns="89989" tIns="44995" rIns="89989" bIns="44995"/>
          <a:lstStyle/>
          <a:p>
            <a:pPr>
              <a:lnSpc>
                <a:spcPct val="100000"/>
              </a:lnSpc>
            </a:pPr>
            <a:endParaRPr dirty="0"/>
          </a:p>
        </p:txBody>
      </p:sp>
      <p:sp>
        <p:nvSpPr>
          <p:cNvPr id="35" name="Rounded Rectangle 34"/>
          <p:cNvSpPr/>
          <p:nvPr/>
        </p:nvSpPr>
        <p:spPr>
          <a:xfrm>
            <a:off x="2584424" y="2425712"/>
            <a:ext cx="1571941" cy="252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300" b="1" i="1" dirty="0">
                <a:solidFill>
                  <a:schemeClr val="bg1">
                    <a:lumMod val="65000"/>
                  </a:schemeClr>
                </a:solidFill>
                <a:latin typeface="Cambria" panose="02040503050406030204" pitchFamily="18" charset="0"/>
              </a:rPr>
              <a:t>Endowment</a:t>
            </a:r>
          </a:p>
          <a:p>
            <a:pPr algn="ctr"/>
            <a:r>
              <a:rPr lang="en-US" sz="1300" b="1" i="1" dirty="0">
                <a:solidFill>
                  <a:schemeClr val="bg1">
                    <a:lumMod val="65000"/>
                  </a:schemeClr>
                </a:solidFill>
                <a:latin typeface="Cambria" panose="02040503050406030204" pitchFamily="18" charset="0"/>
              </a:rPr>
              <a:t>Migration</a:t>
            </a:r>
          </a:p>
        </p:txBody>
      </p:sp>
      <p:cxnSp>
        <p:nvCxnSpPr>
          <p:cNvPr id="36" name="Straight Arrow Connector 35"/>
          <p:cNvCxnSpPr/>
          <p:nvPr/>
        </p:nvCxnSpPr>
        <p:spPr>
          <a:xfrm flipH="1" flipV="1">
            <a:off x="7546141" y="1870668"/>
            <a:ext cx="816" cy="195210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162521" y="5218994"/>
            <a:ext cx="428280" cy="562320"/>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CustomShape 12"/>
          <p:cNvSpPr/>
          <p:nvPr/>
        </p:nvSpPr>
        <p:spPr>
          <a:xfrm>
            <a:off x="3065701" y="3909183"/>
            <a:ext cx="631799" cy="272880"/>
          </a:xfrm>
          <a:prstGeom prst="rect">
            <a:avLst/>
          </a:prstGeom>
          <a:solidFill>
            <a:schemeClr val="bg1"/>
          </a:solidFill>
        </p:spPr>
        <p:txBody>
          <a:bodyPr lIns="89989" tIns="44995" rIns="89989" bIns="44995"/>
          <a:lstStyle/>
          <a:p>
            <a:pPr algn="ctr">
              <a:lnSpc>
                <a:spcPct val="100000"/>
              </a:lnSpc>
            </a:pPr>
            <a:r>
              <a:rPr lang="en-US" sz="1200" b="1" dirty="0">
                <a:solidFill>
                  <a:srgbClr val="39275B"/>
                </a:solidFill>
                <a:latin typeface="Cambria"/>
              </a:rPr>
              <a:t>35</a:t>
            </a:r>
            <a:r>
              <a:rPr lang="en-US" sz="1200" dirty="0">
                <a:solidFill>
                  <a:srgbClr val="39275B"/>
                </a:solidFill>
                <a:latin typeface="Cambria"/>
              </a:rPr>
              <a:t>%</a:t>
            </a:r>
            <a:endParaRPr dirty="0">
              <a:solidFill>
                <a:srgbClr val="39275B"/>
              </a:solidFill>
            </a:endParaRPr>
          </a:p>
        </p:txBody>
      </p:sp>
      <p:sp>
        <p:nvSpPr>
          <p:cNvPr id="39" name="CustomShape 14"/>
          <p:cNvSpPr/>
          <p:nvPr/>
        </p:nvSpPr>
        <p:spPr>
          <a:xfrm>
            <a:off x="2126401" y="5329383"/>
            <a:ext cx="631799" cy="272880"/>
          </a:xfrm>
          <a:prstGeom prst="rect">
            <a:avLst/>
          </a:prstGeom>
          <a:solidFill>
            <a:schemeClr val="bg1"/>
          </a:solidFill>
        </p:spPr>
        <p:txBody>
          <a:bodyPr lIns="89989" tIns="44995" rIns="89989" bIns="44995"/>
          <a:lstStyle/>
          <a:p>
            <a:pPr algn="ctr">
              <a:lnSpc>
                <a:spcPct val="100000"/>
              </a:lnSpc>
            </a:pPr>
            <a:r>
              <a:rPr lang="en-US" sz="1200" b="1" dirty="0">
                <a:solidFill>
                  <a:srgbClr val="39275B"/>
                </a:solidFill>
                <a:latin typeface="Cambria"/>
              </a:rPr>
              <a:t>38</a:t>
            </a:r>
            <a:r>
              <a:rPr lang="en-US" sz="1200" dirty="0">
                <a:solidFill>
                  <a:srgbClr val="39275B"/>
                </a:solidFill>
                <a:latin typeface="Cambria"/>
              </a:rPr>
              <a:t>%</a:t>
            </a:r>
            <a:endParaRPr dirty="0">
              <a:solidFill>
                <a:srgbClr val="39275B"/>
              </a:solidFill>
            </a:endParaRPr>
          </a:p>
        </p:txBody>
      </p:sp>
      <p:cxnSp>
        <p:nvCxnSpPr>
          <p:cNvPr id="40" name="Straight Arrow Connector 39"/>
          <p:cNvCxnSpPr/>
          <p:nvPr/>
        </p:nvCxnSpPr>
        <p:spPr>
          <a:xfrm flipH="1" flipV="1">
            <a:off x="7545325" y="4245778"/>
            <a:ext cx="816" cy="1967264"/>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741607" y="5400050"/>
            <a:ext cx="475120" cy="1"/>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758201" y="3932090"/>
            <a:ext cx="475120" cy="1"/>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877622" y="2583598"/>
            <a:ext cx="971470" cy="2"/>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19</a:t>
            </a:fld>
            <a:endParaRPr lang="en-US" sz="1200" dirty="0">
              <a:solidFill>
                <a:schemeClr val="tx1">
                  <a:lumMod val="65000"/>
                  <a:lumOff val="35000"/>
                </a:schemeClr>
              </a:solidFill>
            </a:endParaRPr>
          </a:p>
        </p:txBody>
      </p:sp>
      <p:cxnSp>
        <p:nvCxnSpPr>
          <p:cNvPr id="44" name="Straight Arrow Connector 43"/>
          <p:cNvCxnSpPr>
            <a:stCxn id="19" idx="2"/>
          </p:cNvCxnSpPr>
          <p:nvPr/>
        </p:nvCxnSpPr>
        <p:spPr>
          <a:xfrm flipH="1">
            <a:off x="3892447" y="3775442"/>
            <a:ext cx="361313" cy="579239"/>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CustomShape 13"/>
          <p:cNvSpPr/>
          <p:nvPr/>
        </p:nvSpPr>
        <p:spPr>
          <a:xfrm>
            <a:off x="3725691" y="3905312"/>
            <a:ext cx="631799" cy="272880"/>
          </a:xfrm>
          <a:prstGeom prst="rect">
            <a:avLst/>
          </a:prstGeom>
          <a:solidFill>
            <a:srgbClr val="FFFFFF"/>
          </a:solidFill>
        </p:spPr>
        <p:txBody>
          <a:bodyPr lIns="89989" tIns="44995" rIns="89989" bIns="44995"/>
          <a:lstStyle/>
          <a:p>
            <a:pPr algn="ctr">
              <a:lnSpc>
                <a:spcPct val="100000"/>
              </a:lnSpc>
            </a:pPr>
            <a:r>
              <a:rPr lang="en-US" sz="1200" b="1" dirty="0">
                <a:solidFill>
                  <a:srgbClr val="39275B"/>
                </a:solidFill>
                <a:latin typeface="Cambria"/>
              </a:rPr>
              <a:t>7</a:t>
            </a:r>
            <a:r>
              <a:rPr lang="en-US" sz="1200" dirty="0">
                <a:solidFill>
                  <a:srgbClr val="39275B"/>
                </a:solidFill>
                <a:latin typeface="Cambria"/>
              </a:rPr>
              <a:t>%</a:t>
            </a:r>
            <a:endParaRPr dirty="0">
              <a:solidFill>
                <a:srgbClr val="39275B"/>
              </a:solidFill>
            </a:endParaRPr>
          </a:p>
        </p:txBody>
      </p:sp>
    </p:spTree>
    <p:extLst>
      <p:ext uri="{BB962C8B-B14F-4D97-AF65-F5344CB8AC3E}">
        <p14:creationId xmlns:p14="http://schemas.microsoft.com/office/powerpoint/2010/main" val="135227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0" grpId="1" animBg="1"/>
      <p:bldP spid="21" grpId="0" animBg="1"/>
      <p:bldP spid="21" grpId="1" animBg="1"/>
      <p:bldP spid="23" grpId="0" animBg="1"/>
      <p:bldP spid="24" grpId="0"/>
      <p:bldP spid="25" grpId="0"/>
      <p:bldP spid="26" grpId="0"/>
      <p:bldP spid="27" grpId="0"/>
      <p:bldP spid="30" grpId="0" animBg="1"/>
      <p:bldP spid="35" grpId="0"/>
      <p:bldP spid="35" grpId="1"/>
      <p:bldP spid="38" grpId="0" animBg="1"/>
      <p:bldP spid="39"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fontScale="92500" lnSpcReduction="20000"/>
          </a:bodyPr>
          <a:lstStyle/>
          <a:p>
            <a:r>
              <a:rPr lang="en-US" sz="1800" b="1" dirty="0">
                <a:solidFill>
                  <a:schemeClr val="tx2"/>
                </a:solidFill>
              </a:rPr>
              <a:t>Introduction</a:t>
            </a:r>
          </a:p>
          <a:p>
            <a:r>
              <a:rPr lang="en-US" sz="1800" dirty="0"/>
              <a:t>Approaches for Managing Customer Dynamics</a:t>
            </a:r>
          </a:p>
          <a:p>
            <a:pPr lvl="1"/>
            <a:r>
              <a:rPr lang="en-US" sz="1600" dirty="0"/>
              <a:t>Evolution of Approaches for Managing Customer Dynamics</a:t>
            </a:r>
          </a:p>
          <a:p>
            <a:pPr lvl="1"/>
            <a:r>
              <a:rPr lang="en-US" sz="1600" dirty="0"/>
              <a:t>Lifecycle Approach</a:t>
            </a:r>
          </a:p>
          <a:p>
            <a:pPr lvl="1"/>
            <a:r>
              <a:rPr lang="en-US" sz="1600" dirty="0"/>
              <a:t>Customer Dynamic Segmentation Approach</a:t>
            </a:r>
          </a:p>
          <a:p>
            <a:pPr lvl="1"/>
            <a:r>
              <a:rPr lang="en-US" sz="1600" dirty="0"/>
              <a:t>Customer Lifetime Value Approach</a:t>
            </a:r>
          </a:p>
          <a:p>
            <a:pPr lvl="1"/>
            <a:r>
              <a:rPr lang="en-US" sz="1600" dirty="0"/>
              <a:t>Choice Models</a:t>
            </a:r>
          </a:p>
          <a:p>
            <a:r>
              <a:rPr lang="en-US" sz="1800" dirty="0"/>
              <a:t>Framework for Managing Customer Dynamics</a:t>
            </a:r>
          </a:p>
          <a:p>
            <a:pPr lvl="1"/>
            <a:r>
              <a:rPr lang="en-US" sz="1600" dirty="0"/>
              <a:t>Inputs to Managing Customer Dynamics Framework</a:t>
            </a:r>
          </a:p>
          <a:p>
            <a:pPr lvl="1"/>
            <a:r>
              <a:rPr lang="en-US" sz="1600" dirty="0"/>
              <a:t>Outputs of Managing Customer Dynamics Framework</a:t>
            </a:r>
          </a:p>
          <a:p>
            <a:pPr lvl="1"/>
            <a:r>
              <a:rPr lang="en-US" sz="1600" dirty="0"/>
              <a:t>Process for Managing Customer Dynamics</a:t>
            </a:r>
          </a:p>
          <a:p>
            <a:r>
              <a:rPr lang="en-US" sz="1800" dirty="0"/>
              <a:t>Managing Customer Dynamics Example</a:t>
            </a:r>
          </a:p>
          <a:p>
            <a:r>
              <a:rPr lang="en-US" sz="1800" dirty="0"/>
              <a:t>Takeaways</a:t>
            </a:r>
          </a:p>
          <a:p>
            <a:r>
              <a:rPr lang="en-US" sz="1800" dirty="0"/>
              <a:t>Case</a:t>
            </a:r>
          </a:p>
        </p:txBody>
      </p:sp>
      <p:sp>
        <p:nvSpPr>
          <p:cNvPr id="5"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2</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dirty="0"/>
              <a:t>© Palmatier</a:t>
            </a:r>
          </a:p>
        </p:txBody>
      </p:sp>
    </p:spTree>
    <p:extLst>
      <p:ext uri="{BB962C8B-B14F-4D97-AF65-F5344CB8AC3E}">
        <p14:creationId xmlns:p14="http://schemas.microsoft.com/office/powerpoint/2010/main" val="3012537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18502"/>
            <a:ext cx="7481702" cy="803691"/>
          </a:xfrm>
        </p:spPr>
        <p:txBody>
          <a:bodyPr/>
          <a:lstStyle/>
          <a:p>
            <a:r>
              <a:rPr lang="en-US" b="1" dirty="0"/>
              <a:t>Insights for B2B Hidden Markov Model Example</a:t>
            </a:r>
          </a:p>
        </p:txBody>
      </p:sp>
      <p:sp>
        <p:nvSpPr>
          <p:cNvPr id="3" name="Content Placeholder 2"/>
          <p:cNvSpPr>
            <a:spLocks noGrp="1"/>
          </p:cNvSpPr>
          <p:nvPr>
            <p:ph idx="1"/>
          </p:nvPr>
        </p:nvSpPr>
        <p:spPr/>
        <p:txBody>
          <a:bodyPr>
            <a:normAutofit/>
          </a:bodyPr>
          <a:lstStyle/>
          <a:p>
            <a:r>
              <a:rPr lang="en-US" sz="1800" dirty="0"/>
              <a:t>States in HMM describe different types of behavior that the same (or different) consumers might exhibit at different points of time; transitions among states capture the notion that consumers can switch from one state to another at any point in time</a:t>
            </a:r>
          </a:p>
          <a:p>
            <a:pPr lvl="1"/>
            <a:r>
              <a:rPr lang="en-US" dirty="0">
                <a:solidFill>
                  <a:srgbClr val="595959"/>
                </a:solidFill>
              </a:rPr>
              <a:t>In the </a:t>
            </a:r>
            <a:r>
              <a:rPr lang="en-US" b="1" dirty="0">
                <a:solidFill>
                  <a:schemeClr val="tx2"/>
                </a:solidFill>
              </a:rPr>
              <a:t>transactional state</a:t>
            </a:r>
            <a:r>
              <a:rPr lang="en-US" dirty="0">
                <a:solidFill>
                  <a:srgbClr val="595959"/>
                </a:solidFill>
              </a:rPr>
              <a:t>, the relationships indicate low levels of customer trust, commitment, dependence, and relational norms</a:t>
            </a:r>
          </a:p>
          <a:p>
            <a:pPr lvl="1"/>
            <a:r>
              <a:rPr lang="en-US" dirty="0">
                <a:solidFill>
                  <a:srgbClr val="595959"/>
                </a:solidFill>
              </a:rPr>
              <a:t>If customers follow a positive migration path and move to the </a:t>
            </a:r>
            <a:r>
              <a:rPr lang="en-US" b="1" dirty="0">
                <a:solidFill>
                  <a:srgbClr val="1F497D"/>
                </a:solidFill>
              </a:rPr>
              <a:t>transitional state</a:t>
            </a:r>
            <a:r>
              <a:rPr lang="en-US" dirty="0">
                <a:solidFill>
                  <a:srgbClr val="595959"/>
                </a:solidFill>
              </a:rPr>
              <a:t>, they do so only briefly</a:t>
            </a:r>
          </a:p>
          <a:p>
            <a:pPr lvl="1"/>
            <a:r>
              <a:rPr lang="en-US" dirty="0">
                <a:solidFill>
                  <a:srgbClr val="595959"/>
                </a:solidFill>
              </a:rPr>
              <a:t>In the </a:t>
            </a:r>
            <a:r>
              <a:rPr lang="en-US" b="1" dirty="0">
                <a:solidFill>
                  <a:srgbClr val="1F497D"/>
                </a:solidFill>
              </a:rPr>
              <a:t>communal state</a:t>
            </a:r>
            <a:r>
              <a:rPr lang="en-US" dirty="0">
                <a:solidFill>
                  <a:srgbClr val="595959"/>
                </a:solidFill>
              </a:rPr>
              <a:t>, the levels of trust, commitment, dependence, and relational norms are higher than in any other state, and the relationship produces good cooperation and profit</a:t>
            </a:r>
          </a:p>
          <a:p>
            <a:pPr lvl="1"/>
            <a:r>
              <a:rPr lang="en-US" dirty="0">
                <a:solidFill>
                  <a:srgbClr val="595959"/>
                </a:solidFill>
              </a:rPr>
              <a:t>The </a:t>
            </a:r>
            <a:r>
              <a:rPr lang="en-US" b="1" dirty="0">
                <a:solidFill>
                  <a:srgbClr val="1F497D"/>
                </a:solidFill>
              </a:rPr>
              <a:t>damaged state</a:t>
            </a:r>
            <a:r>
              <a:rPr lang="en-US" dirty="0">
                <a:solidFill>
                  <a:srgbClr val="595959"/>
                </a:solidFill>
              </a:rPr>
              <a:t> produces low levels of trust and commitment and very low relational norms and cooperation, though customer dependence tends to stay high</a:t>
            </a:r>
          </a:p>
          <a:p>
            <a:pPr lvl="1"/>
            <a:endParaRPr lang="en-US" sz="1600" b="1" dirty="0">
              <a:solidFill>
                <a:srgbClr val="1F497D"/>
              </a:solidFill>
            </a:endParaRPr>
          </a:p>
          <a:p>
            <a:pPr lvl="1"/>
            <a:endParaRPr lang="en-US" sz="1600" dirty="0"/>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4" name="Rectangle 3"/>
          <p:cNvSpPr/>
          <p:nvPr/>
        </p:nvSpPr>
        <p:spPr>
          <a:xfrm>
            <a:off x="2203523" y="6419378"/>
            <a:ext cx="5394140" cy="369332"/>
          </a:xfrm>
          <a:prstGeom prst="rect">
            <a:avLst/>
          </a:prstGeom>
        </p:spPr>
        <p:txBody>
          <a:bodyPr wrap="square">
            <a:spAutoFit/>
          </a:bodyPr>
          <a:lstStyle/>
          <a:p>
            <a:r>
              <a:rPr lang="en-US" dirty="0">
                <a:solidFill>
                  <a:srgbClr val="595959"/>
                </a:solidFill>
              </a:rPr>
              <a:t>(See Data Analytic Technique 3.1 for more details)</a:t>
            </a:r>
          </a:p>
        </p:txBody>
      </p:sp>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20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09275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724"/>
            <a:ext cx="7561289" cy="1111870"/>
          </a:xfrm>
        </p:spPr>
        <p:txBody>
          <a:bodyPr/>
          <a:lstStyle/>
          <a:p>
            <a:r>
              <a:rPr lang="en-US" b="1" dirty="0"/>
              <a:t>Customer Lifetime Value (CLV) is a Key Analysis Tool for Making AER Decisions</a:t>
            </a:r>
          </a:p>
        </p:txBody>
      </p:sp>
      <p:sp>
        <p:nvSpPr>
          <p:cNvPr id="3" name="Content Placeholder 2"/>
          <p:cNvSpPr>
            <a:spLocks noGrp="1"/>
          </p:cNvSpPr>
          <p:nvPr>
            <p:ph idx="1"/>
          </p:nvPr>
        </p:nvSpPr>
        <p:spPr>
          <a:xfrm>
            <a:off x="304800" y="1367697"/>
            <a:ext cx="8667457" cy="5055888"/>
          </a:xfrm>
        </p:spPr>
        <p:txBody>
          <a:bodyPr>
            <a:normAutofit/>
          </a:bodyPr>
          <a:lstStyle/>
          <a:p>
            <a:r>
              <a:rPr lang="en-US" dirty="0"/>
              <a:t>How do you know best customers to acquire/expand/retain?</a:t>
            </a:r>
          </a:p>
          <a:p>
            <a:pPr lvl="1"/>
            <a:r>
              <a:rPr lang="en-US" sz="2000" dirty="0"/>
              <a:t>In many banking initiatives only 1 in 3 “customers” remain after incentive ends</a:t>
            </a:r>
          </a:p>
          <a:p>
            <a:pPr lvl="1"/>
            <a:r>
              <a:rPr lang="en-US" sz="2000" dirty="0"/>
              <a:t>Are all customers worth acquiring or retaining?</a:t>
            </a:r>
          </a:p>
          <a:p>
            <a:pPr>
              <a:lnSpc>
                <a:spcPct val="90000"/>
              </a:lnSpc>
            </a:pPr>
            <a:r>
              <a:rPr lang="en-US" b="1" dirty="0">
                <a:solidFill>
                  <a:srgbClr val="1F497D"/>
                </a:solidFill>
              </a:rPr>
              <a:t>CLV approach:</a:t>
            </a:r>
            <a:r>
              <a:rPr lang="en-US" dirty="0">
                <a:solidFill>
                  <a:srgbClr val="1F497D"/>
                </a:solidFill>
              </a:rPr>
              <a:t> </a:t>
            </a:r>
            <a:r>
              <a:rPr lang="en-US" dirty="0"/>
              <a:t>evaluates a firm’s profit as the sum of each customer’s lifetime discounted cash flows</a:t>
            </a:r>
          </a:p>
          <a:p>
            <a:pPr>
              <a:lnSpc>
                <a:spcPct val="90000"/>
              </a:lnSpc>
            </a:pPr>
            <a:r>
              <a:rPr lang="en-US" dirty="0"/>
              <a:t>Approach captures “true” contribution of each customer at any stage by accounting for:</a:t>
            </a:r>
          </a:p>
          <a:p>
            <a:pPr lvl="1">
              <a:lnSpc>
                <a:spcPct val="90000"/>
              </a:lnSpc>
            </a:pPr>
            <a:r>
              <a:rPr lang="en-US" sz="2000" b="1" dirty="0">
                <a:solidFill>
                  <a:srgbClr val="1F497D"/>
                </a:solidFill>
              </a:rPr>
              <a:t>Customer heterogeneity </a:t>
            </a:r>
            <a:r>
              <a:rPr lang="en-US" sz="2000" dirty="0"/>
              <a:t>and</a:t>
            </a:r>
            <a:r>
              <a:rPr lang="en-US" sz="2000" b="1" dirty="0"/>
              <a:t> </a:t>
            </a:r>
            <a:r>
              <a:rPr lang="en-US" sz="2000" b="1" dirty="0">
                <a:solidFill>
                  <a:srgbClr val="1F497D"/>
                </a:solidFill>
              </a:rPr>
              <a:t>dynamic effects </a:t>
            </a:r>
            <a:r>
              <a:rPr lang="en-US" sz="2000" dirty="0"/>
              <a:t>(individual level, uses transition expectations, and discounts future profits)</a:t>
            </a:r>
          </a:p>
          <a:p>
            <a:pPr lvl="1">
              <a:lnSpc>
                <a:spcPct val="90000"/>
              </a:lnSpc>
            </a:pPr>
            <a:r>
              <a:rPr lang="en-US" sz="2000" b="1" dirty="0">
                <a:solidFill>
                  <a:schemeClr val="tx2"/>
                </a:solidFill>
              </a:rPr>
              <a:t>Tradeoffs among AER strategies </a:t>
            </a:r>
            <a:r>
              <a:rPr lang="en-US" sz="2000" dirty="0">
                <a:solidFill>
                  <a:srgbClr val="595959"/>
                </a:solidFill>
              </a:rPr>
              <a:t>(e.g., how acquisition may affect retention)</a:t>
            </a:r>
          </a:p>
          <a:p>
            <a:pPr lvl="1"/>
            <a:endParaRPr lang="en-US" sz="2000" dirty="0"/>
          </a:p>
          <a:p>
            <a:pPr lvl="1"/>
            <a:endParaRPr lang="en-US" sz="2000" dirty="0"/>
          </a:p>
        </p:txBody>
      </p:sp>
      <p:sp>
        <p:nvSpPr>
          <p:cNvPr id="5" name="Footer Placeholder 4"/>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21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60716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199014"/>
            <a:ext cx="7481702" cy="803691"/>
          </a:xfrm>
        </p:spPr>
        <p:txBody>
          <a:bodyPr/>
          <a:lstStyle/>
          <a:p>
            <a:r>
              <a:rPr lang="en-US" b="1" dirty="0"/>
              <a:t>CLV Approach (Australia and New Zealand CMO Survey)</a:t>
            </a:r>
          </a:p>
        </p:txBody>
      </p:sp>
      <p:sp>
        <p:nvSpPr>
          <p:cNvPr id="3" name="Content Placeholder 2"/>
          <p:cNvSpPr>
            <a:spLocks noGrp="1"/>
          </p:cNvSpPr>
          <p:nvPr>
            <p:ph idx="1"/>
          </p:nvPr>
        </p:nvSpPr>
        <p:spPr/>
        <p:txBody>
          <a:bodyPr/>
          <a:lstStyle/>
          <a:p>
            <a:r>
              <a:rPr lang="en-US" dirty="0"/>
              <a:t>Survey conducted on 255 CMOs and marketing directors in Australia and New Zealand</a:t>
            </a:r>
          </a:p>
          <a:p>
            <a:r>
              <a:rPr lang="en-US" dirty="0"/>
              <a:t>Those who “always measure the lifetime value of each customer” achieved a 16% average increase in their annual marketing budget as compared to 0% for those who do not measure it. </a:t>
            </a:r>
          </a:p>
          <a:p>
            <a:r>
              <a:rPr lang="en-US" dirty="0"/>
              <a:t>75% of the marketers are engaged in some level of CLV effort within the organization</a:t>
            </a:r>
          </a:p>
        </p:txBody>
      </p:sp>
      <p:sp>
        <p:nvSpPr>
          <p:cNvPr id="4" name="Footer Placeholder 3"/>
          <p:cNvSpPr>
            <a:spLocks noGrp="1"/>
          </p:cNvSpPr>
          <p:nvPr>
            <p:ph type="ftr" sz="quarter" idx="11"/>
          </p:nvPr>
        </p:nvSpPr>
        <p:spPr/>
        <p:txBody>
          <a:bodyPr/>
          <a:lstStyle/>
          <a:p>
            <a:r>
              <a:rPr lang="en-US"/>
              <a:t>© Palmatier</a:t>
            </a:r>
            <a:endParaRPr lang="en-US" dirty="0"/>
          </a:p>
        </p:txBody>
      </p:sp>
      <p:pic>
        <p:nvPicPr>
          <p:cNvPr id="6" name="Picture 5" descr="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466" y="4203091"/>
            <a:ext cx="2723944" cy="2092484"/>
          </a:xfrm>
          <a:prstGeom prst="rect">
            <a:avLst/>
          </a:prstGeom>
        </p:spPr>
      </p:pic>
      <p:pic>
        <p:nvPicPr>
          <p:cNvPr id="8" name="Picture 7" descr="Thorough-Guide-to-Customer-Lifetime-Value1.png"/>
          <p:cNvPicPr>
            <a:picLocks noChangeAspect="1"/>
          </p:cNvPicPr>
          <p:nvPr/>
        </p:nvPicPr>
        <p:blipFill rotWithShape="1">
          <a:blip r:embed="rId4">
            <a:extLst>
              <a:ext uri="{28A0092B-C50C-407E-A947-70E740481C1C}">
                <a14:useLocalDpi xmlns:a14="http://schemas.microsoft.com/office/drawing/2010/main" val="0"/>
              </a:ext>
            </a:extLst>
          </a:blip>
          <a:srcRect l="26130" r="42070" b="83987"/>
          <a:stretch/>
        </p:blipFill>
        <p:spPr>
          <a:xfrm>
            <a:off x="4840109" y="4789785"/>
            <a:ext cx="1171223" cy="459548"/>
          </a:xfrm>
          <a:prstGeom prst="rect">
            <a:avLst/>
          </a:prstGeom>
        </p:spPr>
      </p:pic>
      <p:pic>
        <p:nvPicPr>
          <p:cNvPr id="10" name="Picture 9" descr="Screen Shot 2016-12-26 at 12.47.4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3942" y="4171578"/>
            <a:ext cx="3467643" cy="1851055"/>
          </a:xfrm>
          <a:prstGeom prst="rect">
            <a:avLst/>
          </a:prstGeom>
        </p:spPr>
      </p:pic>
      <p:sp>
        <p:nvSpPr>
          <p:cNvPr id="9"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22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8248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73" y="192067"/>
            <a:ext cx="7481702" cy="803691"/>
          </a:xfrm>
        </p:spPr>
        <p:txBody>
          <a:bodyPr/>
          <a:lstStyle/>
          <a:p>
            <a:r>
              <a:rPr lang="en-US" b="1" dirty="0"/>
              <a:t>CLV Accounts for Varying Profits Across Customers</a:t>
            </a: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6" name="Rectangle 3"/>
          <p:cNvSpPr txBox="1">
            <a:spLocks noChangeArrowheads="1"/>
          </p:cNvSpPr>
          <p:nvPr/>
        </p:nvSpPr>
        <p:spPr>
          <a:xfrm>
            <a:off x="498474" y="1371600"/>
            <a:ext cx="8195821" cy="18288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90000"/>
              </a:lnSpc>
            </a:pPr>
            <a:r>
              <a:rPr lang="en-US" dirty="0"/>
              <a:t>Beyond 80/20 rule: firms earn 150% of their profits from 30% of their customers </a:t>
            </a:r>
          </a:p>
          <a:p>
            <a:pPr>
              <a:lnSpc>
                <a:spcPct val="90000"/>
              </a:lnSpc>
            </a:pPr>
            <a:r>
              <a:rPr lang="en-US" dirty="0"/>
              <a:t>CLV captures these difference in your </a:t>
            </a:r>
            <a:r>
              <a:rPr lang="en-US" u="sng" dirty="0"/>
              <a:t>existing customers </a:t>
            </a:r>
            <a:r>
              <a:rPr lang="en-US" dirty="0"/>
              <a:t>so you can acquire, expand, and retain the “best customers”</a:t>
            </a:r>
          </a:p>
        </p:txBody>
      </p:sp>
      <p:sp>
        <p:nvSpPr>
          <p:cNvPr id="7" name="Text Box 4"/>
          <p:cNvSpPr txBox="1">
            <a:spLocks noChangeArrowheads="1"/>
          </p:cNvSpPr>
          <p:nvPr/>
        </p:nvSpPr>
        <p:spPr bwMode="auto">
          <a:xfrm>
            <a:off x="1275293" y="6423585"/>
            <a:ext cx="6879908" cy="338554"/>
          </a:xfrm>
          <a:prstGeom prst="rect">
            <a:avLst/>
          </a:prstGeom>
          <a:noFill/>
          <a:ln w="9525">
            <a:noFill/>
            <a:miter lim="800000"/>
            <a:headEnd/>
            <a:tailEnd/>
          </a:ln>
        </p:spPr>
        <p:txBody>
          <a:bodyPr wrap="square">
            <a:spAutoFit/>
          </a:bodyPr>
          <a:lstStyle/>
          <a:p>
            <a:pPr>
              <a:spcBef>
                <a:spcPct val="50000"/>
              </a:spcBef>
            </a:pPr>
            <a:r>
              <a:rPr lang="en-US" sz="1600" dirty="0">
                <a:solidFill>
                  <a:schemeClr val="tx1">
                    <a:lumMod val="65000"/>
                    <a:lumOff val="35000"/>
                  </a:schemeClr>
                </a:solidFill>
              </a:rPr>
              <a:t>The Right Customers: Acquisition, Retention, and Development (HBR Press)</a:t>
            </a:r>
          </a:p>
        </p:txBody>
      </p:sp>
      <p:pic>
        <p:nvPicPr>
          <p:cNvPr id="8" name="Picture 6"/>
          <p:cNvPicPr>
            <a:picLocks noChangeAspect="1" noChangeArrowheads="1"/>
          </p:cNvPicPr>
          <p:nvPr/>
        </p:nvPicPr>
        <p:blipFill>
          <a:blip r:embed="rId2" cstate="print"/>
          <a:srcRect/>
          <a:stretch>
            <a:fillRect/>
          </a:stretch>
        </p:blipFill>
        <p:spPr bwMode="auto">
          <a:xfrm>
            <a:off x="1535401" y="3094169"/>
            <a:ext cx="5900671" cy="2934970"/>
          </a:xfrm>
          <a:prstGeom prst="rect">
            <a:avLst/>
          </a:prstGeom>
          <a:noFill/>
          <a:ln w="9525">
            <a:noFill/>
            <a:miter lim="800000"/>
            <a:headEnd/>
            <a:tailEnd/>
          </a:ln>
        </p:spPr>
      </p:pic>
      <p:sp>
        <p:nvSpPr>
          <p:cNvPr id="9"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23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9527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22614"/>
            <a:ext cx="7481702" cy="803691"/>
          </a:xfrm>
        </p:spPr>
        <p:txBody>
          <a:bodyPr/>
          <a:lstStyle/>
          <a:p>
            <a:r>
              <a:rPr lang="en-US" b="1" dirty="0"/>
              <a:t>CLV Accounts for the Time Varying Profits of Your Customers</a:t>
            </a:r>
            <a:r>
              <a:rPr lang="en-US" dirty="0">
                <a:solidFill>
                  <a:srgbClr val="595959"/>
                </a:solidFill>
              </a:rPr>
              <a:t/>
            </a:r>
            <a:br>
              <a:rPr lang="en-US" dirty="0">
                <a:solidFill>
                  <a:srgbClr val="595959"/>
                </a:solidFill>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6" name="Rectangle 3"/>
          <p:cNvSpPr txBox="1">
            <a:spLocks noChangeArrowheads="1"/>
          </p:cNvSpPr>
          <p:nvPr/>
        </p:nvSpPr>
        <p:spPr>
          <a:xfrm>
            <a:off x="533400" y="1417637"/>
            <a:ext cx="8305800" cy="147796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80000"/>
              </a:lnSpc>
            </a:pPr>
            <a:r>
              <a:rPr lang="en-US" sz="1800"/>
              <a:t>On </a:t>
            </a:r>
            <a:r>
              <a:rPr lang="en-US" sz="1800" u="sng"/>
              <a:t>average</a:t>
            </a:r>
            <a:r>
              <a:rPr lang="en-US" sz="1800"/>
              <a:t>, annual earnings typically increase over a customer's life due to cross/up-selling</a:t>
            </a:r>
          </a:p>
          <a:p>
            <a:pPr>
              <a:lnSpc>
                <a:spcPct val="80000"/>
              </a:lnSpc>
            </a:pPr>
            <a:r>
              <a:rPr lang="en-US" sz="1800"/>
              <a:t>But, some customers are more costly to acquire or retain (lowering prices, high service levels)</a:t>
            </a:r>
          </a:p>
          <a:p>
            <a:pPr>
              <a:lnSpc>
                <a:spcPct val="80000"/>
              </a:lnSpc>
            </a:pPr>
            <a:endParaRPr lang="en-US" sz="1800" dirty="0"/>
          </a:p>
        </p:txBody>
      </p:sp>
      <p:sp>
        <p:nvSpPr>
          <p:cNvPr id="7" name="Text Box 5"/>
          <p:cNvSpPr txBox="1">
            <a:spLocks noChangeArrowheads="1"/>
          </p:cNvSpPr>
          <p:nvPr/>
        </p:nvSpPr>
        <p:spPr bwMode="auto">
          <a:xfrm>
            <a:off x="1409699" y="6423584"/>
            <a:ext cx="6888909" cy="338554"/>
          </a:xfrm>
          <a:prstGeom prst="rect">
            <a:avLst/>
          </a:prstGeom>
          <a:noFill/>
          <a:ln w="9525">
            <a:noFill/>
            <a:miter lim="800000"/>
            <a:headEnd/>
            <a:tailEnd/>
          </a:ln>
        </p:spPr>
        <p:txBody>
          <a:bodyPr wrap="square">
            <a:spAutoFit/>
          </a:bodyPr>
          <a:lstStyle/>
          <a:p>
            <a:pPr>
              <a:spcBef>
                <a:spcPct val="50000"/>
              </a:spcBef>
            </a:pPr>
            <a:r>
              <a:rPr lang="en-US" sz="1600" dirty="0">
                <a:solidFill>
                  <a:schemeClr val="tx1">
                    <a:lumMod val="65000"/>
                    <a:lumOff val="35000"/>
                  </a:schemeClr>
                </a:solidFill>
              </a:rPr>
              <a:t>The Right Customers: Acquisition, Retention, and Development (HBR Press)</a:t>
            </a:r>
          </a:p>
        </p:txBody>
      </p:sp>
      <p:pic>
        <p:nvPicPr>
          <p:cNvPr id="8" name="Picture 2"/>
          <p:cNvPicPr>
            <a:picLocks noChangeAspect="1" noChangeArrowheads="1"/>
          </p:cNvPicPr>
          <p:nvPr/>
        </p:nvPicPr>
        <p:blipFill>
          <a:blip r:embed="rId2" cstate="print"/>
          <a:srcRect/>
          <a:stretch>
            <a:fillRect/>
          </a:stretch>
        </p:blipFill>
        <p:spPr bwMode="auto">
          <a:xfrm>
            <a:off x="1143000" y="2784490"/>
            <a:ext cx="5571235" cy="3268663"/>
          </a:xfrm>
          <a:prstGeom prst="rect">
            <a:avLst/>
          </a:prstGeom>
          <a:noFill/>
          <a:ln w="9525">
            <a:noFill/>
            <a:miter lim="800000"/>
            <a:headEnd/>
            <a:tailEnd/>
          </a:ln>
        </p:spPr>
      </p:pic>
      <p:sp>
        <p:nvSpPr>
          <p:cNvPr id="9" name="TextBox 8"/>
          <p:cNvSpPr txBox="1"/>
          <p:nvPr/>
        </p:nvSpPr>
        <p:spPr>
          <a:xfrm>
            <a:off x="3962400" y="3811250"/>
            <a:ext cx="609600" cy="381000"/>
          </a:xfrm>
          <a:prstGeom prst="rect">
            <a:avLst/>
          </a:prstGeom>
          <a:noFill/>
          <a:ln w="50800">
            <a:solidFill>
              <a:srgbClr val="CC3300"/>
            </a:solidFill>
          </a:ln>
        </p:spPr>
        <p:txBody>
          <a:bodyPr wrap="square" rtlCol="0">
            <a:spAutoFit/>
          </a:bodyPr>
          <a:lstStyle/>
          <a:p>
            <a:endParaRPr lang="en-US" dirty="0"/>
          </a:p>
        </p:txBody>
      </p:sp>
      <p:sp>
        <p:nvSpPr>
          <p:cNvPr id="10" name="TextBox 9"/>
          <p:cNvSpPr txBox="1"/>
          <p:nvPr/>
        </p:nvSpPr>
        <p:spPr>
          <a:xfrm>
            <a:off x="4038600" y="4253460"/>
            <a:ext cx="2667000" cy="381000"/>
          </a:xfrm>
          <a:prstGeom prst="rect">
            <a:avLst/>
          </a:prstGeom>
          <a:noFill/>
          <a:ln w="50800">
            <a:solidFill>
              <a:srgbClr val="00863D"/>
            </a:solidFill>
          </a:ln>
        </p:spPr>
        <p:txBody>
          <a:bodyPr wrap="square" rtlCol="0">
            <a:spAutoFit/>
          </a:bodyPr>
          <a:lstStyle/>
          <a:p>
            <a:endParaRPr lang="en-US" dirty="0"/>
          </a:p>
        </p:txBody>
      </p:sp>
      <p:sp>
        <p:nvSpPr>
          <p:cNvPr id="11"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24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2096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52787"/>
            <a:ext cx="7481702" cy="803691"/>
          </a:xfrm>
        </p:spPr>
        <p:txBody>
          <a:bodyPr/>
          <a:lstStyle/>
          <a:p>
            <a:r>
              <a:rPr lang="nl-BE" b="1" dirty="0"/>
              <a:t>Customer Lifetime Value (CLV) Analysis</a:t>
            </a:r>
            <a:endParaRPr lang="en-US" dirty="0"/>
          </a:p>
        </p:txBody>
      </p:sp>
      <p:sp>
        <p:nvSpPr>
          <p:cNvPr id="3" name="Content Placeholder 2"/>
          <p:cNvSpPr>
            <a:spLocks noGrp="1"/>
          </p:cNvSpPr>
          <p:nvPr>
            <p:ph idx="1"/>
          </p:nvPr>
        </p:nvSpPr>
        <p:spPr>
          <a:xfrm>
            <a:off x="498474" y="758013"/>
            <a:ext cx="8354173" cy="5665571"/>
          </a:xfrm>
        </p:spPr>
        <p:txBody>
          <a:bodyPr>
            <a:noAutofit/>
          </a:bodyPr>
          <a:lstStyle/>
          <a:p>
            <a:pPr marL="0" indent="0">
              <a:buNone/>
            </a:pPr>
            <a:endParaRPr lang="en-US" dirty="0"/>
          </a:p>
          <a:p>
            <a:r>
              <a:rPr lang="en-US" dirty="0"/>
              <a:t>Need cash flow (sales - costs) for individual customers or group of customers</a:t>
            </a:r>
          </a:p>
          <a:p>
            <a:r>
              <a:rPr lang="en-US" dirty="0"/>
              <a:t>Calculate CLV of each customer:</a:t>
            </a:r>
          </a:p>
          <a:p>
            <a:pPr lvl="4">
              <a:buNone/>
            </a:pPr>
            <a:r>
              <a:rPr lang="nl-BE" sz="2000" dirty="0"/>
              <a:t>                    </a:t>
            </a:r>
            <a:endParaRPr lang="en-US" sz="2000" dirty="0"/>
          </a:p>
          <a:p>
            <a:r>
              <a:rPr lang="nl-BE" dirty="0"/>
              <a:t>Where</a:t>
            </a:r>
          </a:p>
          <a:p>
            <a:pPr lvl="1"/>
            <a:r>
              <a:rPr lang="nl-BE" sz="2000" dirty="0"/>
              <a:t>CF</a:t>
            </a:r>
            <a:r>
              <a:rPr lang="nl-BE" sz="2000" baseline="-25000" dirty="0"/>
              <a:t>i,t</a:t>
            </a:r>
            <a:r>
              <a:rPr lang="nl-BE" sz="2000" dirty="0"/>
              <a:t> = net cash flow generated by the customer </a:t>
            </a:r>
            <a:r>
              <a:rPr lang="nl-BE" sz="2000" i="1" dirty="0"/>
              <a:t>i</a:t>
            </a:r>
            <a:r>
              <a:rPr lang="nl-BE" sz="2000" dirty="0"/>
              <a:t> at time </a:t>
            </a:r>
            <a:r>
              <a:rPr lang="nl-BE" sz="2000" i="1" dirty="0"/>
              <a:t>t</a:t>
            </a:r>
          </a:p>
          <a:p>
            <a:pPr lvl="1"/>
            <a:r>
              <a:rPr lang="nl-BE" sz="2000" dirty="0"/>
              <a:t>T = time horizon for estimating the CLV</a:t>
            </a:r>
          </a:p>
          <a:p>
            <a:pPr lvl="1"/>
            <a:r>
              <a:rPr lang="nl-BE" sz="2000" dirty="0"/>
              <a:t>d = discount rate </a:t>
            </a:r>
            <a:endParaRPr lang="en-US" sz="2000" dirty="0"/>
          </a:p>
          <a:p>
            <a:r>
              <a:rPr lang="en-US" dirty="0"/>
              <a:t>CLV is the “value” added, by an individual customer, to the company </a:t>
            </a:r>
          </a:p>
          <a:p>
            <a:r>
              <a:rPr lang="en-US" dirty="0"/>
              <a:t>CLV approach is a form of </a:t>
            </a:r>
            <a:r>
              <a:rPr lang="en-US" b="1" dirty="0">
                <a:solidFill>
                  <a:srgbClr val="1F497D"/>
                </a:solidFill>
              </a:rPr>
              <a:t>customer-centric accounting</a:t>
            </a:r>
            <a:r>
              <a:rPr lang="en-US" b="1" dirty="0">
                <a:solidFill>
                  <a:srgbClr val="CC3300"/>
                </a:solidFill>
              </a:rPr>
              <a:t> </a:t>
            </a:r>
            <a:r>
              <a:rPr lang="en-US" dirty="0"/>
              <a:t>where firm’s value is the sum of all its customers’ CLV</a:t>
            </a:r>
          </a:p>
          <a:p>
            <a:endParaRPr lang="en-US" sz="2400" dirty="0"/>
          </a:p>
        </p:txBody>
      </p:sp>
      <p:sp>
        <p:nvSpPr>
          <p:cNvPr id="4" name="Footer Placeholder 3"/>
          <p:cNvSpPr>
            <a:spLocks noGrp="1"/>
          </p:cNvSpPr>
          <p:nvPr>
            <p:ph type="ftr" sz="quarter" idx="11"/>
          </p:nvPr>
        </p:nvSpPr>
        <p:spPr/>
        <p:txBody>
          <a:bodyPr/>
          <a:lstStyle/>
          <a:p>
            <a:r>
              <a:rPr lang="en-US"/>
              <a:t>© Palmatier</a:t>
            </a:r>
            <a:endParaRPr lang="en-US" dirty="0"/>
          </a:p>
        </p:txBody>
      </p:sp>
      <p:graphicFrame>
        <p:nvGraphicFramePr>
          <p:cNvPr id="6" name="Object 2"/>
          <p:cNvGraphicFramePr>
            <a:graphicFrameLocks noChangeAspect="1"/>
          </p:cNvGraphicFramePr>
          <p:nvPr>
            <p:extLst>
              <p:ext uri="{D42A27DB-BD31-4B8C-83A1-F6EECF244321}">
                <p14:modId xmlns:p14="http://schemas.microsoft.com/office/powerpoint/2010/main" val="1054446783"/>
              </p:ext>
            </p:extLst>
          </p:nvPr>
        </p:nvGraphicFramePr>
        <p:xfrm>
          <a:off x="4514736" y="2222042"/>
          <a:ext cx="3124200" cy="1050925"/>
        </p:xfrm>
        <a:graphic>
          <a:graphicData uri="http://schemas.openxmlformats.org/presentationml/2006/ole">
            <mc:AlternateContent xmlns:mc="http://schemas.openxmlformats.org/markup-compatibility/2006">
              <mc:Choice xmlns:v="urn:schemas-microsoft-com:vml" Requires="v">
                <p:oleObj spid="_x0000_s4185" name="Equation" r:id="rId3" imgW="1282680" imgH="431640" progId="Equation.3">
                  <p:embed/>
                </p:oleObj>
              </mc:Choice>
              <mc:Fallback>
                <p:oleObj name="Equation" r:id="rId3" imgW="12826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736" y="2222042"/>
                        <a:ext cx="3124200"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25</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66281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3394"/>
            <a:ext cx="7481702" cy="803691"/>
          </a:xfrm>
        </p:spPr>
        <p:txBody>
          <a:bodyPr/>
          <a:lstStyle/>
          <a:p>
            <a:r>
              <a:rPr lang="en-US" b="1" dirty="0"/>
              <a:t>Simplified Customer Lifetime Value Analysis</a:t>
            </a:r>
          </a:p>
        </p:txBody>
      </p:sp>
      <p:sp>
        <p:nvSpPr>
          <p:cNvPr id="3" name="Content Placeholder 2"/>
          <p:cNvSpPr>
            <a:spLocks noGrp="1"/>
          </p:cNvSpPr>
          <p:nvPr>
            <p:ph idx="1"/>
          </p:nvPr>
        </p:nvSpPr>
        <p:spPr/>
        <p:txBody>
          <a:bodyPr/>
          <a:lstStyle/>
          <a:p>
            <a:r>
              <a:rPr lang="en-US" sz="1800" dirty="0"/>
              <a:t>Several simplifications make CLV calculations even more straightforward </a:t>
            </a:r>
          </a:p>
          <a:p>
            <a:r>
              <a:rPr lang="en-US" sz="1800" dirty="0"/>
              <a:t>Assuming that T </a:t>
            </a:r>
            <a:r>
              <a:rPr lang="en-US" sz="1800" dirty="0">
                <a:sym typeface="Wingdings" pitchFamily="2" charset="2"/>
              </a:rPr>
              <a:t></a:t>
            </a:r>
            <a:r>
              <a:rPr lang="en-US" sz="1800" dirty="0"/>
              <a:t> </a:t>
            </a:r>
            <a:r>
              <a:rPr lang="en-US" sz="1800" dirty="0">
                <a:sym typeface="Symbol" pitchFamily="18" charset="2"/>
              </a:rPr>
              <a:t>infinity </a:t>
            </a:r>
            <a:r>
              <a:rPr lang="en-US" sz="1800" dirty="0"/>
              <a:t>and that the contribution margin and marketing costs (weak) do not vary over time</a:t>
            </a:r>
          </a:p>
          <a:p>
            <a:r>
              <a:rPr lang="en-US" sz="1800" dirty="0"/>
              <a:t>Assuming that the contribution margin and marketing costs do not vary over time, the CLV in dollars for the </a:t>
            </a:r>
            <a:r>
              <a:rPr lang="en-US" sz="1800" dirty="0" err="1"/>
              <a:t>i</a:t>
            </a:r>
            <a:r>
              <a:rPr lang="en-US" sz="1800" baseline="-25000" dirty="0" err="1"/>
              <a:t>th</a:t>
            </a:r>
            <a:r>
              <a:rPr lang="en-US" sz="1800" dirty="0"/>
              <a:t> customer reduces to just five inputs:</a:t>
            </a:r>
          </a:p>
          <a:p>
            <a:pPr marL="571500" lvl="1" indent="-342900">
              <a:buFont typeface="+mj-lt"/>
              <a:buAutoNum type="arabicPeriod"/>
            </a:pPr>
            <a:r>
              <a:rPr lang="en-US" dirty="0" err="1"/>
              <a:t>M</a:t>
            </a:r>
            <a:r>
              <a:rPr lang="en-US" baseline="-25000" dirty="0" err="1"/>
              <a:t>i</a:t>
            </a:r>
            <a:r>
              <a:rPr lang="en-US" dirty="0"/>
              <a:t> = margin for </a:t>
            </a:r>
            <a:r>
              <a:rPr lang="en-US" dirty="0" err="1"/>
              <a:t>i</a:t>
            </a:r>
            <a:r>
              <a:rPr lang="en-US" baseline="-25000" dirty="0" err="1"/>
              <a:t>th</a:t>
            </a:r>
            <a:r>
              <a:rPr lang="en-US" dirty="0"/>
              <a:t> customer in $ (sales $ </a:t>
            </a:r>
            <a:r>
              <a:rPr lang="en-US" dirty="0">
                <a:sym typeface="Symbol"/>
              </a:rPr>
              <a:t> and </a:t>
            </a:r>
            <a:r>
              <a:rPr lang="en-US" dirty="0"/>
              <a:t>margin as %)</a:t>
            </a:r>
          </a:p>
          <a:p>
            <a:pPr marL="571500" lvl="1" indent="-342900">
              <a:buFont typeface="+mj-lt"/>
              <a:buAutoNum type="arabicPeriod"/>
            </a:pPr>
            <a:r>
              <a:rPr lang="en-US" dirty="0" err="1"/>
              <a:t>C</a:t>
            </a:r>
            <a:r>
              <a:rPr lang="en-US" baseline="-25000" dirty="0" err="1"/>
              <a:t>i</a:t>
            </a:r>
            <a:r>
              <a:rPr lang="en-US" dirty="0"/>
              <a:t> = annual marketing cost for </a:t>
            </a:r>
            <a:r>
              <a:rPr lang="en-US" dirty="0" err="1"/>
              <a:t>i</a:t>
            </a:r>
            <a:r>
              <a:rPr lang="en-US" baseline="-25000" dirty="0" err="1"/>
              <a:t>th</a:t>
            </a:r>
            <a:r>
              <a:rPr lang="en-US" dirty="0"/>
              <a:t> customer in $ </a:t>
            </a:r>
          </a:p>
          <a:p>
            <a:pPr marL="571500" lvl="1" indent="-342900">
              <a:buFont typeface="+mj-lt"/>
              <a:buAutoNum type="arabicPeriod"/>
            </a:pPr>
            <a:r>
              <a:rPr lang="en-US" dirty="0" err="1"/>
              <a:t>r</a:t>
            </a:r>
            <a:r>
              <a:rPr lang="en-US" baseline="-25000" dirty="0" err="1"/>
              <a:t>i</a:t>
            </a:r>
            <a:r>
              <a:rPr lang="en-US" dirty="0"/>
              <a:t> = retention rate for </a:t>
            </a:r>
            <a:r>
              <a:rPr lang="en-US" dirty="0" err="1"/>
              <a:t>i</a:t>
            </a:r>
            <a:r>
              <a:rPr lang="en-US" baseline="-25000" dirty="0" err="1"/>
              <a:t>th</a:t>
            </a:r>
            <a:r>
              <a:rPr lang="en-US" dirty="0"/>
              <a:t> customer as a %</a:t>
            </a:r>
          </a:p>
          <a:p>
            <a:pPr marL="571500" lvl="1" indent="-342900">
              <a:buFont typeface="+mj-lt"/>
              <a:buAutoNum type="arabicPeriod"/>
            </a:pPr>
            <a:r>
              <a:rPr lang="en-US" dirty="0"/>
              <a:t>d = discount rate as a %</a:t>
            </a:r>
          </a:p>
          <a:p>
            <a:pPr marL="571500" lvl="1" indent="-342900">
              <a:buFont typeface="+mj-lt"/>
              <a:buAutoNum type="arabicPeriod"/>
            </a:pPr>
            <a:r>
              <a:rPr lang="en-US" dirty="0"/>
              <a:t>A</a:t>
            </a:r>
            <a:r>
              <a:rPr lang="en-US" baseline="-25000" dirty="0"/>
              <a:t>i</a:t>
            </a:r>
            <a:r>
              <a:rPr lang="en-US" dirty="0"/>
              <a:t> = acquisition cost for </a:t>
            </a:r>
            <a:r>
              <a:rPr lang="en-US" dirty="0" err="1"/>
              <a:t>i</a:t>
            </a:r>
            <a:r>
              <a:rPr lang="en-US" baseline="-25000" dirty="0" err="1"/>
              <a:t>th</a:t>
            </a:r>
            <a:r>
              <a:rPr lang="en-US" dirty="0"/>
              <a:t> customer in $</a:t>
            </a:r>
          </a:p>
          <a:p>
            <a:endParaRPr lang="en-US"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pic>
        <p:nvPicPr>
          <p:cNvPr id="8" name="Picture 7"/>
          <p:cNvPicPr>
            <a:picLocks noChangeAspect="1"/>
          </p:cNvPicPr>
          <p:nvPr/>
        </p:nvPicPr>
        <p:blipFill>
          <a:blip r:embed="rId3"/>
          <a:stretch>
            <a:fillRect/>
          </a:stretch>
        </p:blipFill>
        <p:spPr>
          <a:xfrm>
            <a:off x="2343878" y="5162014"/>
            <a:ext cx="4216400" cy="1117600"/>
          </a:xfrm>
          <a:prstGeom prst="rect">
            <a:avLst/>
          </a:prstGeom>
        </p:spPr>
      </p:pic>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26</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63494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8992" y="355148"/>
            <a:ext cx="265644" cy="33850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a:latin typeface="Cambria" panose="02040503050406030204" pitchFamily="18" charset="0"/>
              <a:cs typeface="Cambria"/>
            </a:endParaRPr>
          </a:p>
        </p:txBody>
      </p:sp>
      <p:sp>
        <p:nvSpPr>
          <p:cNvPr id="15" name="Rectangle 14"/>
          <p:cNvSpPr/>
          <p:nvPr/>
        </p:nvSpPr>
        <p:spPr>
          <a:xfrm>
            <a:off x="4" y="105255"/>
            <a:ext cx="9144000" cy="268259"/>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panose="02040503050406030204" pitchFamily="18" charset="0"/>
              <a:cs typeface="Cambria"/>
            </a:endParaRPr>
          </a:p>
        </p:txBody>
      </p:sp>
      <p:sp>
        <p:nvSpPr>
          <p:cNvPr id="4" name="Title 1"/>
          <p:cNvSpPr txBox="1">
            <a:spLocks/>
          </p:cNvSpPr>
          <p:nvPr/>
        </p:nvSpPr>
        <p:spPr>
          <a:xfrm>
            <a:off x="2440606" y="105255"/>
            <a:ext cx="6703394" cy="268259"/>
          </a:xfrm>
          <a:prstGeom prst="rect">
            <a:avLst/>
          </a:prstGeom>
          <a:solidFill>
            <a:schemeClr val="tx2">
              <a:lumMod val="20000"/>
              <a:lumOff val="80000"/>
            </a:schemeClr>
          </a:solidFill>
          <a:effectLst/>
        </p:spPr>
        <p:txBody>
          <a:bodyPr lIns="84498" tIns="42251" rIns="84498" bIns="42251">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300" b="1" dirty="0">
                <a:latin typeface="Cambria" panose="02040503050406030204" pitchFamily="18" charset="0"/>
                <a:cs typeface="Cambria"/>
              </a:rPr>
              <a:t>Customer Lifetime Value (CLV) Analysis</a:t>
            </a:r>
          </a:p>
        </p:txBody>
      </p:sp>
      <p:sp>
        <p:nvSpPr>
          <p:cNvPr id="8" name="Rectangle 7"/>
          <p:cNvSpPr/>
          <p:nvPr/>
        </p:nvSpPr>
        <p:spPr>
          <a:xfrm>
            <a:off x="271753" y="829463"/>
            <a:ext cx="3325885" cy="688936"/>
          </a:xfrm>
          <a:prstGeom prst="rect">
            <a:avLst/>
          </a:prstGeom>
        </p:spPr>
        <p:txBody>
          <a:bodyPr wrap="square" lIns="75840" tIns="37919" rIns="75840" bIns="37919">
            <a:spAutoFit/>
          </a:bodyPr>
          <a:lstStyle/>
          <a:p>
            <a:r>
              <a:rPr lang="en-US" sz="1000" dirty="0">
                <a:latin typeface="Cambria" panose="02040503050406030204" pitchFamily="18" charset="0"/>
                <a:cs typeface="Cambria"/>
              </a:rPr>
              <a:t>This method quantifies the future discounted profitability of a customer.  It breaks down firm- or product-level profitability to the customer level,  enabling a customer-centric approach.</a:t>
            </a:r>
          </a:p>
        </p:txBody>
      </p:sp>
      <p:sp>
        <p:nvSpPr>
          <p:cNvPr id="10" name="Rectangle 9"/>
          <p:cNvSpPr/>
          <p:nvPr/>
        </p:nvSpPr>
        <p:spPr>
          <a:xfrm>
            <a:off x="232434" y="105258"/>
            <a:ext cx="2108557" cy="27003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r>
              <a:rPr lang="en-US" b="1">
                <a:latin typeface="Cambria" panose="02040503050406030204" pitchFamily="18" charset="0"/>
                <a:cs typeface="Cambria"/>
              </a:rPr>
              <a:t>DAT </a:t>
            </a:r>
            <a:r>
              <a:rPr lang="en-US" b="1" dirty="0">
                <a:latin typeface="Cambria" panose="02040503050406030204" pitchFamily="18" charset="0"/>
                <a:cs typeface="Cambria"/>
              </a:rPr>
              <a:t>3.3</a:t>
            </a:r>
          </a:p>
        </p:txBody>
      </p:sp>
      <p:sp>
        <p:nvSpPr>
          <p:cNvPr id="19" name="Rounded Rectangle 18"/>
          <p:cNvSpPr/>
          <p:nvPr/>
        </p:nvSpPr>
        <p:spPr>
          <a:xfrm>
            <a:off x="271753" y="675683"/>
            <a:ext cx="3325888" cy="944709"/>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panose="02040503050406030204" pitchFamily="18" charset="0"/>
              <a:cs typeface="Cambria"/>
            </a:endParaRPr>
          </a:p>
        </p:txBody>
      </p:sp>
      <p:sp>
        <p:nvSpPr>
          <p:cNvPr id="18" name="Rounded Rectangle 17"/>
          <p:cNvSpPr/>
          <p:nvPr/>
        </p:nvSpPr>
        <p:spPr>
          <a:xfrm>
            <a:off x="46810" y="587252"/>
            <a:ext cx="3550828" cy="232903"/>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panose="02040503050406030204" pitchFamily="18" charset="0"/>
              <a:cs typeface="Cambria"/>
            </a:endParaRPr>
          </a:p>
        </p:txBody>
      </p:sp>
      <p:sp>
        <p:nvSpPr>
          <p:cNvPr id="5" name="TextBox 4"/>
          <p:cNvSpPr txBox="1"/>
          <p:nvPr/>
        </p:nvSpPr>
        <p:spPr>
          <a:xfrm>
            <a:off x="46811" y="596559"/>
            <a:ext cx="982415"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Description</a:t>
            </a:r>
          </a:p>
        </p:txBody>
      </p:sp>
      <p:sp>
        <p:nvSpPr>
          <p:cNvPr id="23" name="Rectangle 22"/>
          <p:cNvSpPr/>
          <p:nvPr/>
        </p:nvSpPr>
        <p:spPr>
          <a:xfrm>
            <a:off x="4030143" y="829460"/>
            <a:ext cx="4883772" cy="846020"/>
          </a:xfrm>
          <a:prstGeom prst="rect">
            <a:avLst/>
          </a:prstGeom>
        </p:spPr>
        <p:txBody>
          <a:bodyPr wrap="square" lIns="75840" tIns="37919" rIns="75840" bIns="37919">
            <a:spAutoFit/>
          </a:bodyPr>
          <a:lstStyle/>
          <a:p>
            <a:pPr marL="171450" indent="-171450">
              <a:buFont typeface="Arial"/>
              <a:buChar char="•"/>
            </a:pPr>
            <a:r>
              <a:rPr lang="en-US" sz="1000" dirty="0">
                <a:latin typeface="Cambria" panose="02040503050406030204" pitchFamily="18" charset="0"/>
                <a:cs typeface="Cambria"/>
              </a:rPr>
              <a:t>To identify which customers are worth acquiring and retaining.</a:t>
            </a:r>
          </a:p>
          <a:p>
            <a:pPr marL="171450" indent="-171450">
              <a:buFont typeface="Arial"/>
              <a:buChar char="•"/>
            </a:pPr>
            <a:r>
              <a:rPr lang="en-US" sz="1000" dirty="0">
                <a:latin typeface="Cambria" panose="02040503050406030204" pitchFamily="18" charset="0"/>
                <a:cs typeface="Cambria"/>
              </a:rPr>
              <a:t>To determine where to target marketing programs to maximize the firm’s return on marketing investments.</a:t>
            </a:r>
            <a:endParaRPr lang="en-US" sz="1100" dirty="0">
              <a:latin typeface="Cambria" panose="02040503050406030204" pitchFamily="18" charset="0"/>
            </a:endParaRPr>
          </a:p>
          <a:p>
            <a:pPr marL="171450" indent="-171450">
              <a:buFont typeface="Arial"/>
              <a:buChar char="•"/>
            </a:pPr>
            <a:r>
              <a:rPr lang="en-US" sz="1000" dirty="0">
                <a:latin typeface="Cambria" panose="02040503050406030204" pitchFamily="18" charset="0"/>
                <a:cs typeface="Cambria"/>
              </a:rPr>
              <a:t>To understand the “true” value of a customer to a firm, including both revenues and costs.</a:t>
            </a:r>
          </a:p>
        </p:txBody>
      </p:sp>
      <p:sp>
        <p:nvSpPr>
          <p:cNvPr id="27" name="Rounded Rectangle 26"/>
          <p:cNvSpPr/>
          <p:nvPr/>
        </p:nvSpPr>
        <p:spPr>
          <a:xfrm>
            <a:off x="4030146" y="675682"/>
            <a:ext cx="4834575" cy="976716"/>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sz="1000" dirty="0">
              <a:latin typeface="Cambria" panose="02040503050406030204" pitchFamily="18" charset="0"/>
              <a:cs typeface="Cambria"/>
            </a:endParaRPr>
          </a:p>
        </p:txBody>
      </p:sp>
      <p:sp>
        <p:nvSpPr>
          <p:cNvPr id="29" name="Rounded Rectangle 28"/>
          <p:cNvSpPr/>
          <p:nvPr/>
        </p:nvSpPr>
        <p:spPr>
          <a:xfrm>
            <a:off x="3880370" y="596560"/>
            <a:ext cx="4984348" cy="209848"/>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panose="02040503050406030204" pitchFamily="18" charset="0"/>
              <a:cs typeface="Cambria"/>
            </a:endParaRPr>
          </a:p>
        </p:txBody>
      </p:sp>
      <p:sp>
        <p:nvSpPr>
          <p:cNvPr id="35" name="TextBox 34"/>
          <p:cNvSpPr txBox="1"/>
          <p:nvPr/>
        </p:nvSpPr>
        <p:spPr>
          <a:xfrm>
            <a:off x="3880372" y="596558"/>
            <a:ext cx="1191907" cy="261245"/>
          </a:xfrm>
          <a:prstGeom prst="rect">
            <a:avLst/>
          </a:prstGeom>
          <a:noFill/>
        </p:spPr>
        <p:txBody>
          <a:bodyPr wrap="none" lIns="75840" tIns="37919" rIns="75840" bIns="37919" rtlCol="0">
            <a:spAutoFit/>
          </a:bodyPr>
          <a:lstStyle/>
          <a:p>
            <a:r>
              <a:rPr lang="en-US" sz="1200" b="1" dirty="0">
                <a:solidFill>
                  <a:schemeClr val="bg1"/>
                </a:solidFill>
                <a:latin typeface="Cambria" panose="02040503050406030204" pitchFamily="18" charset="0"/>
                <a:cs typeface="Cambria"/>
              </a:rPr>
              <a:t>When to Use It</a:t>
            </a:r>
          </a:p>
        </p:txBody>
      </p:sp>
      <p:grpSp>
        <p:nvGrpSpPr>
          <p:cNvPr id="6" name="Group 5"/>
          <p:cNvGrpSpPr/>
          <p:nvPr/>
        </p:nvGrpSpPr>
        <p:grpSpPr>
          <a:xfrm>
            <a:off x="118834" y="1763764"/>
            <a:ext cx="8667248" cy="3835141"/>
            <a:chOff x="126581" y="601862"/>
            <a:chExt cx="6052557" cy="7246374"/>
          </a:xfrm>
        </p:grpSpPr>
        <p:sp>
          <p:nvSpPr>
            <p:cNvPr id="201" name="Rounded Rectangle 200"/>
            <p:cNvSpPr/>
            <p:nvPr/>
          </p:nvSpPr>
          <p:spPr>
            <a:xfrm>
              <a:off x="126581" y="851812"/>
              <a:ext cx="6052557" cy="6996424"/>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panose="02040503050406030204" pitchFamily="18" charset="0"/>
                <a:cs typeface="Cambria"/>
              </a:endParaRPr>
            </a:p>
          </p:txBody>
        </p:sp>
        <p:sp>
          <p:nvSpPr>
            <p:cNvPr id="202" name="Rounded Rectangle 201"/>
            <p:cNvSpPr/>
            <p:nvPr/>
          </p:nvSpPr>
          <p:spPr>
            <a:xfrm>
              <a:off x="236837" y="601862"/>
              <a:ext cx="3290139" cy="389724"/>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r>
                <a:rPr lang="en-US" sz="1200" b="1" dirty="0">
                  <a:latin typeface="Cambria" panose="02040503050406030204" pitchFamily="18" charset="0"/>
                  <a:cs typeface="Cambria"/>
                </a:rPr>
                <a:t>How it Works</a:t>
              </a:r>
            </a:p>
          </p:txBody>
        </p:sp>
      </p:grpSp>
      <p:sp>
        <p:nvSpPr>
          <p:cNvPr id="9" name="TextBox 8"/>
          <p:cNvSpPr txBox="1"/>
          <p:nvPr/>
        </p:nvSpPr>
        <p:spPr>
          <a:xfrm>
            <a:off x="201445" y="1962208"/>
            <a:ext cx="8584637" cy="3170099"/>
          </a:xfrm>
          <a:prstGeom prst="rect">
            <a:avLst/>
          </a:prstGeom>
          <a:noFill/>
        </p:spPr>
        <p:txBody>
          <a:bodyPr wrap="square" rtlCol="0">
            <a:spAutoFit/>
          </a:bodyPr>
          <a:lstStyle/>
          <a:p>
            <a:r>
              <a:rPr lang="en-US" sz="1000" dirty="0">
                <a:latin typeface="Cambria" panose="02040503050406030204" pitchFamily="18" charset="0"/>
              </a:rPr>
              <a:t>Customer lifetime value is the dollar value of a customer relationship, according to both its present value and the projected future cash flows from the relationship. The calculation process consists of three steps: (1) estimating the remaining customer lifetime, or number of years over which a customer is likely to maintain a relationship with the firm, normally according to retention rates; (2) forecasting net profits from the customer over the predicted lifetime, and (3) calculating the net present value of the future amounts. Because CLV ranks customers on the basis of profitability, it can target marketing campaigns toward the most high value customers. The CLV formula is given as follows. </a:t>
            </a:r>
          </a:p>
          <a:p>
            <a:endParaRPr lang="en-US" sz="1000" dirty="0">
              <a:latin typeface="Cambria" panose="02040503050406030204" pitchFamily="18" charset="0"/>
            </a:endParaRPr>
          </a:p>
          <a:p>
            <a:endParaRPr lang="en-US" sz="1000" dirty="0">
              <a:latin typeface="Cambria" panose="02040503050406030204" pitchFamily="18" charset="0"/>
            </a:endParaRPr>
          </a:p>
          <a:p>
            <a:endParaRPr lang="en-US" sz="1000" dirty="0">
              <a:latin typeface="Cambria" panose="02040503050406030204" pitchFamily="18" charset="0"/>
            </a:endParaRPr>
          </a:p>
          <a:p>
            <a:endParaRPr lang="en-US" sz="1000" dirty="0">
              <a:latin typeface="Cambria" panose="02040503050406030204" pitchFamily="18" charset="0"/>
            </a:endParaRPr>
          </a:p>
          <a:p>
            <a:endParaRPr lang="en-US" sz="1000" dirty="0">
              <a:latin typeface="Cambria" panose="02040503050406030204" pitchFamily="18" charset="0"/>
            </a:endParaRPr>
          </a:p>
          <a:p>
            <a:endParaRPr lang="en-US" sz="1000" dirty="0">
              <a:latin typeface="Cambria" panose="02040503050406030204" pitchFamily="18" charset="0"/>
            </a:endParaRPr>
          </a:p>
          <a:p>
            <a:endParaRPr lang="en-US" sz="1000" dirty="0">
              <a:latin typeface="Cambria" panose="02040503050406030204" pitchFamily="18" charset="0"/>
            </a:endParaRPr>
          </a:p>
          <a:p>
            <a:endParaRPr lang="en-US" sz="1000" dirty="0">
              <a:latin typeface="Cambria" panose="02040503050406030204" pitchFamily="18" charset="0"/>
            </a:endParaRPr>
          </a:p>
          <a:p>
            <a:r>
              <a:rPr lang="en-US" sz="1000" dirty="0">
                <a:latin typeface="Cambria" panose="02040503050406030204" pitchFamily="18" charset="0"/>
              </a:rPr>
              <a:t>Both current and potential customers can be segmented according to expected long-term profits or CLV. The graph below plots the CLV distribution of firm, which consists of inactive customers (low to negative CLV), active customers (positive CLV), and highly active customers (very high CLV) shows that the right portion of the graph below highlight a firm’s most active customers). Firms can use such a graph to identify and target the most profitable customers for marketing retention campaigns.  </a:t>
            </a:r>
          </a:p>
          <a:p>
            <a:endParaRPr lang="en-US" sz="1000" dirty="0">
              <a:latin typeface="Cambria" panose="02040503050406030204" pitchFamily="18" charset="0"/>
            </a:endParaRPr>
          </a:p>
          <a:p>
            <a:endParaRPr lang="en-US" sz="1000" dirty="0">
              <a:latin typeface="Cambria" panose="02040503050406030204" pitchFamily="18" charset="0"/>
            </a:endParaRPr>
          </a:p>
          <a:p>
            <a:endParaRPr lang="en-US" sz="1000" dirty="0">
              <a:latin typeface="Cambria" panose="02040503050406030204" pitchFamily="18" charset="0"/>
            </a:endParaRPr>
          </a:p>
        </p:txBody>
      </p:sp>
      <p:grpSp>
        <p:nvGrpSpPr>
          <p:cNvPr id="203" name="Group 202"/>
          <p:cNvGrpSpPr/>
          <p:nvPr/>
        </p:nvGrpSpPr>
        <p:grpSpPr>
          <a:xfrm>
            <a:off x="160791" y="5661049"/>
            <a:ext cx="8703926" cy="1168941"/>
            <a:chOff x="126581" y="601857"/>
            <a:chExt cx="6052557" cy="5184101"/>
          </a:xfrm>
        </p:grpSpPr>
        <p:sp>
          <p:nvSpPr>
            <p:cNvPr id="204" name="Rounded Rectangle 203"/>
            <p:cNvSpPr/>
            <p:nvPr/>
          </p:nvSpPr>
          <p:spPr>
            <a:xfrm>
              <a:off x="126581" y="851818"/>
              <a:ext cx="6052557" cy="4934140"/>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panose="02040503050406030204" pitchFamily="18" charset="0"/>
                <a:cs typeface="Cambria"/>
              </a:endParaRPr>
            </a:p>
          </p:txBody>
        </p:sp>
        <p:sp>
          <p:nvSpPr>
            <p:cNvPr id="205" name="Rounded Rectangle 204"/>
            <p:cNvSpPr/>
            <p:nvPr/>
          </p:nvSpPr>
          <p:spPr>
            <a:xfrm>
              <a:off x="236837" y="601857"/>
              <a:ext cx="3290139" cy="896033"/>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r>
                <a:rPr lang="en-US" sz="1200" b="1" dirty="0">
                  <a:latin typeface="Cambria" panose="02040503050406030204" pitchFamily="18" charset="0"/>
                  <a:cs typeface="Cambria"/>
                </a:rPr>
                <a:t>Example</a:t>
              </a:r>
            </a:p>
          </p:txBody>
        </p:sp>
      </p:grpSp>
      <mc:AlternateContent xmlns:mc="http://schemas.openxmlformats.org/markup-compatibility/2006" xmlns:a14="http://schemas.microsoft.com/office/drawing/2010/main">
        <mc:Choice Requires="a14">
          <p:sp>
            <p:nvSpPr>
              <p:cNvPr id="11" name="Rectangle 10"/>
              <p:cNvSpPr/>
              <p:nvPr/>
            </p:nvSpPr>
            <p:spPr>
              <a:xfrm>
                <a:off x="5345456" y="2649061"/>
                <a:ext cx="4009179" cy="1292662"/>
              </a:xfrm>
              <a:prstGeom prst="rect">
                <a:avLst/>
              </a:prstGeom>
            </p:spPr>
            <p:txBody>
              <a:bodyPr wrap="square">
                <a:spAutoFit/>
              </a:bodyPr>
              <a:lstStyle/>
              <a:p>
                <a:r>
                  <a:rPr lang="en-US" sz="1000" dirty="0">
                    <a:latin typeface="Cambria" panose="02040503050406030204" pitchFamily="18" charset="0"/>
                  </a:rPr>
                  <a:t>where:</a:t>
                </a:r>
              </a:p>
              <a:p>
                <a14:m>
                  <m:oMath xmlns:m="http://schemas.openxmlformats.org/officeDocument/2006/math">
                    <m:r>
                      <a:rPr lang="en-US" sz="1000" i="1">
                        <a:latin typeface="Cambria Math" panose="02040503050406030204" pitchFamily="18" charset="0"/>
                      </a:rPr>
                      <m:t>𝐶𝐿</m:t>
                    </m:r>
                    <m:sSub>
                      <m:sSubPr>
                        <m:ctrlPr>
                          <a:rPr lang="en-US" sz="1000" i="1">
                            <a:latin typeface="Cambria Math"/>
                          </a:rPr>
                        </m:ctrlPr>
                      </m:sSubPr>
                      <m:e>
                        <m:r>
                          <a:rPr lang="en-US" sz="1000" i="1">
                            <a:latin typeface="Cambria Math" panose="02040503050406030204" pitchFamily="18" charset="0"/>
                          </a:rPr>
                          <m:t>𝑉</m:t>
                        </m:r>
                      </m:e>
                      <m:sub>
                        <m:r>
                          <a:rPr lang="en-US" sz="1000" i="1">
                            <a:latin typeface="Cambria Math" panose="02040503050406030204" pitchFamily="18" charset="0"/>
                          </a:rPr>
                          <m:t>𝑖</m:t>
                        </m:r>
                      </m:sub>
                    </m:sSub>
                  </m:oMath>
                </a14:m>
                <a:r>
                  <a:rPr lang="en-US" sz="1000" dirty="0">
                    <a:latin typeface="Cambria" panose="02040503050406030204" pitchFamily="18" charset="0"/>
                  </a:rPr>
                  <a:t>= Customer Lifetime Value</a:t>
                </a:r>
              </a:p>
              <a:p>
                <a:r>
                  <a:rPr lang="en-US" sz="1000" dirty="0" err="1">
                    <a:latin typeface="Cambria" panose="02040503050406030204" pitchFamily="18" charset="0"/>
                  </a:rPr>
                  <a:t>M</a:t>
                </a:r>
                <a:r>
                  <a:rPr lang="en-US" sz="1000" baseline="-25000" dirty="0" err="1">
                    <a:latin typeface="Cambria" panose="02040503050406030204" pitchFamily="18" charset="0"/>
                  </a:rPr>
                  <a:t>i</a:t>
                </a:r>
                <a:r>
                  <a:rPr lang="en-US" sz="1000" baseline="-25000" dirty="0">
                    <a:latin typeface="Cambria" panose="02040503050406030204" pitchFamily="18" charset="0"/>
                  </a:rPr>
                  <a:t> </a:t>
                </a:r>
                <a:r>
                  <a:rPr lang="en-US" sz="1000" dirty="0">
                    <a:latin typeface="Cambria" panose="02040503050406030204" pitchFamily="18" charset="0"/>
                  </a:rPr>
                  <a:t>= margin for </a:t>
                </a:r>
                <a:r>
                  <a:rPr lang="en-US" sz="1000" dirty="0" err="1">
                    <a:latin typeface="Cambria" panose="02040503050406030204" pitchFamily="18" charset="0"/>
                  </a:rPr>
                  <a:t>i</a:t>
                </a:r>
                <a:r>
                  <a:rPr lang="en-US" sz="1000" baseline="30000" dirty="0" err="1">
                    <a:latin typeface="Cambria" panose="02040503050406030204" pitchFamily="18" charset="0"/>
                  </a:rPr>
                  <a:t>th</a:t>
                </a:r>
                <a:r>
                  <a:rPr lang="en-US" sz="1000" dirty="0">
                    <a:latin typeface="Cambria" panose="02040503050406030204" pitchFamily="18" charset="0"/>
                  </a:rPr>
                  <a:t> customer in $ </a:t>
                </a:r>
              </a:p>
              <a:p>
                <a:r>
                  <a:rPr lang="en-US" sz="1000" dirty="0">
                    <a:latin typeface="Cambria" panose="02040503050406030204" pitchFamily="18" charset="0"/>
                  </a:rPr>
                  <a:t>C</a:t>
                </a:r>
                <a:r>
                  <a:rPr lang="en-US" sz="1000" baseline="-25000" dirty="0">
                    <a:latin typeface="Cambria" panose="02040503050406030204" pitchFamily="18" charset="0"/>
                  </a:rPr>
                  <a:t>i</a:t>
                </a:r>
                <a:r>
                  <a:rPr lang="en-US" sz="1000" dirty="0">
                    <a:latin typeface="Cambria" panose="02040503050406030204" pitchFamily="18" charset="0"/>
                  </a:rPr>
                  <a:t> = annual marketing cost for </a:t>
                </a:r>
                <a:r>
                  <a:rPr lang="en-US" sz="1000" dirty="0" err="1">
                    <a:latin typeface="Cambria" panose="02040503050406030204" pitchFamily="18" charset="0"/>
                  </a:rPr>
                  <a:t>i</a:t>
                </a:r>
                <a:r>
                  <a:rPr lang="en-US" sz="1000" baseline="30000" dirty="0" err="1">
                    <a:latin typeface="Cambria" panose="02040503050406030204" pitchFamily="18" charset="0"/>
                  </a:rPr>
                  <a:t>th</a:t>
                </a:r>
                <a:r>
                  <a:rPr lang="en-US" sz="1000" dirty="0">
                    <a:latin typeface="Cambria" panose="02040503050406030204" pitchFamily="18" charset="0"/>
                  </a:rPr>
                  <a:t> customer in $ </a:t>
                </a:r>
              </a:p>
              <a:p>
                <a:r>
                  <a:rPr lang="en-US" sz="1000" dirty="0">
                    <a:latin typeface="Cambria" panose="02040503050406030204" pitchFamily="18" charset="0"/>
                  </a:rPr>
                  <a:t>r</a:t>
                </a:r>
                <a:r>
                  <a:rPr lang="en-US" sz="1000" baseline="-25000" dirty="0">
                    <a:latin typeface="Cambria" panose="02040503050406030204" pitchFamily="18" charset="0"/>
                  </a:rPr>
                  <a:t>i</a:t>
                </a:r>
                <a:r>
                  <a:rPr lang="en-US" sz="1000" dirty="0">
                    <a:latin typeface="Cambria" panose="02040503050406030204" pitchFamily="18" charset="0"/>
                  </a:rPr>
                  <a:t> = retention rate for </a:t>
                </a:r>
                <a:r>
                  <a:rPr lang="en-US" sz="1000" dirty="0" err="1">
                    <a:latin typeface="Cambria" panose="02040503050406030204" pitchFamily="18" charset="0"/>
                  </a:rPr>
                  <a:t>i</a:t>
                </a:r>
                <a:r>
                  <a:rPr lang="en-US" sz="1000" baseline="30000" dirty="0" err="1">
                    <a:latin typeface="Cambria" panose="02040503050406030204" pitchFamily="18" charset="0"/>
                  </a:rPr>
                  <a:t>th</a:t>
                </a:r>
                <a:r>
                  <a:rPr lang="en-US" sz="1000" dirty="0">
                    <a:latin typeface="Cambria" panose="02040503050406030204" pitchFamily="18" charset="0"/>
                  </a:rPr>
                  <a:t> customer as a %</a:t>
                </a:r>
              </a:p>
              <a:p>
                <a:r>
                  <a:rPr lang="en-US" sz="1000" dirty="0">
                    <a:latin typeface="Cambria" panose="02040503050406030204" pitchFamily="18" charset="0"/>
                  </a:rPr>
                  <a:t>d = discount rate as a %</a:t>
                </a:r>
              </a:p>
              <a:p>
                <a:r>
                  <a:rPr lang="en-US" sz="1000" dirty="0">
                    <a:latin typeface="Cambria" panose="02040503050406030204" pitchFamily="18" charset="0"/>
                  </a:rPr>
                  <a:t>A</a:t>
                </a:r>
                <a:r>
                  <a:rPr lang="en-US" sz="1000" baseline="-25000" dirty="0">
                    <a:latin typeface="Cambria" panose="02040503050406030204" pitchFamily="18" charset="0"/>
                  </a:rPr>
                  <a:t>i</a:t>
                </a:r>
                <a:r>
                  <a:rPr lang="en-US" sz="1000" dirty="0">
                    <a:latin typeface="Cambria" panose="02040503050406030204" pitchFamily="18" charset="0"/>
                  </a:rPr>
                  <a:t> = acquisition cost for </a:t>
                </a:r>
                <a:r>
                  <a:rPr lang="en-US" sz="1000" dirty="0" err="1">
                    <a:latin typeface="Cambria" panose="02040503050406030204" pitchFamily="18" charset="0"/>
                  </a:rPr>
                  <a:t>i</a:t>
                </a:r>
                <a:r>
                  <a:rPr lang="en-US" sz="1000" baseline="30000" dirty="0" err="1">
                    <a:latin typeface="Cambria" panose="02040503050406030204" pitchFamily="18" charset="0"/>
                  </a:rPr>
                  <a:t>th</a:t>
                </a:r>
                <a:r>
                  <a:rPr lang="en-US" sz="1000" dirty="0">
                    <a:latin typeface="Cambria" panose="02040503050406030204" pitchFamily="18" charset="0"/>
                  </a:rPr>
                  <a:t> customer in $</a:t>
                </a:r>
              </a:p>
            </p:txBody>
          </p:sp>
        </mc:Choice>
        <mc:Fallback xmlns="">
          <p:sp>
            <p:nvSpPr>
              <p:cNvPr id="11" name="Rectangle 10"/>
              <p:cNvSpPr>
                <a:spLocks noRot="1" noChangeAspect="1" noMove="1" noResize="1" noEditPoints="1" noAdjustHandles="1" noChangeArrowheads="1" noChangeShapeType="1" noTextEdit="1"/>
              </p:cNvSpPr>
              <p:nvPr/>
            </p:nvSpPr>
            <p:spPr>
              <a:xfrm>
                <a:off x="5345456" y="2649061"/>
                <a:ext cx="4009179" cy="1292662"/>
              </a:xfrm>
              <a:prstGeom prst="rect">
                <a:avLst/>
              </a:prstGeom>
              <a:blipFill rotWithShape="1">
                <a:blip r:embed="rId3"/>
                <a:stretch>
                  <a:fillRect/>
                </a:stretch>
              </a:blipFill>
            </p:spPr>
            <p:txBody>
              <a:bodyPr/>
              <a:lstStyle/>
              <a:p>
                <a:r>
                  <a:rPr lang="en-US">
                    <a:noFill/>
                  </a:rPr>
                  <a:t> </a:t>
                </a:r>
              </a:p>
            </p:txBody>
          </p:sp>
        </mc:Fallback>
      </mc:AlternateContent>
      <p:sp>
        <p:nvSpPr>
          <p:cNvPr id="25" name="Rectangle 24"/>
          <p:cNvSpPr/>
          <p:nvPr/>
        </p:nvSpPr>
        <p:spPr>
          <a:xfrm>
            <a:off x="271753" y="5873532"/>
            <a:ext cx="8543303" cy="707886"/>
          </a:xfrm>
          <a:prstGeom prst="rect">
            <a:avLst/>
          </a:prstGeom>
        </p:spPr>
        <p:txBody>
          <a:bodyPr wrap="square">
            <a:spAutoFit/>
          </a:bodyPr>
          <a:lstStyle/>
          <a:p>
            <a:r>
              <a:rPr lang="en-US" sz="1000" dirty="0">
                <a:latin typeface="Cambria" panose="02040503050406030204" pitchFamily="18" charset="0"/>
              </a:rPr>
              <a:t>A manager of a cable company wants to determine if it is strategic to acquire the Brett family, by estimating their household-level CLV. The manager estimates that it will cost the company $65 (A)  to get the </a:t>
            </a:r>
            <a:r>
              <a:rPr lang="en-US" sz="1000" dirty="0" err="1">
                <a:latin typeface="Cambria" panose="02040503050406030204" pitchFamily="18" charset="0"/>
              </a:rPr>
              <a:t>Bretts</a:t>
            </a:r>
            <a:r>
              <a:rPr lang="en-US" sz="1000" dirty="0">
                <a:latin typeface="Cambria" panose="02040503050406030204" pitchFamily="18" charset="0"/>
              </a:rPr>
              <a:t>’ to switch, and the </a:t>
            </a:r>
            <a:r>
              <a:rPr lang="en-US" sz="1000" dirty="0" err="1">
                <a:latin typeface="Cambria" panose="02040503050406030204" pitchFamily="18" charset="0"/>
              </a:rPr>
              <a:t>Bretts</a:t>
            </a:r>
            <a:r>
              <a:rPr lang="en-US" sz="1000" dirty="0">
                <a:latin typeface="Cambria" panose="02040503050406030204" pitchFamily="18" charset="0"/>
              </a:rPr>
              <a:t>’ will generate $100 profit each year (M), with a $10 annual marketing cost to retain them (C). The estimated retention rate (r) is 65%, and the current discount rate is 5%.(d) . From the formula, the  CLV for the Brett’s is $235, which suggests the Brett’s on net, are profitable to the cable company.</a:t>
            </a:r>
          </a:p>
        </p:txBody>
      </p:sp>
      <p:sp>
        <p:nvSpPr>
          <p:cNvPr id="39" name="TextBox 11"/>
          <p:cNvSpPr txBox="1">
            <a:spLocks noChangeArrowheads="1"/>
          </p:cNvSpPr>
          <p:nvPr/>
        </p:nvSpPr>
        <p:spPr bwMode="auto">
          <a:xfrm>
            <a:off x="4648460" y="5398438"/>
            <a:ext cx="1798973" cy="230832"/>
          </a:xfrm>
          <a:prstGeom prst="rect">
            <a:avLst/>
          </a:prstGeom>
          <a:noFill/>
          <a:ln w="9525">
            <a:noFill/>
            <a:miter lim="800000"/>
            <a:headEnd/>
            <a:tailEnd/>
          </a:ln>
        </p:spPr>
        <p:txBody>
          <a:bodyPr wrap="square">
            <a:spAutoFit/>
          </a:bodyPr>
          <a:lstStyle/>
          <a:p>
            <a:pPr algn="ctr"/>
            <a:r>
              <a:rPr lang="en-US" sz="900" b="1" dirty="0">
                <a:solidFill>
                  <a:prstClr val="black"/>
                </a:solidFill>
                <a:latin typeface="Cambria"/>
                <a:cs typeface="Cambria"/>
              </a:rPr>
              <a:t>CLV</a:t>
            </a:r>
          </a:p>
        </p:txBody>
      </p:sp>
      <p:grpSp>
        <p:nvGrpSpPr>
          <p:cNvPr id="14" name="Group 13"/>
          <p:cNvGrpSpPr/>
          <p:nvPr/>
        </p:nvGrpSpPr>
        <p:grpSpPr>
          <a:xfrm>
            <a:off x="2042969" y="4444857"/>
            <a:ext cx="3801104" cy="1128133"/>
            <a:chOff x="3240703" y="4967235"/>
            <a:chExt cx="2649554" cy="1385357"/>
          </a:xfrm>
        </p:grpSpPr>
        <p:sp>
          <p:nvSpPr>
            <p:cNvPr id="48" name="Freeform 47"/>
            <p:cNvSpPr/>
            <p:nvPr/>
          </p:nvSpPr>
          <p:spPr>
            <a:xfrm>
              <a:off x="3776767" y="5441496"/>
              <a:ext cx="1779128" cy="626667"/>
            </a:xfrm>
            <a:custGeom>
              <a:avLst/>
              <a:gdLst>
                <a:gd name="connsiteX0" fmla="*/ 0 w 1779128"/>
                <a:gd name="connsiteY0" fmla="*/ 621072 h 626667"/>
                <a:gd name="connsiteX1" fmla="*/ 302116 w 1779128"/>
                <a:gd name="connsiteY1" fmla="*/ 492390 h 626667"/>
                <a:gd name="connsiteX2" fmla="*/ 883969 w 1779128"/>
                <a:gd name="connsiteY2" fmla="*/ 41 h 626667"/>
                <a:gd name="connsiteX3" fmla="*/ 1566528 w 1779128"/>
                <a:gd name="connsiteY3" fmla="*/ 520364 h 626667"/>
                <a:gd name="connsiteX4" fmla="*/ 1779128 w 1779128"/>
                <a:gd name="connsiteY4" fmla="*/ 626667 h 626667"/>
                <a:gd name="connsiteX0" fmla="*/ 0 w 1779128"/>
                <a:gd name="connsiteY0" fmla="*/ 621072 h 626667"/>
                <a:gd name="connsiteX1" fmla="*/ 302116 w 1779128"/>
                <a:gd name="connsiteY1" fmla="*/ 492390 h 626667"/>
                <a:gd name="connsiteX2" fmla="*/ 883969 w 1779128"/>
                <a:gd name="connsiteY2" fmla="*/ 41 h 626667"/>
                <a:gd name="connsiteX3" fmla="*/ 1566528 w 1779128"/>
                <a:gd name="connsiteY3" fmla="*/ 520364 h 626667"/>
                <a:gd name="connsiteX4" fmla="*/ 1779128 w 1779128"/>
                <a:gd name="connsiteY4" fmla="*/ 626667 h 626667"/>
                <a:gd name="connsiteX0" fmla="*/ 0 w 1779128"/>
                <a:gd name="connsiteY0" fmla="*/ 621072 h 626667"/>
                <a:gd name="connsiteX1" fmla="*/ 302116 w 1779128"/>
                <a:gd name="connsiteY1" fmla="*/ 492390 h 626667"/>
                <a:gd name="connsiteX2" fmla="*/ 923132 w 1779128"/>
                <a:gd name="connsiteY2" fmla="*/ 41 h 626667"/>
                <a:gd name="connsiteX3" fmla="*/ 1566528 w 1779128"/>
                <a:gd name="connsiteY3" fmla="*/ 520364 h 626667"/>
                <a:gd name="connsiteX4" fmla="*/ 1779128 w 1779128"/>
                <a:gd name="connsiteY4" fmla="*/ 626667 h 626667"/>
                <a:gd name="connsiteX0" fmla="*/ 0 w 1779128"/>
                <a:gd name="connsiteY0" fmla="*/ 621072 h 626667"/>
                <a:gd name="connsiteX1" fmla="*/ 302116 w 1779128"/>
                <a:gd name="connsiteY1" fmla="*/ 492390 h 626667"/>
                <a:gd name="connsiteX2" fmla="*/ 923132 w 1779128"/>
                <a:gd name="connsiteY2" fmla="*/ 41 h 626667"/>
                <a:gd name="connsiteX3" fmla="*/ 1566528 w 1779128"/>
                <a:gd name="connsiteY3" fmla="*/ 520364 h 626667"/>
                <a:gd name="connsiteX4" fmla="*/ 1779128 w 1779128"/>
                <a:gd name="connsiteY4" fmla="*/ 626667 h 626667"/>
                <a:gd name="connsiteX5" fmla="*/ 0 w 1779128"/>
                <a:gd name="connsiteY5" fmla="*/ 621072 h 62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128" h="626667">
                  <a:moveTo>
                    <a:pt x="0" y="621072"/>
                  </a:moveTo>
                  <a:cubicBezTo>
                    <a:pt x="77394" y="608483"/>
                    <a:pt x="148261" y="595895"/>
                    <a:pt x="302116" y="492390"/>
                  </a:cubicBezTo>
                  <a:cubicBezTo>
                    <a:pt x="455971" y="388885"/>
                    <a:pt x="583718" y="-4621"/>
                    <a:pt x="923132" y="41"/>
                  </a:cubicBezTo>
                  <a:cubicBezTo>
                    <a:pt x="1262546" y="4703"/>
                    <a:pt x="1423862" y="415926"/>
                    <a:pt x="1566528" y="520364"/>
                  </a:cubicBezTo>
                  <a:cubicBezTo>
                    <a:pt x="1709194" y="624802"/>
                    <a:pt x="1779128" y="626667"/>
                    <a:pt x="1779128" y="626667"/>
                  </a:cubicBezTo>
                  <a:lnTo>
                    <a:pt x="0" y="621072"/>
                  </a:lnTo>
                  <a:close/>
                </a:path>
              </a:pathLst>
            </a:cu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mbria"/>
                <a:cs typeface="Cambria"/>
              </a:endParaRPr>
            </a:p>
            <a:p>
              <a:pPr algn="ctr"/>
              <a:endParaRPr lang="en-US" dirty="0">
                <a:latin typeface="Cambria"/>
                <a:cs typeface="Cambria"/>
              </a:endParaRPr>
            </a:p>
          </p:txBody>
        </p:sp>
        <p:grpSp>
          <p:nvGrpSpPr>
            <p:cNvPr id="13" name="Group 12"/>
            <p:cNvGrpSpPr/>
            <p:nvPr/>
          </p:nvGrpSpPr>
          <p:grpSpPr>
            <a:xfrm>
              <a:off x="3240703" y="4967235"/>
              <a:ext cx="2649554" cy="1385357"/>
              <a:chOff x="3240703" y="4967235"/>
              <a:chExt cx="2649554" cy="1385357"/>
            </a:xfrm>
          </p:grpSpPr>
          <p:cxnSp>
            <p:nvCxnSpPr>
              <p:cNvPr id="34" name="Straight Arrow Connector 33"/>
              <p:cNvCxnSpPr/>
              <p:nvPr/>
            </p:nvCxnSpPr>
            <p:spPr>
              <a:xfrm flipV="1">
                <a:off x="3536257" y="5040443"/>
                <a:ext cx="0" cy="1060268"/>
              </a:xfrm>
              <a:prstGeom prst="straightConnector1">
                <a:avLst/>
              </a:prstGeom>
              <a:ln>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38" name="TextBox 10"/>
              <p:cNvSpPr txBox="1">
                <a:spLocks noChangeArrowheads="1"/>
              </p:cNvSpPr>
              <p:nvPr/>
            </p:nvSpPr>
            <p:spPr bwMode="auto">
              <a:xfrm rot="16200000">
                <a:off x="2810506" y="5397432"/>
                <a:ext cx="1117836" cy="257442"/>
              </a:xfrm>
              <a:prstGeom prst="rect">
                <a:avLst/>
              </a:prstGeom>
              <a:noFill/>
              <a:ln w="9525">
                <a:noFill/>
                <a:miter lim="800000"/>
                <a:headEnd/>
                <a:tailEnd/>
              </a:ln>
            </p:spPr>
            <p:txBody>
              <a:bodyPr wrap="square">
                <a:spAutoFit/>
              </a:bodyPr>
              <a:lstStyle/>
              <a:p>
                <a:r>
                  <a:rPr lang="en-US" sz="900" b="1" dirty="0">
                    <a:solidFill>
                      <a:prstClr val="black"/>
                    </a:solidFill>
                    <a:latin typeface="Cambria"/>
                    <a:cs typeface="Cambria"/>
                  </a:rPr>
                  <a:t># of Customers</a:t>
                </a:r>
              </a:p>
            </p:txBody>
          </p:sp>
          <p:pic>
            <p:nvPicPr>
              <p:cNvPr id="24" name="Picture 23"/>
              <p:cNvPicPr>
                <a:picLocks noChangeAspect="1"/>
              </p:cNvPicPr>
              <p:nvPr/>
            </p:nvPicPr>
            <p:blipFill rotWithShape="1">
              <a:blip r:embed="rId4"/>
              <a:srcRect l="24249" r="22685"/>
              <a:stretch/>
            </p:blipFill>
            <p:spPr>
              <a:xfrm>
                <a:off x="4207680" y="5430930"/>
                <a:ext cx="950282" cy="647700"/>
              </a:xfrm>
              <a:prstGeom prst="rect">
                <a:avLst/>
              </a:prstGeom>
            </p:spPr>
          </p:pic>
          <p:cxnSp>
            <p:nvCxnSpPr>
              <p:cNvPr id="33" name="Straight Arrow Connector 32"/>
              <p:cNvCxnSpPr/>
              <p:nvPr/>
            </p:nvCxnSpPr>
            <p:spPr>
              <a:xfrm>
                <a:off x="3536257" y="6085309"/>
                <a:ext cx="2354000" cy="0"/>
              </a:xfrm>
              <a:prstGeom prst="straightConnector1">
                <a:avLst/>
              </a:prstGeom>
              <a:ln>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47" name="TextBox 11"/>
              <p:cNvSpPr txBox="1">
                <a:spLocks noChangeArrowheads="1"/>
              </p:cNvSpPr>
              <p:nvPr/>
            </p:nvSpPr>
            <p:spPr bwMode="auto">
              <a:xfrm>
                <a:off x="4302567" y="5542860"/>
                <a:ext cx="784805" cy="245669"/>
              </a:xfrm>
              <a:prstGeom prst="rect">
                <a:avLst/>
              </a:prstGeom>
              <a:noFill/>
              <a:ln w="9525">
                <a:noFill/>
                <a:miter lim="800000"/>
                <a:headEnd/>
                <a:tailEnd/>
              </a:ln>
            </p:spPr>
            <p:txBody>
              <a:bodyPr wrap="square">
                <a:spAutoFit/>
              </a:bodyPr>
              <a:lstStyle/>
              <a:p>
                <a:pPr algn="ctr"/>
                <a:r>
                  <a:rPr lang="en-US" sz="700" b="1" dirty="0">
                    <a:solidFill>
                      <a:prstClr val="black"/>
                    </a:solidFill>
                    <a:latin typeface="Cambria"/>
                    <a:cs typeface="Cambria"/>
                  </a:rPr>
                  <a:t>Active Customers</a:t>
                </a:r>
              </a:p>
            </p:txBody>
          </p:sp>
          <p:sp>
            <p:nvSpPr>
              <p:cNvPr id="52" name="TextBox 11"/>
              <p:cNvSpPr txBox="1">
                <a:spLocks noChangeArrowheads="1"/>
              </p:cNvSpPr>
              <p:nvPr/>
            </p:nvSpPr>
            <p:spPr bwMode="auto">
              <a:xfrm>
                <a:off x="3513507" y="5542860"/>
                <a:ext cx="807475" cy="245669"/>
              </a:xfrm>
              <a:prstGeom prst="rect">
                <a:avLst/>
              </a:prstGeom>
              <a:noFill/>
              <a:ln w="9525">
                <a:noFill/>
                <a:miter lim="800000"/>
                <a:headEnd/>
                <a:tailEnd/>
              </a:ln>
            </p:spPr>
            <p:txBody>
              <a:bodyPr wrap="square">
                <a:spAutoFit/>
              </a:bodyPr>
              <a:lstStyle/>
              <a:p>
                <a:pPr algn="ctr"/>
                <a:r>
                  <a:rPr lang="en-US" sz="700" b="1" dirty="0">
                    <a:solidFill>
                      <a:prstClr val="black"/>
                    </a:solidFill>
                    <a:latin typeface="Cambria"/>
                    <a:cs typeface="Cambria"/>
                  </a:rPr>
                  <a:t>Inactive Customers</a:t>
                </a:r>
              </a:p>
            </p:txBody>
          </p:sp>
          <p:sp>
            <p:nvSpPr>
              <p:cNvPr id="53" name="TextBox 11"/>
              <p:cNvSpPr txBox="1">
                <a:spLocks noChangeArrowheads="1"/>
              </p:cNvSpPr>
              <p:nvPr/>
            </p:nvSpPr>
            <p:spPr bwMode="auto">
              <a:xfrm>
                <a:off x="5096673" y="5542860"/>
                <a:ext cx="793584" cy="377953"/>
              </a:xfrm>
              <a:prstGeom prst="rect">
                <a:avLst/>
              </a:prstGeom>
              <a:noFill/>
              <a:ln w="9525">
                <a:noFill/>
                <a:miter lim="800000"/>
                <a:headEnd/>
                <a:tailEnd/>
              </a:ln>
            </p:spPr>
            <p:txBody>
              <a:bodyPr wrap="square">
                <a:spAutoFit/>
              </a:bodyPr>
              <a:lstStyle/>
              <a:p>
                <a:pPr algn="ctr"/>
                <a:r>
                  <a:rPr lang="en-US" sz="700" b="1" dirty="0">
                    <a:solidFill>
                      <a:prstClr val="black"/>
                    </a:solidFill>
                    <a:latin typeface="Cambria"/>
                    <a:cs typeface="Cambria"/>
                  </a:rPr>
                  <a:t>Highly Active Customers</a:t>
                </a:r>
              </a:p>
            </p:txBody>
          </p:sp>
          <p:sp>
            <p:nvSpPr>
              <p:cNvPr id="57" name="TextBox 11"/>
              <p:cNvSpPr txBox="1">
                <a:spLocks noChangeArrowheads="1"/>
              </p:cNvSpPr>
              <p:nvPr/>
            </p:nvSpPr>
            <p:spPr bwMode="auto">
              <a:xfrm>
                <a:off x="4851511" y="6106923"/>
                <a:ext cx="1009551" cy="245669"/>
              </a:xfrm>
              <a:prstGeom prst="rect">
                <a:avLst/>
              </a:prstGeom>
              <a:noFill/>
              <a:ln w="9525">
                <a:noFill/>
                <a:miter lim="800000"/>
                <a:headEnd/>
                <a:tailEnd/>
              </a:ln>
            </p:spPr>
            <p:txBody>
              <a:bodyPr wrap="square">
                <a:spAutoFit/>
              </a:bodyPr>
              <a:lstStyle/>
              <a:p>
                <a:pPr algn="ctr"/>
                <a:endParaRPr lang="en-US" sz="700" b="1" dirty="0">
                  <a:solidFill>
                    <a:prstClr val="black"/>
                  </a:solidFill>
                  <a:latin typeface="Cambria"/>
                  <a:cs typeface="Cambria"/>
                </a:endParaRPr>
              </a:p>
            </p:txBody>
          </p:sp>
        </p:grpSp>
      </p:grpSp>
      <mc:AlternateContent xmlns:mc="http://schemas.openxmlformats.org/markup-compatibility/2006" xmlns:a14="http://schemas.microsoft.com/office/drawing/2010/main">
        <mc:Choice Requires="a14">
          <p:sp>
            <p:nvSpPr>
              <p:cNvPr id="44" name="TextBox 43"/>
              <p:cNvSpPr txBox="1"/>
              <p:nvPr/>
            </p:nvSpPr>
            <p:spPr>
              <a:xfrm>
                <a:off x="1916885" y="3086622"/>
                <a:ext cx="2751380" cy="646331"/>
              </a:xfrm>
              <a:prstGeom prst="rect">
                <a:avLst/>
              </a:prstGeom>
              <a:noFill/>
            </p:spPr>
            <p:txBody>
              <a:bodyPr wrap="square" rtlCol="0">
                <a:spAutoFit/>
              </a:bodyPr>
              <a:lstStyle/>
              <a:p>
                <a14:m>
                  <m:oMath xmlns:m="http://schemas.openxmlformats.org/officeDocument/2006/math">
                    <m:r>
                      <a:rPr lang="en-US" sz="1100" b="0" i="1" smtClean="0">
                        <a:latin typeface="Cambria Math" panose="02040503050406030204" pitchFamily="18" charset="0"/>
                      </a:rPr>
                      <m:t>𝐶𝐿</m:t>
                    </m:r>
                    <m:sSub>
                      <m:sSubPr>
                        <m:ctrlPr>
                          <a:rPr lang="en-US" sz="1100" b="0" i="1" smtClean="0">
                            <a:latin typeface="Cambria Math"/>
                          </a:rPr>
                        </m:ctrlPr>
                      </m:sSubPr>
                      <m:e>
                        <m:r>
                          <a:rPr lang="en-US" sz="1100" b="0" i="1" smtClean="0">
                            <a:latin typeface="Cambria Math" panose="02040503050406030204" pitchFamily="18" charset="0"/>
                          </a:rPr>
                          <m:t>𝑉</m:t>
                        </m:r>
                      </m:e>
                      <m:sub>
                        <m:r>
                          <a:rPr lang="en-US" sz="1100" b="0" i="1" smtClean="0">
                            <a:latin typeface="Cambria Math" panose="02040503050406030204" pitchFamily="18" charset="0"/>
                          </a:rPr>
                          <m:t>𝑖</m:t>
                        </m:r>
                      </m:sub>
                    </m:sSub>
                    <m:r>
                      <a:rPr lang="en-US" sz="1100" b="0" i="1" smtClean="0">
                        <a:latin typeface="Cambria Math" panose="02040503050406030204" pitchFamily="18" charset="0"/>
                      </a:rPr>
                      <m:t>=</m:t>
                    </m:r>
                    <m:f>
                      <m:fPr>
                        <m:ctrlPr>
                          <a:rPr lang="en-US" sz="1100" b="0" i="1" smtClean="0">
                            <a:latin typeface="Cambria Math"/>
                          </a:rPr>
                        </m:ctrlPr>
                      </m:fPr>
                      <m:num>
                        <m:sSub>
                          <m:sSubPr>
                            <m:ctrlPr>
                              <a:rPr lang="en-US" sz="1100" b="0" i="1" smtClean="0">
                                <a:latin typeface="Cambria Math"/>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𝑖</m:t>
                            </m:r>
                          </m:sub>
                        </m:sSub>
                        <m:r>
                          <a:rPr lang="en-US" sz="1100" b="0" i="1" smtClean="0">
                            <a:latin typeface="Cambria Math" panose="02040503050406030204" pitchFamily="18" charset="0"/>
                          </a:rPr>
                          <m:t>−</m:t>
                        </m:r>
                        <m:sSub>
                          <m:sSubPr>
                            <m:ctrlPr>
                              <a:rPr lang="en-US" sz="1100" b="0" i="1" smtClean="0">
                                <a:latin typeface="Cambria Math"/>
                              </a:rPr>
                            </m:ctrlPr>
                          </m:sSubPr>
                          <m:e>
                            <m:r>
                              <a:rPr lang="en-US" sz="1100" b="0" i="1" smtClean="0">
                                <a:latin typeface="Cambria Math" panose="02040503050406030204" pitchFamily="18" charset="0"/>
                              </a:rPr>
                              <m:t>𝐶</m:t>
                            </m:r>
                          </m:e>
                          <m:sub>
                            <m:r>
                              <a:rPr lang="en-US" sz="1100" b="0" i="1" smtClean="0">
                                <a:latin typeface="Cambria Math" panose="02040503050406030204" pitchFamily="18" charset="0"/>
                              </a:rPr>
                              <m:t>𝑖</m:t>
                            </m:r>
                          </m:sub>
                        </m:sSub>
                      </m:num>
                      <m:den>
                        <m:r>
                          <a:rPr lang="en-US" sz="1100" b="0" i="1" smtClean="0">
                            <a:latin typeface="Cambria Math" panose="02040503050406030204" pitchFamily="18" charset="0"/>
                          </a:rPr>
                          <m:t>1−</m:t>
                        </m:r>
                        <m:sSub>
                          <m:sSubPr>
                            <m:ctrlPr>
                              <a:rPr lang="en-US" sz="1100" b="0" i="1" smtClean="0">
                                <a:latin typeface="Cambria Math"/>
                              </a:rPr>
                            </m:ctrlPr>
                          </m:sSubPr>
                          <m:e>
                            <m:r>
                              <a:rPr lang="en-US" sz="1100" b="0" i="1" smtClean="0">
                                <a:latin typeface="Cambria Math" panose="02040503050406030204" pitchFamily="18" charset="0"/>
                              </a:rPr>
                              <m:t>𝑟</m:t>
                            </m:r>
                          </m:e>
                          <m:sub>
                            <m:r>
                              <a:rPr lang="en-US" sz="1100" b="0" i="1" smtClean="0">
                                <a:latin typeface="Cambria Math" panose="02040503050406030204" pitchFamily="18" charset="0"/>
                              </a:rPr>
                              <m:t>𝑖</m:t>
                            </m:r>
                          </m:sub>
                        </m:sSub>
                        <m:r>
                          <a:rPr lang="en-US" sz="1100" b="0" i="1" smtClean="0">
                            <a:latin typeface="Cambria Math" panose="02040503050406030204" pitchFamily="18" charset="0"/>
                          </a:rPr>
                          <m:t>+</m:t>
                        </m:r>
                        <m:r>
                          <a:rPr lang="en-US" sz="1100" b="0" i="1" smtClean="0">
                            <a:latin typeface="Cambria Math" panose="02040503050406030204" pitchFamily="18" charset="0"/>
                          </a:rPr>
                          <m:t>𝑑</m:t>
                        </m:r>
                      </m:den>
                    </m:f>
                    <m:r>
                      <a:rPr lang="en-US" sz="1100" b="0" i="1" smtClean="0">
                        <a:latin typeface="Cambria Math" panose="02040503050406030204" pitchFamily="18" charset="0"/>
                      </a:rPr>
                      <m:t>−</m:t>
                    </m:r>
                    <m:r>
                      <a:rPr lang="en-US" sz="1100" b="0" i="1" smtClean="0">
                        <a:latin typeface="Cambria Math" panose="02040503050406030204" pitchFamily="18" charset="0"/>
                      </a:rPr>
                      <m:t>𝐴</m:t>
                    </m:r>
                  </m:oMath>
                </a14:m>
                <a:r>
                  <a:rPr lang="en-US" sz="1100" baseline="-25000" dirty="0">
                    <a:latin typeface="Cambria" panose="02040503050406030204" pitchFamily="18" charset="0"/>
                  </a:rPr>
                  <a:t>i</a:t>
                </a:r>
              </a:p>
            </p:txBody>
          </p:sp>
        </mc:Choice>
        <mc:Fallback xmlns="">
          <p:sp>
            <p:nvSpPr>
              <p:cNvPr id="44" name="TextBox 43"/>
              <p:cNvSpPr txBox="1">
                <a:spLocks noRot="1" noChangeAspect="1" noMove="1" noResize="1" noEditPoints="1" noAdjustHandles="1" noChangeArrowheads="1" noChangeShapeType="1" noTextEdit="1"/>
              </p:cNvSpPr>
              <p:nvPr/>
            </p:nvSpPr>
            <p:spPr>
              <a:xfrm>
                <a:off x="1336162" y="3790401"/>
                <a:ext cx="1917846" cy="355738"/>
              </a:xfrm>
              <a:prstGeom prst="rect">
                <a:avLst/>
              </a:prstGeom>
              <a:blipFill rotWithShape="0">
                <a:blip r:embed="rId5"/>
                <a:stretch>
                  <a:fillRect/>
                </a:stretch>
              </a:blipFill>
            </p:spPr>
            <p:txBody>
              <a:bodyPr/>
              <a:lstStyle/>
              <a:p>
                <a:r>
                  <a:rPr lang="en-US">
                    <a:noFill/>
                  </a:rPr>
                  <a:t> </a:t>
                </a:r>
              </a:p>
            </p:txBody>
          </p:sp>
        </mc:Fallback>
      </mc:AlternateContent>
      <p:sp>
        <p:nvSpPr>
          <p:cNvPr id="36" name="Slide Number Placeholder 4"/>
          <p:cNvSpPr txBox="1">
            <a:spLocks/>
          </p:cNvSpPr>
          <p:nvPr/>
        </p:nvSpPr>
        <p:spPr>
          <a:xfrm>
            <a:off x="8398863" y="6457009"/>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27</a:t>
            </a:fld>
            <a:endParaRPr lang="en-US" sz="1200" dirty="0">
              <a:solidFill>
                <a:schemeClr val="tx1">
                  <a:lumMod val="65000"/>
                  <a:lumOff val="35000"/>
                </a:schemeClr>
              </a:solidFill>
            </a:endParaRPr>
          </a:p>
        </p:txBody>
      </p:sp>
      <p:sp>
        <p:nvSpPr>
          <p:cNvPr id="37" name="Footer Placeholder 1"/>
          <p:cNvSpPr>
            <a:spLocks noGrp="1"/>
          </p:cNvSpPr>
          <p:nvPr>
            <p:ph type="ftr" sz="quarter" idx="11"/>
          </p:nvPr>
        </p:nvSpPr>
        <p:spPr>
          <a:xfrm>
            <a:off x="201706" y="6473721"/>
            <a:ext cx="6122894" cy="365125"/>
          </a:xfrm>
        </p:spPr>
        <p:txBody>
          <a:bodyPr/>
          <a:lstStyle/>
          <a:p>
            <a:pPr algn="l"/>
            <a:r>
              <a:rPr lang="en-US" dirty="0"/>
              <a:t>© </a:t>
            </a:r>
            <a:r>
              <a:rPr lang="en-US" dirty="0" err="1"/>
              <a:t>Palmatier</a:t>
            </a:r>
            <a:endParaRPr lang="en-US" dirty="0"/>
          </a:p>
        </p:txBody>
      </p:sp>
    </p:spTree>
    <p:extLst>
      <p:ext uri="{BB962C8B-B14F-4D97-AF65-F5344CB8AC3E}">
        <p14:creationId xmlns:p14="http://schemas.microsoft.com/office/powerpoint/2010/main" val="126708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395462"/>
            <a:ext cx="7481702" cy="803691"/>
          </a:xfrm>
        </p:spPr>
        <p:txBody>
          <a:bodyPr/>
          <a:lstStyle/>
          <a:p>
            <a:r>
              <a:rPr lang="en-US" b="1" dirty="0"/>
              <a:t>Example: RBC (Canada)</a:t>
            </a:r>
          </a:p>
        </p:txBody>
      </p:sp>
      <p:sp>
        <p:nvSpPr>
          <p:cNvPr id="3" name="Content Placeholder 2"/>
          <p:cNvSpPr>
            <a:spLocks noGrp="1"/>
          </p:cNvSpPr>
          <p:nvPr>
            <p:ph idx="1"/>
          </p:nvPr>
        </p:nvSpPr>
        <p:spPr/>
        <p:txBody>
          <a:bodyPr>
            <a:normAutofit/>
          </a:bodyPr>
          <a:lstStyle/>
          <a:p>
            <a:r>
              <a:rPr lang="en-US" dirty="0">
                <a:solidFill>
                  <a:srgbClr val="595959"/>
                </a:solidFill>
              </a:rPr>
              <a:t>Royal Bank of Canada (RBC) </a:t>
            </a:r>
          </a:p>
          <a:p>
            <a:r>
              <a:rPr lang="en-US" dirty="0">
                <a:solidFill>
                  <a:srgbClr val="595959"/>
                </a:solidFill>
              </a:rPr>
              <a:t>Identified medical students as high CLV customers</a:t>
            </a:r>
          </a:p>
          <a:p>
            <a:r>
              <a:rPr lang="en-US" dirty="0">
                <a:solidFill>
                  <a:srgbClr val="595959"/>
                </a:solidFill>
              </a:rPr>
              <a:t>Implemented a program to satisfy their needs early during the progression of their careers: products such as credit cards, help with student loans, and loans to set up new practices. </a:t>
            </a:r>
          </a:p>
          <a:p>
            <a:r>
              <a:rPr lang="en-US" dirty="0">
                <a:solidFill>
                  <a:srgbClr val="595959"/>
                </a:solidFill>
              </a:rPr>
              <a:t>In the first year, RBC’s market share in this segment increased from 2% to 18% and average sales were four times higher than average customers</a:t>
            </a:r>
            <a:r>
              <a:rPr lang="en-US" baseline="30000" dirty="0">
                <a:solidFill>
                  <a:srgbClr val="595959"/>
                </a:solidFill>
              </a:rPr>
              <a:t>.</a:t>
            </a:r>
            <a:r>
              <a:rPr lang="en-US" dirty="0">
                <a:solidFill>
                  <a:srgbClr val="595959"/>
                </a:solidFill>
              </a:rPr>
              <a:t>. These customers were also very loyal. </a:t>
            </a:r>
            <a:endParaRPr lang="en-US" baseline="30000" dirty="0">
              <a:solidFill>
                <a:srgbClr val="595959"/>
              </a:solidFill>
            </a:endParaRPr>
          </a:p>
        </p:txBody>
      </p:sp>
      <p:sp>
        <p:nvSpPr>
          <p:cNvPr id="4" name="Footer Placeholder 3"/>
          <p:cNvSpPr>
            <a:spLocks noGrp="1"/>
          </p:cNvSpPr>
          <p:nvPr>
            <p:ph type="ftr" sz="quarter" idx="11"/>
          </p:nvPr>
        </p:nvSpPr>
        <p:spPr/>
        <p:txBody>
          <a:bodyPr/>
          <a:lstStyle/>
          <a:p>
            <a:r>
              <a:rPr lang="en-US"/>
              <a:t>© Palmatier</a:t>
            </a:r>
            <a:endParaRPr lang="en-US" dirty="0"/>
          </a:p>
        </p:txBody>
      </p:sp>
      <p:pic>
        <p:nvPicPr>
          <p:cNvPr id="6" name="Picture 5" descr="rbc-royal-bank-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578" y="4907486"/>
            <a:ext cx="4404210" cy="1614876"/>
          </a:xfrm>
          <a:prstGeom prst="rect">
            <a:avLst/>
          </a:prstGeom>
        </p:spPr>
      </p:pic>
      <p:pic>
        <p:nvPicPr>
          <p:cNvPr id="7" name="Picture 6" descr="SpecOlymStudents476x35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644" y="4808709"/>
            <a:ext cx="2357778" cy="1768333"/>
          </a:xfrm>
          <a:prstGeom prst="rect">
            <a:avLst/>
          </a:prstGeom>
        </p:spPr>
      </p:pic>
      <p:sp>
        <p:nvSpPr>
          <p:cNvPr id="8"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28</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16151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364921" y="58723"/>
            <a:ext cx="8229600" cy="1143000"/>
          </a:xfrm>
        </p:spPr>
        <p:txBody>
          <a:bodyPr/>
          <a:lstStyle/>
          <a:p>
            <a:r>
              <a:rPr lang="en-US" sz="3200" b="1" dirty="0"/>
              <a:t>Some Generalizations on AER Strategies from CLV Analysis</a:t>
            </a:r>
          </a:p>
        </p:txBody>
      </p:sp>
      <p:sp>
        <p:nvSpPr>
          <p:cNvPr id="16387" name="Content Placeholder 3"/>
          <p:cNvSpPr>
            <a:spLocks noGrp="1"/>
          </p:cNvSpPr>
          <p:nvPr>
            <p:ph idx="1"/>
          </p:nvPr>
        </p:nvSpPr>
        <p:spPr>
          <a:xfrm>
            <a:off x="533400" y="1439056"/>
            <a:ext cx="8263720" cy="3894944"/>
          </a:xfrm>
        </p:spPr>
        <p:txBody>
          <a:bodyPr>
            <a:normAutofit/>
          </a:bodyPr>
          <a:lstStyle/>
          <a:p>
            <a:r>
              <a:rPr lang="en-US" dirty="0"/>
              <a:t>AER strategy that maximizes CLV maximizes neither the acquisition rate nor retention rate</a:t>
            </a:r>
          </a:p>
          <a:p>
            <a:r>
              <a:rPr lang="en-US" dirty="0"/>
              <a:t>Investments in customer acquisition and retention have diminishing marginal returns </a:t>
            </a:r>
          </a:p>
          <a:p>
            <a:r>
              <a:rPr lang="en-US" dirty="0"/>
              <a:t>Under spending in acquisition and retention is more detrimental and results in smaller CLV than overspending</a:t>
            </a:r>
          </a:p>
          <a:p>
            <a:r>
              <a:rPr lang="en-US" dirty="0"/>
              <a:t>A suboptimal allocation of retention expenditures will have a larger detrimental impact on long-term customer profitability than suboptimal acquisition expenditures</a:t>
            </a:r>
          </a:p>
          <a:p>
            <a:pPr marL="457149" lvl="1" indent="0">
              <a:buNone/>
            </a:pPr>
            <a:endParaRPr lang="en-US" dirty="0"/>
          </a:p>
        </p:txBody>
      </p:sp>
      <p:sp>
        <p:nvSpPr>
          <p:cNvPr id="16388" name="Rectangle 4"/>
          <p:cNvSpPr>
            <a:spLocks noChangeArrowheads="1"/>
          </p:cNvSpPr>
          <p:nvPr/>
        </p:nvSpPr>
        <p:spPr bwMode="auto">
          <a:xfrm>
            <a:off x="2864371" y="6413494"/>
            <a:ext cx="1439116" cy="338554"/>
          </a:xfrm>
          <a:prstGeom prst="rect">
            <a:avLst/>
          </a:prstGeom>
          <a:noFill/>
          <a:ln w="9525">
            <a:noFill/>
            <a:miter lim="800000"/>
            <a:headEnd/>
            <a:tailEnd/>
          </a:ln>
        </p:spPr>
        <p:txBody>
          <a:bodyPr wrap="none">
            <a:spAutoFit/>
          </a:bodyPr>
          <a:lstStyle/>
          <a:p>
            <a:r>
              <a:rPr lang="en-US" sz="1600" dirty="0">
                <a:solidFill>
                  <a:srgbClr val="595959"/>
                </a:solidFill>
              </a:rPr>
              <a:t>(Kumar 2005)</a:t>
            </a:r>
          </a:p>
        </p:txBody>
      </p:sp>
      <p:sp>
        <p:nvSpPr>
          <p:cNvPr id="2" name="Footer Placeholder 1"/>
          <p:cNvSpPr>
            <a:spLocks noGrp="1"/>
          </p:cNvSpPr>
          <p:nvPr>
            <p:ph type="ftr" sz="quarter" idx="11"/>
          </p:nvPr>
        </p:nvSpPr>
        <p:spPr>
          <a:xfrm>
            <a:off x="201706" y="6405674"/>
            <a:ext cx="6122894" cy="365125"/>
          </a:xfrm>
        </p:spPr>
        <p:txBody>
          <a:bodyPr/>
          <a:lstStyle/>
          <a:p>
            <a:r>
              <a:rPr lang="en-US" dirty="0"/>
              <a:t>© </a:t>
            </a:r>
            <a:r>
              <a:rPr lang="en-US" dirty="0" err="1"/>
              <a:t>Palmatier</a:t>
            </a:r>
            <a:endParaRPr lang="en-US" dirty="0"/>
          </a:p>
        </p:txBody>
      </p:sp>
      <p:pic>
        <p:nvPicPr>
          <p:cNvPr id="3" name="Picture 2" descr="customer-acquisition-gol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280" y="4946898"/>
            <a:ext cx="2524425" cy="1675030"/>
          </a:xfrm>
          <a:prstGeom prst="rect">
            <a:avLst/>
          </a:prstGeom>
        </p:spPr>
      </p:pic>
      <p:sp>
        <p:nvSpPr>
          <p:cNvPr id="8"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29</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42669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56" y="334681"/>
            <a:ext cx="8153400" cy="883270"/>
          </a:xfrm>
        </p:spPr>
        <p:txBody>
          <a:bodyPr/>
          <a:lstStyle/>
          <a:p>
            <a:r>
              <a:rPr lang="en-US" b="1" dirty="0"/>
              <a:t>All Customers Change</a:t>
            </a:r>
          </a:p>
        </p:txBody>
      </p:sp>
      <p:sp>
        <p:nvSpPr>
          <p:cNvPr id="3" name="Content Placeholder 2"/>
          <p:cNvSpPr>
            <a:spLocks noGrp="1"/>
          </p:cNvSpPr>
          <p:nvPr>
            <p:ph idx="1"/>
          </p:nvPr>
        </p:nvSpPr>
        <p:spPr>
          <a:xfrm>
            <a:off x="381000" y="1295400"/>
            <a:ext cx="8610600" cy="5410200"/>
          </a:xfrm>
        </p:spPr>
        <p:txBody>
          <a:bodyPr>
            <a:normAutofit/>
          </a:bodyPr>
          <a:lstStyle/>
          <a:p>
            <a:pPr marL="338328" indent="-338328"/>
            <a:r>
              <a:rPr lang="en-US" sz="1800" dirty="0">
                <a:cs typeface="Arial"/>
              </a:rPr>
              <a:t>Another underlying issue facing managers that make marketing decisions difficult is that all customers change</a:t>
            </a:r>
          </a:p>
          <a:p>
            <a:pPr marL="338328" indent="-338328"/>
            <a:r>
              <a:rPr lang="en-US" sz="1800" dirty="0"/>
              <a:t>Customer’s desires/needs for most products and services change over time or due to specific events</a:t>
            </a:r>
          </a:p>
          <a:p>
            <a:pPr marL="738333" lvl="1" indent="-338328"/>
            <a:r>
              <a:rPr lang="en-US" dirty="0"/>
              <a:t>Individual consumer needs change (age, experience, and due to trigger events)</a:t>
            </a:r>
          </a:p>
          <a:p>
            <a:pPr marL="738333" lvl="1" indent="-338328"/>
            <a:r>
              <a:rPr lang="en-US" dirty="0"/>
              <a:t>Customers are embedded in industries/markets, which change overtime (PCs 20 years ago and now)</a:t>
            </a:r>
          </a:p>
          <a:p>
            <a:pPr marL="338328" indent="-338328"/>
            <a:r>
              <a:rPr lang="en-US" sz="1800" dirty="0"/>
              <a:t>Customer's needs vary not only due to inherent differences in people (heterogeneity) but also as people and markets change (dynamics)</a:t>
            </a:r>
          </a:p>
          <a:p>
            <a:pPr>
              <a:lnSpc>
                <a:spcPct val="90000"/>
              </a:lnSpc>
            </a:pPr>
            <a:r>
              <a:rPr lang="en-US" sz="1800" dirty="0"/>
              <a:t>Thus, we need to adapt our “static” segmentation of all customers based on “generic” needs (MP#1) by focusing on our </a:t>
            </a:r>
            <a:r>
              <a:rPr lang="en-US" sz="1800" u="sng" dirty="0"/>
              <a:t>existing</a:t>
            </a:r>
            <a:r>
              <a:rPr lang="en-US" sz="1800" dirty="0"/>
              <a:t> customers and accounting for their </a:t>
            </a:r>
            <a:r>
              <a:rPr lang="en-US" sz="1800" u="sng" dirty="0"/>
              <a:t>time dependent</a:t>
            </a:r>
            <a:r>
              <a:rPr lang="en-US" sz="1800" dirty="0"/>
              <a:t> needs (MP#2)</a:t>
            </a:r>
          </a:p>
          <a:p>
            <a:pPr>
              <a:lnSpc>
                <a:spcPct val="90000"/>
              </a:lnSpc>
            </a:pPr>
            <a:r>
              <a:rPr lang="en-US" sz="1800" b="1" dirty="0">
                <a:solidFill>
                  <a:schemeClr val="tx2"/>
                </a:solidFill>
              </a:rPr>
              <a:t>Customer dynamics</a:t>
            </a:r>
            <a:r>
              <a:rPr lang="en-US" sz="1800" b="1" dirty="0">
                <a:solidFill>
                  <a:schemeClr val="tx1"/>
                </a:solidFill>
              </a:rPr>
              <a:t> </a:t>
            </a:r>
            <a:r>
              <a:rPr lang="en-US" sz="1800" dirty="0"/>
              <a:t>are changes in customer preferences that occur over time</a:t>
            </a:r>
            <a:endParaRPr lang="en-US" sz="1800" b="1" dirty="0">
              <a:cs typeface="Arial"/>
            </a:endParaRPr>
          </a:p>
          <a:p>
            <a:pPr>
              <a:lnSpc>
                <a:spcPct val="90000"/>
              </a:lnSpc>
            </a:pPr>
            <a:endParaRPr lang="en-US" sz="1800" u="sng" dirty="0"/>
          </a:p>
        </p:txBody>
      </p:sp>
      <p:sp>
        <p:nvSpPr>
          <p:cNvPr id="5" name="Footer Placeholder 4"/>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5968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383394"/>
            <a:ext cx="7481702" cy="803691"/>
          </a:xfrm>
        </p:spPr>
        <p:txBody>
          <a:bodyPr/>
          <a:lstStyle/>
          <a:p>
            <a:r>
              <a:rPr lang="en-US" b="1" dirty="0"/>
              <a:t>Customer Referral Value (CRV)</a:t>
            </a:r>
          </a:p>
        </p:txBody>
      </p:sp>
      <p:sp>
        <p:nvSpPr>
          <p:cNvPr id="3" name="Content Placeholder 2"/>
          <p:cNvSpPr>
            <a:spLocks noGrp="1"/>
          </p:cNvSpPr>
          <p:nvPr>
            <p:ph idx="1"/>
          </p:nvPr>
        </p:nvSpPr>
        <p:spPr>
          <a:xfrm>
            <a:off x="498475" y="1331055"/>
            <a:ext cx="8298646" cy="4192063"/>
          </a:xfrm>
        </p:spPr>
        <p:txBody>
          <a:bodyPr>
            <a:normAutofit/>
          </a:bodyPr>
          <a:lstStyle/>
          <a:p>
            <a:r>
              <a:rPr lang="en-US" sz="2400" dirty="0"/>
              <a:t>What is the lifetime value of a customer bringing you another customer?</a:t>
            </a:r>
          </a:p>
          <a:p>
            <a:r>
              <a:rPr lang="en-US" sz="2400" dirty="0"/>
              <a:t>Highest CLV customers do not always generate the highest CRV (weakness of CLV) </a:t>
            </a:r>
          </a:p>
          <a:p>
            <a:r>
              <a:rPr lang="en-US" sz="2400" dirty="0"/>
              <a:t>“Advocates” real value is higher than a CLV would predict so you need to protect these customers (3x more in one study)</a:t>
            </a:r>
          </a:p>
          <a:p>
            <a:r>
              <a:rPr lang="en-US" sz="2400" dirty="0"/>
              <a:t>Identify advocates: protect, enable, expand</a:t>
            </a:r>
          </a:p>
          <a:p>
            <a:pPr lvl="1"/>
            <a:r>
              <a:rPr lang="en-US" sz="2000" dirty="0"/>
              <a:t>Referral programs</a:t>
            </a:r>
          </a:p>
          <a:p>
            <a:pPr lvl="1"/>
            <a:r>
              <a:rPr lang="en-US" sz="2000" dirty="0"/>
              <a:t>How to build advocates (Apple, BMW, not Wal-Mart) </a:t>
            </a:r>
          </a:p>
        </p:txBody>
      </p:sp>
      <p:sp>
        <p:nvSpPr>
          <p:cNvPr id="5" name="Text Box 4"/>
          <p:cNvSpPr txBox="1">
            <a:spLocks noChangeArrowheads="1"/>
          </p:cNvSpPr>
          <p:nvPr/>
        </p:nvSpPr>
        <p:spPr bwMode="auto">
          <a:xfrm>
            <a:off x="2220026" y="6419099"/>
            <a:ext cx="4038600" cy="369332"/>
          </a:xfrm>
          <a:prstGeom prst="rect">
            <a:avLst/>
          </a:prstGeom>
          <a:noFill/>
          <a:ln w="9525">
            <a:noFill/>
            <a:miter lim="800000"/>
            <a:headEnd/>
            <a:tailEnd/>
          </a:ln>
        </p:spPr>
        <p:txBody>
          <a:bodyPr>
            <a:spAutoFit/>
          </a:bodyPr>
          <a:lstStyle/>
          <a:p>
            <a:pPr>
              <a:spcBef>
                <a:spcPct val="50000"/>
              </a:spcBef>
            </a:pPr>
            <a:r>
              <a:rPr lang="en-US" dirty="0">
                <a:solidFill>
                  <a:srgbClr val="595959"/>
                </a:solidFill>
              </a:rPr>
              <a:t>(Kumar, Peterson, and Leone 2007)</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pic>
        <p:nvPicPr>
          <p:cNvPr id="8" name="Picture 7" descr="BMW-log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734" y="4132143"/>
            <a:ext cx="2008375" cy="1506281"/>
          </a:xfrm>
          <a:prstGeom prst="rect">
            <a:avLst/>
          </a:prstGeom>
        </p:spPr>
      </p:pic>
      <p:pic>
        <p:nvPicPr>
          <p:cNvPr id="9" name="Picture 8" descr="Apple-Logo-bl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235" y="5102696"/>
            <a:ext cx="2789183" cy="2091888"/>
          </a:xfrm>
          <a:prstGeom prst="rect">
            <a:avLst/>
          </a:prstGeom>
        </p:spPr>
      </p:pic>
      <p:sp>
        <p:nvSpPr>
          <p:cNvPr id="10"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66581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3394"/>
            <a:ext cx="7481702" cy="803691"/>
          </a:xfrm>
        </p:spPr>
        <p:txBody>
          <a:bodyPr/>
          <a:lstStyle/>
          <a:p>
            <a:r>
              <a:rPr lang="en-US" b="1" dirty="0"/>
              <a:t>RFM Analysis is “Poor Man’s” CLV</a:t>
            </a:r>
          </a:p>
        </p:txBody>
      </p:sp>
      <p:sp>
        <p:nvSpPr>
          <p:cNvPr id="3" name="Content Placeholder 2"/>
          <p:cNvSpPr>
            <a:spLocks noGrp="1"/>
          </p:cNvSpPr>
          <p:nvPr>
            <p:ph idx="1"/>
          </p:nvPr>
        </p:nvSpPr>
        <p:spPr/>
        <p:txBody>
          <a:bodyPr>
            <a:normAutofit/>
          </a:bodyPr>
          <a:lstStyle/>
          <a:p>
            <a:r>
              <a:rPr lang="en-US" dirty="0"/>
              <a:t>Direct marketers have been using a simplified version of the CLV for decades, targeting customers to receive expensive catalog mailings. They use three readily available customer behaviors:</a:t>
            </a:r>
          </a:p>
          <a:p>
            <a:pPr lvl="1"/>
            <a:r>
              <a:rPr lang="en-US" dirty="0"/>
              <a:t> </a:t>
            </a:r>
            <a:r>
              <a:rPr lang="en-US" b="1" i="1" dirty="0"/>
              <a:t>Recency</a:t>
            </a:r>
            <a:r>
              <a:rPr lang="en-US" b="1" dirty="0"/>
              <a:t> </a:t>
            </a:r>
            <a:r>
              <a:rPr lang="en-US" dirty="0"/>
              <a:t>or time elapsed since last purchase</a:t>
            </a:r>
          </a:p>
          <a:p>
            <a:pPr lvl="1"/>
            <a:r>
              <a:rPr lang="en-US" dirty="0"/>
              <a:t> </a:t>
            </a:r>
            <a:r>
              <a:rPr lang="en-US" b="1" i="1" dirty="0"/>
              <a:t>Frequency</a:t>
            </a:r>
            <a:r>
              <a:rPr lang="en-US" dirty="0"/>
              <a:t> of purchases in last period</a:t>
            </a:r>
          </a:p>
          <a:p>
            <a:pPr lvl="1"/>
            <a:r>
              <a:rPr lang="en-US" dirty="0"/>
              <a:t> </a:t>
            </a:r>
            <a:r>
              <a:rPr lang="en-US" b="1" i="1" dirty="0"/>
              <a:t>Monetary</a:t>
            </a:r>
            <a:r>
              <a:rPr lang="en-US" dirty="0"/>
              <a:t> purchases in last period</a:t>
            </a:r>
          </a:p>
          <a:p>
            <a:r>
              <a:rPr lang="en-US" dirty="0"/>
              <a:t>These RFM (recency, frequency, and monetary) variables put customers in rank-ordered groups, based on their value in the past year (not by modeling but by rank-order sorting)</a:t>
            </a:r>
          </a:p>
          <a:p>
            <a:r>
              <a:rPr lang="en-US" dirty="0"/>
              <a:t>Using the profits generated from a test mailing to a few customers from each group, direct marketers then mail the catalog only to the groups with an acceptable return on investment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7484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01" y="220456"/>
            <a:ext cx="7481702" cy="803691"/>
          </a:xfrm>
        </p:spPr>
        <p:txBody>
          <a:bodyPr/>
          <a:lstStyle/>
          <a:p>
            <a:r>
              <a:rPr lang="en-US" b="1" dirty="0"/>
              <a:t>RFM Code Construction Where Higher Numbers are Better</a:t>
            </a: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grpSp>
        <p:nvGrpSpPr>
          <p:cNvPr id="6" name="Group 4"/>
          <p:cNvGrpSpPr>
            <a:grpSpLocks/>
          </p:cNvGrpSpPr>
          <p:nvPr/>
        </p:nvGrpSpPr>
        <p:grpSpPr bwMode="auto">
          <a:xfrm>
            <a:off x="431800" y="1811338"/>
            <a:ext cx="8337550" cy="4451350"/>
            <a:chOff x="272" y="1436"/>
            <a:chExt cx="5252" cy="2804"/>
          </a:xfrm>
        </p:grpSpPr>
        <p:grpSp>
          <p:nvGrpSpPr>
            <p:cNvPr id="7" name="Group 5"/>
            <p:cNvGrpSpPr>
              <a:grpSpLocks/>
            </p:cNvGrpSpPr>
            <p:nvPr/>
          </p:nvGrpSpPr>
          <p:grpSpPr bwMode="auto">
            <a:xfrm>
              <a:off x="523" y="1585"/>
              <a:ext cx="4715" cy="2240"/>
              <a:chOff x="523" y="1585"/>
              <a:chExt cx="4715" cy="2240"/>
            </a:xfrm>
          </p:grpSpPr>
          <p:sp>
            <p:nvSpPr>
              <p:cNvPr id="41" name="Rectangle 6"/>
              <p:cNvSpPr>
                <a:spLocks noChangeArrowheads="1"/>
              </p:cNvSpPr>
              <p:nvPr/>
            </p:nvSpPr>
            <p:spPr bwMode="auto">
              <a:xfrm>
                <a:off x="523" y="1676"/>
                <a:ext cx="562" cy="2057"/>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grpSp>
            <p:nvGrpSpPr>
              <p:cNvPr id="42" name="Group 7"/>
              <p:cNvGrpSpPr>
                <a:grpSpLocks/>
              </p:cNvGrpSpPr>
              <p:nvPr/>
            </p:nvGrpSpPr>
            <p:grpSpPr bwMode="auto">
              <a:xfrm>
                <a:off x="1944" y="1585"/>
                <a:ext cx="450" cy="2240"/>
                <a:chOff x="1944" y="1585"/>
                <a:chExt cx="450" cy="2240"/>
              </a:xfrm>
            </p:grpSpPr>
            <p:sp>
              <p:nvSpPr>
                <p:cNvPr id="55" name="Rectangle 8"/>
                <p:cNvSpPr>
                  <a:spLocks noChangeArrowheads="1"/>
                </p:cNvSpPr>
                <p:nvPr/>
              </p:nvSpPr>
              <p:spPr bwMode="auto">
                <a:xfrm>
                  <a:off x="1944" y="1585"/>
                  <a:ext cx="450" cy="359"/>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sp>
              <p:nvSpPr>
                <p:cNvPr id="56" name="Rectangle 9"/>
                <p:cNvSpPr>
                  <a:spLocks noChangeArrowheads="1"/>
                </p:cNvSpPr>
                <p:nvPr/>
              </p:nvSpPr>
              <p:spPr bwMode="auto">
                <a:xfrm>
                  <a:off x="1944" y="2051"/>
                  <a:ext cx="450" cy="359"/>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sp>
              <p:nvSpPr>
                <p:cNvPr id="57" name="Rectangle 10"/>
                <p:cNvSpPr>
                  <a:spLocks noChangeArrowheads="1"/>
                </p:cNvSpPr>
                <p:nvPr/>
              </p:nvSpPr>
              <p:spPr bwMode="auto">
                <a:xfrm>
                  <a:off x="1944" y="2524"/>
                  <a:ext cx="450" cy="358"/>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sp>
              <p:nvSpPr>
                <p:cNvPr id="58" name="Rectangle 11"/>
                <p:cNvSpPr>
                  <a:spLocks noChangeArrowheads="1"/>
                </p:cNvSpPr>
                <p:nvPr/>
              </p:nvSpPr>
              <p:spPr bwMode="auto">
                <a:xfrm>
                  <a:off x="1944" y="2990"/>
                  <a:ext cx="450" cy="359"/>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sp>
              <p:nvSpPr>
                <p:cNvPr id="59" name="Rectangle 12"/>
                <p:cNvSpPr>
                  <a:spLocks noChangeArrowheads="1"/>
                </p:cNvSpPr>
                <p:nvPr/>
              </p:nvSpPr>
              <p:spPr bwMode="auto">
                <a:xfrm>
                  <a:off x="1944" y="3466"/>
                  <a:ext cx="450" cy="359"/>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grpSp>
          <p:grpSp>
            <p:nvGrpSpPr>
              <p:cNvPr id="43" name="Group 13"/>
              <p:cNvGrpSpPr>
                <a:grpSpLocks/>
              </p:cNvGrpSpPr>
              <p:nvPr/>
            </p:nvGrpSpPr>
            <p:grpSpPr bwMode="auto">
              <a:xfrm>
                <a:off x="3407" y="1829"/>
                <a:ext cx="428" cy="1751"/>
                <a:chOff x="3407" y="1829"/>
                <a:chExt cx="428" cy="1751"/>
              </a:xfrm>
            </p:grpSpPr>
            <p:sp>
              <p:nvSpPr>
                <p:cNvPr id="50" name="Rectangle 14"/>
                <p:cNvSpPr>
                  <a:spLocks noChangeArrowheads="1"/>
                </p:cNvSpPr>
                <p:nvPr/>
              </p:nvSpPr>
              <p:spPr bwMode="auto">
                <a:xfrm>
                  <a:off x="3407" y="1829"/>
                  <a:ext cx="428" cy="285"/>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sp>
              <p:nvSpPr>
                <p:cNvPr id="51" name="Rectangle 15"/>
                <p:cNvSpPr>
                  <a:spLocks noChangeArrowheads="1"/>
                </p:cNvSpPr>
                <p:nvPr/>
              </p:nvSpPr>
              <p:spPr bwMode="auto">
                <a:xfrm>
                  <a:off x="3407" y="2209"/>
                  <a:ext cx="428" cy="284"/>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sp>
              <p:nvSpPr>
                <p:cNvPr id="52" name="Rectangle 16"/>
                <p:cNvSpPr>
                  <a:spLocks noChangeArrowheads="1"/>
                </p:cNvSpPr>
                <p:nvPr/>
              </p:nvSpPr>
              <p:spPr bwMode="auto">
                <a:xfrm>
                  <a:off x="3407" y="2577"/>
                  <a:ext cx="428" cy="285"/>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sp>
              <p:nvSpPr>
                <p:cNvPr id="53" name="Rectangle 17"/>
                <p:cNvSpPr>
                  <a:spLocks noChangeArrowheads="1"/>
                </p:cNvSpPr>
                <p:nvPr/>
              </p:nvSpPr>
              <p:spPr bwMode="auto">
                <a:xfrm>
                  <a:off x="3407" y="2933"/>
                  <a:ext cx="428" cy="285"/>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sp>
              <p:nvSpPr>
                <p:cNvPr id="54" name="Rectangle 18"/>
                <p:cNvSpPr>
                  <a:spLocks noChangeArrowheads="1"/>
                </p:cNvSpPr>
                <p:nvPr/>
              </p:nvSpPr>
              <p:spPr bwMode="auto">
                <a:xfrm>
                  <a:off x="3407" y="3295"/>
                  <a:ext cx="428" cy="285"/>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grpSp>
          <p:grpSp>
            <p:nvGrpSpPr>
              <p:cNvPr id="44" name="Group 19"/>
              <p:cNvGrpSpPr>
                <a:grpSpLocks/>
              </p:cNvGrpSpPr>
              <p:nvPr/>
            </p:nvGrpSpPr>
            <p:grpSpPr bwMode="auto">
              <a:xfrm>
                <a:off x="4810" y="2093"/>
                <a:ext cx="428" cy="1223"/>
                <a:chOff x="4810" y="2093"/>
                <a:chExt cx="428" cy="1223"/>
              </a:xfrm>
            </p:grpSpPr>
            <p:sp>
              <p:nvSpPr>
                <p:cNvPr id="45" name="Rectangle 20"/>
                <p:cNvSpPr>
                  <a:spLocks noChangeArrowheads="1"/>
                </p:cNvSpPr>
                <p:nvPr/>
              </p:nvSpPr>
              <p:spPr bwMode="auto">
                <a:xfrm>
                  <a:off x="4810" y="2093"/>
                  <a:ext cx="428" cy="197"/>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sp>
              <p:nvSpPr>
                <p:cNvPr id="46" name="Rectangle 21"/>
                <p:cNvSpPr>
                  <a:spLocks noChangeArrowheads="1"/>
                </p:cNvSpPr>
                <p:nvPr/>
              </p:nvSpPr>
              <p:spPr bwMode="auto">
                <a:xfrm>
                  <a:off x="4810" y="2359"/>
                  <a:ext cx="428" cy="196"/>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sp>
              <p:nvSpPr>
                <p:cNvPr id="47" name="Rectangle 22"/>
                <p:cNvSpPr>
                  <a:spLocks noChangeArrowheads="1"/>
                </p:cNvSpPr>
                <p:nvPr/>
              </p:nvSpPr>
              <p:spPr bwMode="auto">
                <a:xfrm>
                  <a:off x="4810" y="2616"/>
                  <a:ext cx="428" cy="197"/>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sp>
              <p:nvSpPr>
                <p:cNvPr id="48" name="Rectangle 23"/>
                <p:cNvSpPr>
                  <a:spLocks noChangeArrowheads="1"/>
                </p:cNvSpPr>
                <p:nvPr/>
              </p:nvSpPr>
              <p:spPr bwMode="auto">
                <a:xfrm>
                  <a:off x="4810" y="2865"/>
                  <a:ext cx="428" cy="197"/>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sp>
              <p:nvSpPr>
                <p:cNvPr id="49" name="Rectangle 24"/>
                <p:cNvSpPr>
                  <a:spLocks noChangeArrowheads="1"/>
                </p:cNvSpPr>
                <p:nvPr/>
              </p:nvSpPr>
              <p:spPr bwMode="auto">
                <a:xfrm>
                  <a:off x="4810" y="3119"/>
                  <a:ext cx="428" cy="197"/>
                </a:xfrm>
                <a:prstGeom prst="rect">
                  <a:avLst/>
                </a:prstGeom>
                <a:gradFill rotWithShape="0">
                  <a:gsLst>
                    <a:gs pos="0">
                      <a:srgbClr val="474747"/>
                    </a:gs>
                    <a:gs pos="50000">
                      <a:srgbClr val="FFFFFF"/>
                    </a:gs>
                    <a:gs pos="100000">
                      <a:srgbClr val="474747"/>
                    </a:gs>
                  </a:gsLst>
                  <a:lin ang="5400000" scaled="1"/>
                </a:gradFill>
                <a:ln w="12700">
                  <a:solidFill>
                    <a:schemeClr val="tx1"/>
                  </a:solidFill>
                  <a:miter lim="800000"/>
                  <a:headEnd/>
                  <a:tailEnd/>
                </a:ln>
              </p:spPr>
              <p:txBody>
                <a:bodyPr wrap="none" anchor="ctr"/>
                <a:lstStyle/>
                <a:p>
                  <a:endParaRPr lang="en-US"/>
                </a:p>
              </p:txBody>
            </p:sp>
          </p:grpSp>
        </p:grpSp>
        <p:sp>
          <p:nvSpPr>
            <p:cNvPr id="8" name="Line 25"/>
            <p:cNvSpPr>
              <a:spLocks noChangeShapeType="1"/>
            </p:cNvSpPr>
            <p:nvPr/>
          </p:nvSpPr>
          <p:spPr bwMode="auto">
            <a:xfrm flipV="1">
              <a:off x="2454" y="2024"/>
              <a:ext cx="890" cy="57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 name="Line 26"/>
            <p:cNvSpPr>
              <a:spLocks noChangeShapeType="1"/>
            </p:cNvSpPr>
            <p:nvPr/>
          </p:nvSpPr>
          <p:spPr bwMode="auto">
            <a:xfrm flipV="1">
              <a:off x="2454" y="2316"/>
              <a:ext cx="925" cy="31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 name="Line 27"/>
            <p:cNvSpPr>
              <a:spLocks noChangeShapeType="1"/>
            </p:cNvSpPr>
            <p:nvPr/>
          </p:nvSpPr>
          <p:spPr bwMode="auto">
            <a:xfrm>
              <a:off x="2454" y="2684"/>
              <a:ext cx="82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 name="Line 28"/>
            <p:cNvSpPr>
              <a:spLocks noChangeShapeType="1"/>
            </p:cNvSpPr>
            <p:nvPr/>
          </p:nvSpPr>
          <p:spPr bwMode="auto">
            <a:xfrm>
              <a:off x="2490" y="2723"/>
              <a:ext cx="854" cy="3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 name="Line 29"/>
            <p:cNvSpPr>
              <a:spLocks noChangeShapeType="1"/>
            </p:cNvSpPr>
            <p:nvPr/>
          </p:nvSpPr>
          <p:spPr bwMode="auto">
            <a:xfrm>
              <a:off x="2454" y="2798"/>
              <a:ext cx="890" cy="62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 name="Line 30"/>
            <p:cNvSpPr>
              <a:spLocks noChangeShapeType="1"/>
            </p:cNvSpPr>
            <p:nvPr/>
          </p:nvSpPr>
          <p:spPr bwMode="auto">
            <a:xfrm flipV="1">
              <a:off x="3883" y="2239"/>
              <a:ext cx="906" cy="40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4" name="Line 31"/>
            <p:cNvSpPr>
              <a:spLocks noChangeShapeType="1"/>
            </p:cNvSpPr>
            <p:nvPr/>
          </p:nvSpPr>
          <p:spPr bwMode="auto">
            <a:xfrm flipV="1">
              <a:off x="3901" y="2481"/>
              <a:ext cx="853" cy="22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 name="Line 32"/>
            <p:cNvSpPr>
              <a:spLocks noChangeShapeType="1"/>
            </p:cNvSpPr>
            <p:nvPr/>
          </p:nvSpPr>
          <p:spPr bwMode="auto">
            <a:xfrm>
              <a:off x="3936" y="2748"/>
              <a:ext cx="8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 name="Line 33"/>
            <p:cNvSpPr>
              <a:spLocks noChangeShapeType="1"/>
            </p:cNvSpPr>
            <p:nvPr/>
          </p:nvSpPr>
          <p:spPr bwMode="auto">
            <a:xfrm>
              <a:off x="3919" y="2786"/>
              <a:ext cx="800" cy="19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7" name="Line 34"/>
            <p:cNvSpPr>
              <a:spLocks noChangeShapeType="1"/>
            </p:cNvSpPr>
            <p:nvPr/>
          </p:nvSpPr>
          <p:spPr bwMode="auto">
            <a:xfrm>
              <a:off x="3936" y="2836"/>
              <a:ext cx="783" cy="36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8" name="Rectangle 35"/>
            <p:cNvSpPr>
              <a:spLocks noChangeArrowheads="1"/>
            </p:cNvSpPr>
            <p:nvPr/>
          </p:nvSpPr>
          <p:spPr bwMode="auto">
            <a:xfrm>
              <a:off x="3510" y="1436"/>
              <a:ext cx="600" cy="44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4000"/>
                <a:t>F</a:t>
              </a:r>
            </a:p>
          </p:txBody>
        </p:sp>
        <p:sp>
          <p:nvSpPr>
            <p:cNvPr id="19" name="Rectangle 36"/>
            <p:cNvSpPr>
              <a:spLocks noChangeArrowheads="1"/>
            </p:cNvSpPr>
            <p:nvPr/>
          </p:nvSpPr>
          <p:spPr bwMode="auto">
            <a:xfrm>
              <a:off x="4818" y="1690"/>
              <a:ext cx="600" cy="44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4000"/>
                <a:t>M</a:t>
              </a:r>
            </a:p>
          </p:txBody>
        </p:sp>
        <p:sp>
          <p:nvSpPr>
            <p:cNvPr id="20" name="Line 37"/>
            <p:cNvSpPr>
              <a:spLocks noChangeShapeType="1"/>
            </p:cNvSpPr>
            <p:nvPr/>
          </p:nvSpPr>
          <p:spPr bwMode="auto">
            <a:xfrm>
              <a:off x="1131" y="1693"/>
              <a:ext cx="732" cy="100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 name="Line 38"/>
            <p:cNvSpPr>
              <a:spLocks noChangeShapeType="1"/>
            </p:cNvSpPr>
            <p:nvPr/>
          </p:nvSpPr>
          <p:spPr bwMode="auto">
            <a:xfrm flipV="1">
              <a:off x="1131" y="2786"/>
              <a:ext cx="714" cy="95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 name="Rectangle 39"/>
            <p:cNvSpPr>
              <a:spLocks noChangeArrowheads="1"/>
            </p:cNvSpPr>
            <p:nvPr/>
          </p:nvSpPr>
          <p:spPr bwMode="auto">
            <a:xfrm>
              <a:off x="1787" y="3950"/>
              <a:ext cx="1097" cy="288"/>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t>One Sort</a:t>
              </a:r>
            </a:p>
          </p:txBody>
        </p:sp>
        <p:sp>
          <p:nvSpPr>
            <p:cNvPr id="23" name="Rectangle 40"/>
            <p:cNvSpPr>
              <a:spLocks noChangeArrowheads="1"/>
            </p:cNvSpPr>
            <p:nvPr/>
          </p:nvSpPr>
          <p:spPr bwMode="auto">
            <a:xfrm>
              <a:off x="3319" y="3722"/>
              <a:ext cx="718" cy="518"/>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t>Five Sorts</a:t>
              </a:r>
            </a:p>
          </p:txBody>
        </p:sp>
        <p:sp>
          <p:nvSpPr>
            <p:cNvPr id="24" name="Rectangle 41"/>
            <p:cNvSpPr>
              <a:spLocks noChangeArrowheads="1"/>
            </p:cNvSpPr>
            <p:nvPr/>
          </p:nvSpPr>
          <p:spPr bwMode="auto">
            <a:xfrm>
              <a:off x="4573" y="3404"/>
              <a:ext cx="951" cy="518"/>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t>Twenty-five sorts</a:t>
              </a:r>
            </a:p>
          </p:txBody>
        </p:sp>
        <p:sp>
          <p:nvSpPr>
            <p:cNvPr id="25" name="Rectangle 42"/>
            <p:cNvSpPr>
              <a:spLocks noChangeArrowheads="1"/>
            </p:cNvSpPr>
            <p:nvPr/>
          </p:nvSpPr>
          <p:spPr bwMode="auto">
            <a:xfrm>
              <a:off x="272" y="3848"/>
              <a:ext cx="1083" cy="288"/>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t>Database</a:t>
              </a:r>
            </a:p>
          </p:txBody>
        </p:sp>
        <p:sp>
          <p:nvSpPr>
            <p:cNvPr id="26" name="Rectangle 43"/>
            <p:cNvSpPr>
              <a:spLocks noChangeArrowheads="1"/>
            </p:cNvSpPr>
            <p:nvPr/>
          </p:nvSpPr>
          <p:spPr bwMode="auto">
            <a:xfrm>
              <a:off x="2048" y="1629"/>
              <a:ext cx="212" cy="288"/>
            </a:xfrm>
            <a:prstGeom prst="rect">
              <a:avLst/>
            </a:prstGeom>
            <a:noFill/>
            <a:ln w="9525">
              <a:noFill/>
              <a:miter lim="800000"/>
              <a:headEnd/>
              <a:tailEnd/>
            </a:ln>
          </p:spPr>
          <p:txBody>
            <a:bodyPr wrap="none" lIns="92075" tIns="46038" rIns="92075" bIns="46038">
              <a:spAutoFit/>
            </a:bodyPr>
            <a:lstStyle/>
            <a:p>
              <a:pPr eaLnBrk="0" hangingPunct="0"/>
              <a:r>
                <a:rPr lang="en-US"/>
                <a:t>5</a:t>
              </a:r>
            </a:p>
          </p:txBody>
        </p:sp>
        <p:sp>
          <p:nvSpPr>
            <p:cNvPr id="27" name="Rectangle 44"/>
            <p:cNvSpPr>
              <a:spLocks noChangeArrowheads="1"/>
            </p:cNvSpPr>
            <p:nvPr/>
          </p:nvSpPr>
          <p:spPr bwMode="auto">
            <a:xfrm>
              <a:off x="2048" y="2111"/>
              <a:ext cx="212" cy="288"/>
            </a:xfrm>
            <a:prstGeom prst="rect">
              <a:avLst/>
            </a:prstGeom>
            <a:noFill/>
            <a:ln w="9525">
              <a:noFill/>
              <a:miter lim="800000"/>
              <a:headEnd/>
              <a:tailEnd/>
            </a:ln>
          </p:spPr>
          <p:txBody>
            <a:bodyPr wrap="none" lIns="92075" tIns="46038" rIns="92075" bIns="46038">
              <a:spAutoFit/>
            </a:bodyPr>
            <a:lstStyle/>
            <a:p>
              <a:pPr eaLnBrk="0" hangingPunct="0"/>
              <a:r>
                <a:rPr lang="en-US"/>
                <a:t>4</a:t>
              </a:r>
            </a:p>
          </p:txBody>
        </p:sp>
        <p:sp>
          <p:nvSpPr>
            <p:cNvPr id="28" name="Rectangle 45"/>
            <p:cNvSpPr>
              <a:spLocks noChangeArrowheads="1"/>
            </p:cNvSpPr>
            <p:nvPr/>
          </p:nvSpPr>
          <p:spPr bwMode="auto">
            <a:xfrm>
              <a:off x="2048" y="2530"/>
              <a:ext cx="212" cy="288"/>
            </a:xfrm>
            <a:prstGeom prst="rect">
              <a:avLst/>
            </a:prstGeom>
            <a:noFill/>
            <a:ln w="9525">
              <a:noFill/>
              <a:miter lim="800000"/>
              <a:headEnd/>
              <a:tailEnd/>
            </a:ln>
          </p:spPr>
          <p:txBody>
            <a:bodyPr wrap="none" lIns="92075" tIns="46038" rIns="92075" bIns="46038">
              <a:spAutoFit/>
            </a:bodyPr>
            <a:lstStyle/>
            <a:p>
              <a:pPr eaLnBrk="0" hangingPunct="0"/>
              <a:r>
                <a:rPr lang="en-US"/>
                <a:t>3</a:t>
              </a:r>
            </a:p>
          </p:txBody>
        </p:sp>
        <p:sp>
          <p:nvSpPr>
            <p:cNvPr id="29" name="Rectangle 46"/>
            <p:cNvSpPr>
              <a:spLocks noChangeArrowheads="1"/>
            </p:cNvSpPr>
            <p:nvPr/>
          </p:nvSpPr>
          <p:spPr bwMode="auto">
            <a:xfrm>
              <a:off x="2048" y="3038"/>
              <a:ext cx="212" cy="288"/>
            </a:xfrm>
            <a:prstGeom prst="rect">
              <a:avLst/>
            </a:prstGeom>
            <a:noFill/>
            <a:ln w="9525">
              <a:noFill/>
              <a:miter lim="800000"/>
              <a:headEnd/>
              <a:tailEnd/>
            </a:ln>
          </p:spPr>
          <p:txBody>
            <a:bodyPr wrap="none" lIns="92075" tIns="46038" rIns="92075" bIns="46038">
              <a:spAutoFit/>
            </a:bodyPr>
            <a:lstStyle/>
            <a:p>
              <a:pPr eaLnBrk="0" hangingPunct="0"/>
              <a:r>
                <a:rPr lang="en-US"/>
                <a:t>2</a:t>
              </a:r>
            </a:p>
          </p:txBody>
        </p:sp>
        <p:sp>
          <p:nvSpPr>
            <p:cNvPr id="30" name="Rectangle 47"/>
            <p:cNvSpPr>
              <a:spLocks noChangeArrowheads="1"/>
            </p:cNvSpPr>
            <p:nvPr/>
          </p:nvSpPr>
          <p:spPr bwMode="auto">
            <a:xfrm>
              <a:off x="2048" y="3509"/>
              <a:ext cx="212" cy="288"/>
            </a:xfrm>
            <a:prstGeom prst="rect">
              <a:avLst/>
            </a:prstGeom>
            <a:noFill/>
            <a:ln w="9525">
              <a:noFill/>
              <a:miter lim="800000"/>
              <a:headEnd/>
              <a:tailEnd/>
            </a:ln>
          </p:spPr>
          <p:txBody>
            <a:bodyPr wrap="none" lIns="92075" tIns="46038" rIns="92075" bIns="46038">
              <a:spAutoFit/>
            </a:bodyPr>
            <a:lstStyle/>
            <a:p>
              <a:pPr eaLnBrk="0" hangingPunct="0"/>
              <a:r>
                <a:rPr lang="en-US"/>
                <a:t>1</a:t>
              </a:r>
            </a:p>
          </p:txBody>
        </p:sp>
        <p:sp>
          <p:nvSpPr>
            <p:cNvPr id="31" name="Rectangle 48"/>
            <p:cNvSpPr>
              <a:spLocks noChangeArrowheads="1"/>
            </p:cNvSpPr>
            <p:nvPr/>
          </p:nvSpPr>
          <p:spPr bwMode="auto">
            <a:xfrm>
              <a:off x="3425" y="1832"/>
              <a:ext cx="308" cy="288"/>
            </a:xfrm>
            <a:prstGeom prst="rect">
              <a:avLst/>
            </a:prstGeom>
            <a:noFill/>
            <a:ln w="9525">
              <a:noFill/>
              <a:miter lim="800000"/>
              <a:headEnd/>
              <a:tailEnd/>
            </a:ln>
          </p:spPr>
          <p:txBody>
            <a:bodyPr wrap="none" lIns="92075" tIns="46038" rIns="92075" bIns="46038">
              <a:spAutoFit/>
            </a:bodyPr>
            <a:lstStyle/>
            <a:p>
              <a:pPr eaLnBrk="0" hangingPunct="0"/>
              <a:r>
                <a:rPr lang="en-US"/>
                <a:t>35</a:t>
              </a:r>
            </a:p>
          </p:txBody>
        </p:sp>
        <p:sp>
          <p:nvSpPr>
            <p:cNvPr id="32" name="Rectangle 49"/>
            <p:cNvSpPr>
              <a:spLocks noChangeArrowheads="1"/>
            </p:cNvSpPr>
            <p:nvPr/>
          </p:nvSpPr>
          <p:spPr bwMode="auto">
            <a:xfrm>
              <a:off x="3408" y="2200"/>
              <a:ext cx="308" cy="288"/>
            </a:xfrm>
            <a:prstGeom prst="rect">
              <a:avLst/>
            </a:prstGeom>
            <a:noFill/>
            <a:ln w="9525">
              <a:noFill/>
              <a:miter lim="800000"/>
              <a:headEnd/>
              <a:tailEnd/>
            </a:ln>
          </p:spPr>
          <p:txBody>
            <a:bodyPr wrap="none" lIns="92075" tIns="46038" rIns="92075" bIns="46038">
              <a:spAutoFit/>
            </a:bodyPr>
            <a:lstStyle/>
            <a:p>
              <a:pPr eaLnBrk="0" hangingPunct="0"/>
              <a:r>
                <a:rPr lang="en-US"/>
                <a:t>34</a:t>
              </a:r>
            </a:p>
          </p:txBody>
        </p:sp>
        <p:sp>
          <p:nvSpPr>
            <p:cNvPr id="33" name="Rectangle 50"/>
            <p:cNvSpPr>
              <a:spLocks noChangeArrowheads="1"/>
            </p:cNvSpPr>
            <p:nvPr/>
          </p:nvSpPr>
          <p:spPr bwMode="auto">
            <a:xfrm>
              <a:off x="3425" y="2581"/>
              <a:ext cx="308" cy="288"/>
            </a:xfrm>
            <a:prstGeom prst="rect">
              <a:avLst/>
            </a:prstGeom>
            <a:noFill/>
            <a:ln w="9525">
              <a:noFill/>
              <a:miter lim="800000"/>
              <a:headEnd/>
              <a:tailEnd/>
            </a:ln>
          </p:spPr>
          <p:txBody>
            <a:bodyPr wrap="none" lIns="92075" tIns="46038" rIns="92075" bIns="46038">
              <a:spAutoFit/>
            </a:bodyPr>
            <a:lstStyle/>
            <a:p>
              <a:pPr eaLnBrk="0" hangingPunct="0"/>
              <a:r>
                <a:rPr lang="en-US"/>
                <a:t>33</a:t>
              </a:r>
            </a:p>
          </p:txBody>
        </p:sp>
        <p:sp>
          <p:nvSpPr>
            <p:cNvPr id="34" name="Rectangle 51"/>
            <p:cNvSpPr>
              <a:spLocks noChangeArrowheads="1"/>
            </p:cNvSpPr>
            <p:nvPr/>
          </p:nvSpPr>
          <p:spPr bwMode="auto">
            <a:xfrm>
              <a:off x="3425" y="2937"/>
              <a:ext cx="308" cy="288"/>
            </a:xfrm>
            <a:prstGeom prst="rect">
              <a:avLst/>
            </a:prstGeom>
            <a:noFill/>
            <a:ln w="9525">
              <a:noFill/>
              <a:miter lim="800000"/>
              <a:headEnd/>
              <a:tailEnd/>
            </a:ln>
          </p:spPr>
          <p:txBody>
            <a:bodyPr wrap="none" lIns="92075" tIns="46038" rIns="92075" bIns="46038">
              <a:spAutoFit/>
            </a:bodyPr>
            <a:lstStyle/>
            <a:p>
              <a:pPr eaLnBrk="0" hangingPunct="0"/>
              <a:r>
                <a:rPr lang="en-US"/>
                <a:t>32</a:t>
              </a:r>
            </a:p>
          </p:txBody>
        </p:sp>
        <p:sp>
          <p:nvSpPr>
            <p:cNvPr id="35" name="Rectangle 52"/>
            <p:cNvSpPr>
              <a:spLocks noChangeArrowheads="1"/>
            </p:cNvSpPr>
            <p:nvPr/>
          </p:nvSpPr>
          <p:spPr bwMode="auto">
            <a:xfrm>
              <a:off x="3442" y="3292"/>
              <a:ext cx="308" cy="288"/>
            </a:xfrm>
            <a:prstGeom prst="rect">
              <a:avLst/>
            </a:prstGeom>
            <a:noFill/>
            <a:ln w="9525">
              <a:noFill/>
              <a:miter lim="800000"/>
              <a:headEnd/>
              <a:tailEnd/>
            </a:ln>
          </p:spPr>
          <p:txBody>
            <a:bodyPr wrap="none" lIns="92075" tIns="46038" rIns="92075" bIns="46038">
              <a:spAutoFit/>
            </a:bodyPr>
            <a:lstStyle/>
            <a:p>
              <a:pPr eaLnBrk="0" hangingPunct="0"/>
              <a:r>
                <a:rPr lang="en-US"/>
                <a:t>31</a:t>
              </a:r>
            </a:p>
          </p:txBody>
        </p:sp>
        <p:sp>
          <p:nvSpPr>
            <p:cNvPr id="36" name="Rectangle 53"/>
            <p:cNvSpPr>
              <a:spLocks noChangeArrowheads="1"/>
            </p:cNvSpPr>
            <p:nvPr/>
          </p:nvSpPr>
          <p:spPr bwMode="auto">
            <a:xfrm>
              <a:off x="4819" y="2073"/>
              <a:ext cx="404" cy="288"/>
            </a:xfrm>
            <a:prstGeom prst="rect">
              <a:avLst/>
            </a:prstGeom>
            <a:noFill/>
            <a:ln w="9525">
              <a:noFill/>
              <a:miter lim="800000"/>
              <a:headEnd/>
              <a:tailEnd/>
            </a:ln>
          </p:spPr>
          <p:txBody>
            <a:bodyPr wrap="none" lIns="92075" tIns="46038" rIns="92075" bIns="46038">
              <a:spAutoFit/>
            </a:bodyPr>
            <a:lstStyle/>
            <a:p>
              <a:pPr eaLnBrk="0" hangingPunct="0"/>
              <a:r>
                <a:rPr lang="en-US"/>
                <a:t>335</a:t>
              </a:r>
            </a:p>
          </p:txBody>
        </p:sp>
        <p:sp>
          <p:nvSpPr>
            <p:cNvPr id="37" name="Rectangle 54"/>
            <p:cNvSpPr>
              <a:spLocks noChangeArrowheads="1"/>
            </p:cNvSpPr>
            <p:nvPr/>
          </p:nvSpPr>
          <p:spPr bwMode="auto">
            <a:xfrm>
              <a:off x="4819" y="2327"/>
              <a:ext cx="404" cy="288"/>
            </a:xfrm>
            <a:prstGeom prst="rect">
              <a:avLst/>
            </a:prstGeom>
            <a:noFill/>
            <a:ln w="9525">
              <a:noFill/>
              <a:miter lim="800000"/>
              <a:headEnd/>
              <a:tailEnd/>
            </a:ln>
          </p:spPr>
          <p:txBody>
            <a:bodyPr wrap="none" lIns="92075" tIns="46038" rIns="92075" bIns="46038">
              <a:spAutoFit/>
            </a:bodyPr>
            <a:lstStyle/>
            <a:p>
              <a:pPr eaLnBrk="0" hangingPunct="0"/>
              <a:r>
                <a:rPr lang="en-US"/>
                <a:t>334</a:t>
              </a:r>
            </a:p>
          </p:txBody>
        </p:sp>
        <p:sp>
          <p:nvSpPr>
            <p:cNvPr id="38" name="Rectangle 55"/>
            <p:cNvSpPr>
              <a:spLocks noChangeArrowheads="1"/>
            </p:cNvSpPr>
            <p:nvPr/>
          </p:nvSpPr>
          <p:spPr bwMode="auto">
            <a:xfrm>
              <a:off x="4819" y="2581"/>
              <a:ext cx="404" cy="288"/>
            </a:xfrm>
            <a:prstGeom prst="rect">
              <a:avLst/>
            </a:prstGeom>
            <a:noFill/>
            <a:ln w="9525">
              <a:noFill/>
              <a:miter lim="800000"/>
              <a:headEnd/>
              <a:tailEnd/>
            </a:ln>
          </p:spPr>
          <p:txBody>
            <a:bodyPr wrap="none" lIns="92075" tIns="46038" rIns="92075" bIns="46038">
              <a:spAutoFit/>
            </a:bodyPr>
            <a:lstStyle/>
            <a:p>
              <a:pPr eaLnBrk="0" hangingPunct="0"/>
              <a:r>
                <a:rPr lang="en-US"/>
                <a:t>333</a:t>
              </a:r>
            </a:p>
          </p:txBody>
        </p:sp>
        <p:sp>
          <p:nvSpPr>
            <p:cNvPr id="39" name="Rectangle 56"/>
            <p:cNvSpPr>
              <a:spLocks noChangeArrowheads="1"/>
            </p:cNvSpPr>
            <p:nvPr/>
          </p:nvSpPr>
          <p:spPr bwMode="auto">
            <a:xfrm>
              <a:off x="4819" y="2835"/>
              <a:ext cx="404" cy="288"/>
            </a:xfrm>
            <a:prstGeom prst="rect">
              <a:avLst/>
            </a:prstGeom>
            <a:noFill/>
            <a:ln w="9525">
              <a:noFill/>
              <a:miter lim="800000"/>
              <a:headEnd/>
              <a:tailEnd/>
            </a:ln>
          </p:spPr>
          <p:txBody>
            <a:bodyPr wrap="none" lIns="92075" tIns="46038" rIns="92075" bIns="46038">
              <a:spAutoFit/>
            </a:bodyPr>
            <a:lstStyle/>
            <a:p>
              <a:pPr eaLnBrk="0" hangingPunct="0"/>
              <a:r>
                <a:rPr lang="en-US"/>
                <a:t>332</a:t>
              </a:r>
            </a:p>
          </p:txBody>
        </p:sp>
        <p:sp>
          <p:nvSpPr>
            <p:cNvPr id="40" name="Rectangle 57"/>
            <p:cNvSpPr>
              <a:spLocks noChangeArrowheads="1"/>
            </p:cNvSpPr>
            <p:nvPr/>
          </p:nvSpPr>
          <p:spPr bwMode="auto">
            <a:xfrm>
              <a:off x="4852" y="3076"/>
              <a:ext cx="571" cy="288"/>
            </a:xfrm>
            <a:prstGeom prst="rect">
              <a:avLst/>
            </a:prstGeom>
            <a:noFill/>
            <a:ln w="9525">
              <a:noFill/>
              <a:miter lim="800000"/>
              <a:headEnd/>
              <a:tailEnd/>
            </a:ln>
          </p:spPr>
          <p:txBody>
            <a:bodyPr lIns="92075" tIns="46038" rIns="92075" bIns="46038">
              <a:spAutoFit/>
            </a:bodyPr>
            <a:lstStyle/>
            <a:p>
              <a:pPr eaLnBrk="0" hangingPunct="0"/>
              <a:r>
                <a:rPr lang="en-US"/>
                <a:t>331</a:t>
              </a:r>
            </a:p>
          </p:txBody>
        </p:sp>
      </p:grpSp>
      <p:sp>
        <p:nvSpPr>
          <p:cNvPr id="60" name="Rectangle 58"/>
          <p:cNvSpPr>
            <a:spLocks noChangeArrowheads="1"/>
          </p:cNvSpPr>
          <p:nvPr/>
        </p:nvSpPr>
        <p:spPr bwMode="auto">
          <a:xfrm>
            <a:off x="3086100" y="1341438"/>
            <a:ext cx="522288" cy="7016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4000"/>
              <a:t>R</a:t>
            </a:r>
          </a:p>
        </p:txBody>
      </p:sp>
      <p:sp>
        <p:nvSpPr>
          <p:cNvPr id="61" name="Rectangle 59"/>
          <p:cNvSpPr>
            <a:spLocks noChangeArrowheads="1"/>
          </p:cNvSpPr>
          <p:nvPr/>
        </p:nvSpPr>
        <p:spPr bwMode="auto">
          <a:xfrm>
            <a:off x="3016250" y="1357313"/>
            <a:ext cx="696913" cy="457200"/>
          </a:xfrm>
          <a:prstGeom prst="rect">
            <a:avLst/>
          </a:prstGeom>
          <a:noFill/>
          <a:ln w="9525">
            <a:noFill/>
            <a:miter lim="800000"/>
            <a:headEnd/>
            <a:tailEnd/>
          </a:ln>
        </p:spPr>
        <p:txBody>
          <a:bodyPr wrap="none" anchor="ctr"/>
          <a:lstStyle/>
          <a:p>
            <a:endParaRPr lang="en-US"/>
          </a:p>
        </p:txBody>
      </p:sp>
      <p:sp>
        <p:nvSpPr>
          <p:cNvPr id="62"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7332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22614"/>
            <a:ext cx="7481702" cy="803691"/>
          </a:xfrm>
        </p:spPr>
        <p:txBody>
          <a:bodyPr/>
          <a:lstStyle/>
          <a:p>
            <a:r>
              <a:rPr lang="en-US" b="1" dirty="0"/>
              <a:t>Test of a Expansion Strategy Using RFM Analysis for Mailing</a:t>
            </a:r>
            <a:r>
              <a:rPr lang="en-US" b="1" dirty="0">
                <a:solidFill>
                  <a:schemeClr val="tx2"/>
                </a:solidFill>
              </a:rPr>
              <a:t/>
            </a:r>
            <a:br>
              <a:rPr lang="en-US" b="1" dirty="0">
                <a:solidFill>
                  <a:schemeClr val="tx2"/>
                </a:solidFill>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pic>
        <p:nvPicPr>
          <p:cNvPr id="6" name="Picture 2"/>
          <p:cNvPicPr>
            <a:picLocks noChangeAspect="1" noChangeArrowheads="1"/>
          </p:cNvPicPr>
          <p:nvPr/>
        </p:nvPicPr>
        <p:blipFill>
          <a:blip r:embed="rId2" cstate="print"/>
          <a:srcRect l="6000" t="30000" r="13000" b="10001"/>
          <a:stretch>
            <a:fillRect/>
          </a:stretch>
        </p:blipFill>
        <p:spPr bwMode="auto">
          <a:xfrm>
            <a:off x="838200" y="1838325"/>
            <a:ext cx="7848600" cy="4359275"/>
          </a:xfrm>
          <a:prstGeom prst="rect">
            <a:avLst/>
          </a:prstGeom>
          <a:noFill/>
          <a:ln w="9525">
            <a:noFill/>
            <a:miter lim="800000"/>
            <a:headEnd/>
            <a:tailEnd/>
          </a:ln>
        </p:spPr>
      </p:pic>
      <p:sp>
        <p:nvSpPr>
          <p:cNvPr id="7" name="Text Box 4"/>
          <p:cNvSpPr txBox="1">
            <a:spLocks noChangeArrowheads="1"/>
          </p:cNvSpPr>
          <p:nvPr/>
        </p:nvSpPr>
        <p:spPr bwMode="auto">
          <a:xfrm>
            <a:off x="4022725" y="5939135"/>
            <a:ext cx="1501282" cy="461665"/>
          </a:xfrm>
          <a:prstGeom prst="rect">
            <a:avLst/>
          </a:prstGeom>
          <a:noFill/>
          <a:ln w="9525">
            <a:noFill/>
            <a:miter lim="800000"/>
            <a:headEnd/>
            <a:tailEnd/>
          </a:ln>
        </p:spPr>
        <p:txBody>
          <a:bodyPr wrap="none">
            <a:spAutoFit/>
          </a:bodyPr>
          <a:lstStyle/>
          <a:p>
            <a:r>
              <a:rPr lang="en-US" sz="2400" b="1" dirty="0"/>
              <a:t>RFM Cell</a:t>
            </a:r>
          </a:p>
        </p:txBody>
      </p:sp>
      <p:sp>
        <p:nvSpPr>
          <p:cNvPr id="8" name="Text Box 5"/>
          <p:cNvSpPr txBox="1">
            <a:spLocks noChangeArrowheads="1"/>
          </p:cNvSpPr>
          <p:nvPr/>
        </p:nvSpPr>
        <p:spPr bwMode="auto">
          <a:xfrm rot="-5400000">
            <a:off x="-855095" y="3574405"/>
            <a:ext cx="3081793" cy="461665"/>
          </a:xfrm>
          <a:prstGeom prst="rect">
            <a:avLst/>
          </a:prstGeom>
          <a:noFill/>
          <a:ln w="9525">
            <a:noFill/>
            <a:miter lim="800000"/>
            <a:headEnd/>
            <a:tailEnd/>
          </a:ln>
        </p:spPr>
        <p:txBody>
          <a:bodyPr wrap="none">
            <a:spAutoFit/>
          </a:bodyPr>
          <a:lstStyle/>
          <a:p>
            <a:r>
              <a:rPr lang="en-US" sz="2400" b="1" dirty="0"/>
              <a:t>Breakeven Analysis</a:t>
            </a:r>
          </a:p>
        </p:txBody>
      </p:sp>
      <p:sp>
        <p:nvSpPr>
          <p:cNvPr id="9" name="Oval 8"/>
          <p:cNvSpPr/>
          <p:nvPr/>
        </p:nvSpPr>
        <p:spPr>
          <a:xfrm>
            <a:off x="1371600" y="1752600"/>
            <a:ext cx="2286000" cy="3276600"/>
          </a:xfrm>
          <a:prstGeom prst="ellipse">
            <a:avLst/>
          </a:prstGeom>
          <a:solidFill>
            <a:schemeClr val="bg1">
              <a:lumMod val="85000"/>
              <a:alpha val="21000"/>
            </a:schemeClr>
          </a:solidFill>
          <a:ln>
            <a:solidFill>
              <a:schemeClr val="tx1">
                <a:alpha val="22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 name="TextBox 9"/>
          <p:cNvSpPr txBox="1"/>
          <p:nvPr/>
        </p:nvSpPr>
        <p:spPr>
          <a:xfrm>
            <a:off x="2744449" y="1425052"/>
            <a:ext cx="2209800" cy="1477328"/>
          </a:xfrm>
          <a:prstGeom prst="rect">
            <a:avLst/>
          </a:prstGeom>
          <a:solidFill>
            <a:schemeClr val="bg1"/>
          </a:solidFill>
          <a:ln w="50800">
            <a:noFill/>
          </a:ln>
        </p:spPr>
        <p:txBody>
          <a:bodyPr wrap="square" rtlCol="0">
            <a:spAutoFit/>
          </a:bodyPr>
          <a:lstStyle/>
          <a:p>
            <a:pPr algn="ctr"/>
            <a:r>
              <a:rPr lang="en-US" b="1" dirty="0"/>
              <a:t>Catalog mailing is above breakeven for customers with these RFM codes </a:t>
            </a:r>
          </a:p>
        </p:txBody>
      </p:sp>
      <p:sp>
        <p:nvSpPr>
          <p:cNvPr id="11"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10014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86349"/>
            <a:ext cx="7481702" cy="803691"/>
          </a:xfrm>
        </p:spPr>
        <p:txBody>
          <a:bodyPr/>
          <a:lstStyle/>
          <a:p>
            <a:r>
              <a:rPr lang="en-US" b="1" dirty="0"/>
              <a:t>Lost Customer Analysis Informs AER Strategies</a:t>
            </a:r>
          </a:p>
        </p:txBody>
      </p:sp>
      <p:sp>
        <p:nvSpPr>
          <p:cNvPr id="3" name="Content Placeholder 2"/>
          <p:cNvSpPr>
            <a:spLocks noGrp="1"/>
          </p:cNvSpPr>
          <p:nvPr>
            <p:ph idx="1"/>
          </p:nvPr>
        </p:nvSpPr>
        <p:spPr>
          <a:xfrm>
            <a:off x="343950" y="1206500"/>
            <a:ext cx="8608952" cy="5365750"/>
          </a:xfrm>
        </p:spPr>
        <p:txBody>
          <a:bodyPr>
            <a:normAutofit fontScale="92500" lnSpcReduction="10000"/>
          </a:bodyPr>
          <a:lstStyle/>
          <a:p>
            <a:r>
              <a:rPr lang="en-US" sz="1800" dirty="0"/>
              <a:t>A firm contacts customers that have migrated away, to identify the cause for this change, then works backward to fix the problem and ensure other customers don’t leave for the same reason </a:t>
            </a:r>
          </a:p>
          <a:p>
            <a:r>
              <a:rPr lang="en-US" sz="1800" dirty="0"/>
              <a:t>Takes a significant number of lost customers before a firm recognizes that it isn’t just “normal” customer churn but rather an indication of an underlying problem</a:t>
            </a:r>
          </a:p>
          <a:p>
            <a:r>
              <a:rPr lang="en-US" sz="1800" b="1" dirty="0">
                <a:solidFill>
                  <a:schemeClr val="tx2"/>
                </a:solidFill>
              </a:rPr>
              <a:t>Three-step process</a:t>
            </a:r>
            <a:r>
              <a:rPr lang="en-US" sz="1800" dirty="0"/>
              <a:t>, which provides insights into both strengths and weaknesses:</a:t>
            </a:r>
          </a:p>
          <a:p>
            <a:pPr marL="571500" lvl="1" indent="-342900">
              <a:buFont typeface="+mj-lt"/>
              <a:buAutoNum type="arabicPeriod"/>
            </a:pPr>
            <a:r>
              <a:rPr lang="en-US" sz="1600" dirty="0"/>
              <a:t>Firms set regular intervals for contacting lost customers to identify the cause of their transition, where they went, and potential recovery strategies</a:t>
            </a:r>
          </a:p>
          <a:p>
            <a:pPr marL="571500" lvl="1" indent="-342900">
              <a:buFont typeface="+mj-lt"/>
              <a:buAutoNum type="arabicPeriod"/>
            </a:pPr>
            <a:r>
              <a:rPr lang="en-US" sz="1600" dirty="0"/>
              <a:t>If the lost customer is not in the firm’s main target segment, firms could:</a:t>
            </a:r>
          </a:p>
          <a:p>
            <a:pPr marL="800100" lvl="2" indent="-342900">
              <a:buFont typeface="+mj-lt"/>
              <a:buAutoNum type="alphaLcPeriod"/>
            </a:pPr>
            <a:r>
              <a:rPr lang="en-US" sz="1600" dirty="0"/>
              <a:t>Change their acquisition criteria</a:t>
            </a:r>
          </a:p>
          <a:p>
            <a:pPr marL="800100" lvl="2" indent="-342900">
              <a:buFont typeface="+mj-lt"/>
              <a:buAutoNum type="alphaLcPeriod"/>
            </a:pPr>
            <a:r>
              <a:rPr lang="en-US" sz="1600" dirty="0"/>
              <a:t>Evaluate an expansion strategy to address a new subsegment of customers </a:t>
            </a:r>
          </a:p>
          <a:p>
            <a:pPr marL="571500" lvl="1" indent="-342900">
              <a:buFont typeface="+mj-lt"/>
              <a:buAutoNum type="arabicPeriod"/>
            </a:pPr>
            <a:r>
              <a:rPr lang="en-US" sz="1600" dirty="0"/>
              <a:t>If the lost customer is in the firm’s target market, firms should:</a:t>
            </a:r>
          </a:p>
          <a:p>
            <a:pPr marL="800100" lvl="2" indent="-342900">
              <a:buFont typeface="+mj-lt"/>
              <a:buAutoNum type="alphaLcPeriod"/>
            </a:pPr>
            <a:r>
              <a:rPr lang="en-US" sz="1600" dirty="0"/>
              <a:t>Fix the problem</a:t>
            </a:r>
          </a:p>
          <a:p>
            <a:pPr marL="800100" lvl="2" indent="-342900">
              <a:buFont typeface="+mj-lt"/>
              <a:buAutoNum type="alphaLcPeriod"/>
            </a:pPr>
            <a:r>
              <a:rPr lang="en-US" sz="1600" dirty="0"/>
              <a:t>Implement retention strategies to build brand and relational loyalty</a:t>
            </a:r>
          </a:p>
          <a:p>
            <a:r>
              <a:rPr lang="en-US" sz="1800" dirty="0"/>
              <a:t>A </a:t>
            </a:r>
            <a:r>
              <a:rPr lang="en-US" sz="1800" b="1" dirty="0">
                <a:solidFill>
                  <a:srgbClr val="1F497D"/>
                </a:solidFill>
              </a:rPr>
              <a:t>choice model </a:t>
            </a:r>
            <a:r>
              <a:rPr lang="en-US" sz="1800" dirty="0"/>
              <a:t>can benefit the lost customer analysis, and can inform analyses across all AER stages, because it predicts the likelihood of observed customer choices/responses, using data about that customer’s characteristics and past behaviors, as well as the firm’s marketing interventions</a:t>
            </a:r>
          </a:p>
          <a:p>
            <a:pPr marL="342900" indent="-342900">
              <a:buFont typeface="+mj-lt"/>
              <a:buAutoNum type="arabicPeriod"/>
            </a:pPr>
            <a:endParaRPr lang="en-US" dirty="0">
              <a:latin typeface="+mj-lt"/>
            </a:endParaRP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82974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5308"/>
            <a:ext cx="7481702" cy="803691"/>
          </a:xfrm>
        </p:spPr>
        <p:txBody>
          <a:bodyPr/>
          <a:lstStyle/>
          <a:p>
            <a:r>
              <a:rPr lang="en-US" b="1" dirty="0"/>
              <a:t>What are Choice Models?</a:t>
            </a:r>
          </a:p>
        </p:txBody>
      </p:sp>
      <p:sp>
        <p:nvSpPr>
          <p:cNvPr id="3" name="Content Placeholder 2"/>
          <p:cNvSpPr>
            <a:spLocks noGrp="1"/>
          </p:cNvSpPr>
          <p:nvPr>
            <p:ph idx="1"/>
          </p:nvPr>
        </p:nvSpPr>
        <p:spPr>
          <a:xfrm>
            <a:off x="457199" y="1244184"/>
            <a:ext cx="8419381" cy="5004216"/>
          </a:xfrm>
        </p:spPr>
        <p:txBody>
          <a:bodyPr>
            <a:normAutofit fontScale="92500"/>
          </a:bodyPr>
          <a:lstStyle/>
          <a:p>
            <a:r>
              <a:rPr lang="en-US" sz="2400" dirty="0"/>
              <a:t>Analysis approach that attempts to determine the impact of different factors (price, promotion) on consumer’s </a:t>
            </a:r>
            <a:r>
              <a:rPr lang="en-US" sz="2400" u="sng" dirty="0"/>
              <a:t>individual choices</a:t>
            </a:r>
            <a:r>
              <a:rPr lang="en-US" sz="2400" dirty="0"/>
              <a:t> (joining, cross buying, leaving)</a:t>
            </a:r>
          </a:p>
          <a:p>
            <a:pPr lvl="1"/>
            <a:r>
              <a:rPr lang="en-US" sz="2100" dirty="0"/>
              <a:t>Most popular individual-level response model</a:t>
            </a:r>
          </a:p>
          <a:p>
            <a:pPr lvl="1"/>
            <a:r>
              <a:rPr lang="en-US" sz="2100" dirty="0"/>
              <a:t>Uses past behavioral data</a:t>
            </a:r>
          </a:p>
          <a:p>
            <a:pPr lvl="1"/>
            <a:r>
              <a:rPr lang="en-US" sz="2100" dirty="0"/>
              <a:t>No need to survey or get customer input (infers weights from past customer's behaviors)</a:t>
            </a:r>
          </a:p>
          <a:p>
            <a:pPr lvl="1"/>
            <a:r>
              <a:rPr lang="en-US" sz="2100" dirty="0"/>
              <a:t>Determines probability of choices and elasticities of marketing variables </a:t>
            </a:r>
          </a:p>
          <a:p>
            <a:r>
              <a:rPr lang="en-US" sz="2400" dirty="0"/>
              <a:t>While regression analysis…</a:t>
            </a:r>
          </a:p>
          <a:p>
            <a:pPr lvl="1"/>
            <a:r>
              <a:rPr lang="en-US" sz="2100" dirty="0"/>
              <a:t>Is not an individual model and uses continuous outcomes</a:t>
            </a:r>
          </a:p>
          <a:p>
            <a:pPr lvl="1"/>
            <a:r>
              <a:rPr lang="en-US" sz="2100" dirty="0"/>
              <a:t>Gives weights of inputs, but not probabilities or elasticities</a:t>
            </a:r>
          </a:p>
          <a:p>
            <a:pPr lvl="1"/>
            <a:r>
              <a:rPr lang="en-US" sz="2100" dirty="0"/>
              <a:t>Does not use “logit model,” which is better predictor of how people act by capturing diminishing effects (inputs have less effect as you do it more)</a:t>
            </a:r>
          </a:p>
        </p:txBody>
      </p:sp>
      <p:sp>
        <p:nvSpPr>
          <p:cNvPr id="5" name="Footer Placeholder 4"/>
          <p:cNvSpPr>
            <a:spLocks noGrp="1"/>
          </p:cNvSpPr>
          <p:nvPr>
            <p:ph type="ftr" sz="quarter" idx="11"/>
          </p:nvPr>
        </p:nvSpPr>
        <p:spPr/>
        <p:txBody>
          <a:bodyPr/>
          <a:lstStyle/>
          <a:p>
            <a:r>
              <a:rPr lang="en-US" dirty="0"/>
              <a:t>© </a:t>
            </a:r>
            <a:r>
              <a:rPr lang="en-US" dirty="0" err="1"/>
              <a:t>Palmatier</a:t>
            </a:r>
            <a:endParaRPr lang="en-US" dirty="0"/>
          </a:p>
        </p:txBody>
      </p:sp>
      <p:sp>
        <p:nvSpPr>
          <p:cNvPr id="6" name="Rectangle 5"/>
          <p:cNvSpPr/>
          <p:nvPr/>
        </p:nvSpPr>
        <p:spPr>
          <a:xfrm>
            <a:off x="1836309" y="6429332"/>
            <a:ext cx="5394140" cy="369332"/>
          </a:xfrm>
          <a:prstGeom prst="rect">
            <a:avLst/>
          </a:prstGeom>
        </p:spPr>
        <p:txBody>
          <a:bodyPr wrap="square">
            <a:spAutoFit/>
          </a:bodyPr>
          <a:lstStyle/>
          <a:p>
            <a:r>
              <a:rPr lang="en-US" dirty="0">
                <a:solidFill>
                  <a:srgbClr val="595959"/>
                </a:solidFill>
              </a:rPr>
              <a:t>(See Data Analytic Technique 3.3 for more details)</a:t>
            </a:r>
          </a:p>
        </p:txBody>
      </p:sp>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35</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35420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78131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781316" name="Rectangle 4"/>
          <p:cNvSpPr>
            <a:spLocks noGrp="1" noChangeArrowheads="1"/>
          </p:cNvSpPr>
          <p:nvPr>
            <p:ph type="title"/>
          </p:nvPr>
        </p:nvSpPr>
        <p:spPr>
          <a:xfrm>
            <a:off x="41611" y="116857"/>
            <a:ext cx="8090553" cy="1143000"/>
          </a:xfrm>
          <a:noFill/>
          <a:ln/>
        </p:spPr>
        <p:txBody>
          <a:bodyPr>
            <a:noAutofit/>
          </a:bodyPr>
          <a:lstStyle/>
          <a:p>
            <a:r>
              <a:rPr lang="en-US" b="1" dirty="0"/>
              <a:t>Choice (Logit) Models Integrate Important Characteristics of Consumer Behavior</a:t>
            </a:r>
          </a:p>
        </p:txBody>
      </p:sp>
      <p:sp>
        <p:nvSpPr>
          <p:cNvPr id="17" name="Content Placeholder 16"/>
          <p:cNvSpPr>
            <a:spLocks noGrp="1"/>
          </p:cNvSpPr>
          <p:nvPr>
            <p:ph idx="1"/>
          </p:nvPr>
        </p:nvSpPr>
        <p:spPr>
          <a:xfrm>
            <a:off x="157961" y="4522914"/>
            <a:ext cx="8764437" cy="1575301"/>
          </a:xfrm>
        </p:spPr>
        <p:txBody>
          <a:bodyPr>
            <a:normAutofit fontScale="47500" lnSpcReduction="20000"/>
          </a:bodyPr>
          <a:lstStyle/>
          <a:p>
            <a:r>
              <a:rPr lang="en-US" sz="4000" dirty="0"/>
              <a:t>Assumes that consumers make rational choices based on their </a:t>
            </a:r>
            <a:r>
              <a:rPr lang="en-US" sz="4000" b="1" dirty="0"/>
              <a:t>individual utility with a diminishing sensitivity for marketing effort </a:t>
            </a:r>
          </a:p>
          <a:p>
            <a:r>
              <a:rPr lang="en-US" sz="4000" dirty="0"/>
              <a:t>Thus, marketing has the highest effect on people who are “sitting on the fence” (i.e., probability of .5 of choosing an alternative)</a:t>
            </a:r>
          </a:p>
          <a:p>
            <a:endParaRPr lang="en-US" sz="2000" dirty="0"/>
          </a:p>
          <a:p>
            <a:endParaRPr lang="en-US" sz="2000" dirty="0"/>
          </a:p>
        </p:txBody>
      </p:sp>
      <p:grpSp>
        <p:nvGrpSpPr>
          <p:cNvPr id="2" name="Group 5"/>
          <p:cNvGrpSpPr>
            <a:grpSpLocks/>
          </p:cNvGrpSpPr>
          <p:nvPr/>
        </p:nvGrpSpPr>
        <p:grpSpPr bwMode="auto">
          <a:xfrm>
            <a:off x="685800" y="1295400"/>
            <a:ext cx="8077200" cy="2921479"/>
            <a:chOff x="138" y="1008"/>
            <a:chExt cx="5086" cy="2132"/>
          </a:xfrm>
        </p:grpSpPr>
        <p:graphicFrame>
          <p:nvGraphicFramePr>
            <p:cNvPr id="781318" name="Object 6"/>
            <p:cNvGraphicFramePr>
              <a:graphicFrameLocks noChangeAspect="1"/>
            </p:cNvGraphicFramePr>
            <p:nvPr/>
          </p:nvGraphicFramePr>
          <p:xfrm>
            <a:off x="1963" y="1415"/>
            <a:ext cx="2586" cy="1246"/>
          </p:xfrm>
          <a:graphic>
            <a:graphicData uri="http://schemas.openxmlformats.org/presentationml/2006/ole">
              <mc:AlternateContent xmlns:mc="http://schemas.openxmlformats.org/markup-compatibility/2006">
                <mc:Choice xmlns:v="urn:schemas-microsoft-com:vml" Requires="v">
                  <p:oleObj spid="_x0000_s5207" name="PBrush" r:id="rId4" imgW="5020376" imgH="2419048" progId="PBrush">
                    <p:embed/>
                  </p:oleObj>
                </mc:Choice>
                <mc:Fallback>
                  <p:oleObj name="PBrush" r:id="rId4" imgW="5020376" imgH="2419048"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3" y="1415"/>
                          <a:ext cx="2586" cy="12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1203C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1319" name="Rectangle 7"/>
            <p:cNvSpPr>
              <a:spLocks noChangeArrowheads="1"/>
            </p:cNvSpPr>
            <p:nvPr/>
          </p:nvSpPr>
          <p:spPr bwMode="auto">
            <a:xfrm>
              <a:off x="138" y="1464"/>
              <a:ext cx="1350" cy="634"/>
            </a:xfrm>
            <a:prstGeom prst="rect">
              <a:avLst/>
            </a:prstGeom>
            <a:noFill/>
            <a:ln w="9525">
              <a:noFill/>
              <a:miter lim="800000"/>
              <a:headEnd/>
              <a:tailEnd/>
            </a:ln>
            <a:effectLst/>
          </p:spPr>
          <p:txBody>
            <a:bodyPr lIns="92075" tIns="46038" rIns="92075" bIns="46038">
              <a:spAutoFit/>
            </a:bodyPr>
            <a:lstStyle/>
            <a:p>
              <a:pPr algn="ctr"/>
              <a:r>
                <a:rPr lang="en-US" sz="2000" b="1" dirty="0">
                  <a:solidFill>
                    <a:schemeClr val="tx1"/>
                  </a:solidFill>
                </a:rPr>
                <a:t>Marginal Impact of a Marketing </a:t>
              </a:r>
            </a:p>
            <a:p>
              <a:pPr algn="ctr"/>
              <a:r>
                <a:rPr lang="en-US" sz="2000" b="1" dirty="0">
                  <a:solidFill>
                    <a:schemeClr val="tx1"/>
                  </a:solidFill>
                </a:rPr>
                <a:t>Action</a:t>
              </a:r>
            </a:p>
          </p:txBody>
        </p:sp>
        <p:sp>
          <p:nvSpPr>
            <p:cNvPr id="781320" name="Line 8"/>
            <p:cNvSpPr>
              <a:spLocks noChangeShapeType="1"/>
            </p:cNvSpPr>
            <p:nvPr/>
          </p:nvSpPr>
          <p:spPr bwMode="auto">
            <a:xfrm>
              <a:off x="1923" y="1008"/>
              <a:ext cx="1" cy="1703"/>
            </a:xfrm>
            <a:prstGeom prst="line">
              <a:avLst/>
            </a:prstGeom>
            <a:noFill/>
            <a:ln w="25400">
              <a:solidFill>
                <a:schemeClr val="tx1"/>
              </a:solidFill>
              <a:round/>
              <a:headEnd type="stealth" w="med" len="lg"/>
              <a:tailEnd type="none" w="sm" len="sm"/>
            </a:ln>
            <a:effectLst/>
          </p:spPr>
          <p:txBody>
            <a:bodyPr wrap="none" anchor="ctr"/>
            <a:lstStyle/>
            <a:p>
              <a:endParaRPr lang="en-US"/>
            </a:p>
          </p:txBody>
        </p:sp>
        <p:sp>
          <p:nvSpPr>
            <p:cNvPr id="781321" name="Line 9"/>
            <p:cNvSpPr>
              <a:spLocks noChangeShapeType="1"/>
            </p:cNvSpPr>
            <p:nvPr/>
          </p:nvSpPr>
          <p:spPr bwMode="auto">
            <a:xfrm>
              <a:off x="1912" y="2708"/>
              <a:ext cx="3111" cy="1"/>
            </a:xfrm>
            <a:prstGeom prst="line">
              <a:avLst/>
            </a:prstGeom>
            <a:noFill/>
            <a:ln w="25400">
              <a:solidFill>
                <a:schemeClr val="tx1"/>
              </a:solidFill>
              <a:round/>
              <a:headEnd type="none" w="sm" len="sm"/>
              <a:tailEnd type="stealth" w="med" len="lg"/>
            </a:ln>
            <a:effectLst/>
          </p:spPr>
          <p:txBody>
            <a:bodyPr wrap="none" anchor="ctr"/>
            <a:lstStyle/>
            <a:p>
              <a:endParaRPr lang="en-US"/>
            </a:p>
          </p:txBody>
        </p:sp>
        <p:sp>
          <p:nvSpPr>
            <p:cNvPr id="781322" name="Rectangle 10"/>
            <p:cNvSpPr>
              <a:spLocks noChangeArrowheads="1"/>
            </p:cNvSpPr>
            <p:nvPr/>
          </p:nvSpPr>
          <p:spPr bwMode="auto">
            <a:xfrm>
              <a:off x="1884" y="2890"/>
              <a:ext cx="3340" cy="250"/>
            </a:xfrm>
            <a:prstGeom prst="rect">
              <a:avLst/>
            </a:prstGeom>
            <a:noFill/>
            <a:ln w="9525">
              <a:noFill/>
              <a:miter lim="800000"/>
              <a:headEnd/>
              <a:tailEnd/>
            </a:ln>
            <a:effectLst/>
          </p:spPr>
          <p:txBody>
            <a:bodyPr lIns="92075" tIns="46038" rIns="92075" bIns="46038">
              <a:spAutoFit/>
            </a:bodyPr>
            <a:lstStyle/>
            <a:p>
              <a:pPr algn="ctr"/>
              <a:r>
                <a:rPr lang="en-US" sz="2000" b="1">
                  <a:solidFill>
                    <a:schemeClr val="tx1"/>
                  </a:solidFill>
                </a:rPr>
                <a:t>Probability of Choosing an Alternative</a:t>
              </a:r>
            </a:p>
          </p:txBody>
        </p:sp>
        <p:sp>
          <p:nvSpPr>
            <p:cNvPr id="781323" name="Rectangle 11"/>
            <p:cNvSpPr>
              <a:spLocks noChangeArrowheads="1"/>
            </p:cNvSpPr>
            <p:nvPr/>
          </p:nvSpPr>
          <p:spPr bwMode="auto">
            <a:xfrm>
              <a:off x="1759" y="2745"/>
              <a:ext cx="276" cy="212"/>
            </a:xfrm>
            <a:prstGeom prst="rect">
              <a:avLst/>
            </a:prstGeom>
            <a:noFill/>
            <a:ln w="9525">
              <a:noFill/>
              <a:miter lim="800000"/>
              <a:headEnd/>
              <a:tailEnd/>
            </a:ln>
            <a:effectLst/>
          </p:spPr>
          <p:txBody>
            <a:bodyPr wrap="none" lIns="92075" tIns="46038" rIns="92075" bIns="46038">
              <a:spAutoFit/>
            </a:bodyPr>
            <a:lstStyle/>
            <a:p>
              <a:pPr algn="ctr"/>
              <a:r>
                <a:rPr lang="en-US" sz="1600" b="1">
                  <a:solidFill>
                    <a:schemeClr val="tx1"/>
                  </a:solidFill>
                </a:rPr>
                <a:t>0.0</a:t>
              </a:r>
              <a:endParaRPr lang="en-US" sz="1600">
                <a:solidFill>
                  <a:schemeClr val="tx1"/>
                </a:solidFill>
              </a:endParaRPr>
            </a:p>
          </p:txBody>
        </p:sp>
        <p:sp>
          <p:nvSpPr>
            <p:cNvPr id="781324" name="Rectangle 12"/>
            <p:cNvSpPr>
              <a:spLocks noChangeArrowheads="1"/>
            </p:cNvSpPr>
            <p:nvPr/>
          </p:nvSpPr>
          <p:spPr bwMode="auto">
            <a:xfrm>
              <a:off x="3145" y="2745"/>
              <a:ext cx="276" cy="212"/>
            </a:xfrm>
            <a:prstGeom prst="rect">
              <a:avLst/>
            </a:prstGeom>
            <a:noFill/>
            <a:ln w="9525">
              <a:noFill/>
              <a:miter lim="800000"/>
              <a:headEnd/>
              <a:tailEnd/>
            </a:ln>
            <a:effectLst/>
          </p:spPr>
          <p:txBody>
            <a:bodyPr wrap="none" lIns="92075" tIns="46038" rIns="92075" bIns="46038">
              <a:spAutoFit/>
            </a:bodyPr>
            <a:lstStyle/>
            <a:p>
              <a:pPr algn="ctr"/>
              <a:r>
                <a:rPr lang="en-US" sz="1600" b="1">
                  <a:solidFill>
                    <a:schemeClr val="tx1"/>
                  </a:solidFill>
                </a:rPr>
                <a:t>0.5</a:t>
              </a:r>
              <a:endParaRPr lang="en-US" sz="1600">
                <a:solidFill>
                  <a:schemeClr val="tx1"/>
                </a:solidFill>
              </a:endParaRPr>
            </a:p>
          </p:txBody>
        </p:sp>
        <p:sp>
          <p:nvSpPr>
            <p:cNvPr id="781325" name="Rectangle 13"/>
            <p:cNvSpPr>
              <a:spLocks noChangeArrowheads="1"/>
            </p:cNvSpPr>
            <p:nvPr/>
          </p:nvSpPr>
          <p:spPr bwMode="auto">
            <a:xfrm>
              <a:off x="4457" y="2745"/>
              <a:ext cx="276" cy="212"/>
            </a:xfrm>
            <a:prstGeom prst="rect">
              <a:avLst/>
            </a:prstGeom>
            <a:noFill/>
            <a:ln w="9525">
              <a:noFill/>
              <a:miter lim="800000"/>
              <a:headEnd/>
              <a:tailEnd/>
            </a:ln>
            <a:effectLst/>
          </p:spPr>
          <p:txBody>
            <a:bodyPr wrap="none" lIns="92075" tIns="46038" rIns="92075" bIns="46038">
              <a:spAutoFit/>
            </a:bodyPr>
            <a:lstStyle/>
            <a:p>
              <a:pPr algn="ctr"/>
              <a:r>
                <a:rPr lang="en-US" sz="1600" b="1">
                  <a:solidFill>
                    <a:schemeClr val="tx1"/>
                  </a:solidFill>
                </a:rPr>
                <a:t>1.0</a:t>
              </a:r>
              <a:endParaRPr lang="en-US" sz="1600">
                <a:solidFill>
                  <a:schemeClr val="tx1"/>
                </a:solidFill>
              </a:endParaRPr>
            </a:p>
          </p:txBody>
        </p:sp>
        <p:sp>
          <p:nvSpPr>
            <p:cNvPr id="781326" name="Rectangle 14"/>
            <p:cNvSpPr>
              <a:spLocks noChangeArrowheads="1"/>
            </p:cNvSpPr>
            <p:nvPr/>
          </p:nvSpPr>
          <p:spPr bwMode="auto">
            <a:xfrm>
              <a:off x="1487" y="2452"/>
              <a:ext cx="357" cy="212"/>
            </a:xfrm>
            <a:prstGeom prst="rect">
              <a:avLst/>
            </a:prstGeom>
            <a:noFill/>
            <a:ln w="9525">
              <a:noFill/>
              <a:miter lim="800000"/>
              <a:headEnd/>
              <a:tailEnd/>
            </a:ln>
            <a:effectLst/>
          </p:spPr>
          <p:txBody>
            <a:bodyPr wrap="none" lIns="92075" tIns="46038" rIns="92075" bIns="46038">
              <a:spAutoFit/>
            </a:bodyPr>
            <a:lstStyle/>
            <a:p>
              <a:pPr algn="r"/>
              <a:r>
                <a:rPr lang="en-US" sz="1600" b="1">
                  <a:solidFill>
                    <a:schemeClr val="tx1"/>
                  </a:solidFill>
                </a:rPr>
                <a:t>Low</a:t>
              </a:r>
              <a:endParaRPr lang="en-US" sz="1600">
                <a:solidFill>
                  <a:schemeClr val="tx1"/>
                </a:solidFill>
              </a:endParaRPr>
            </a:p>
          </p:txBody>
        </p:sp>
        <p:sp>
          <p:nvSpPr>
            <p:cNvPr id="781327" name="Rectangle 15"/>
            <p:cNvSpPr>
              <a:spLocks noChangeArrowheads="1"/>
            </p:cNvSpPr>
            <p:nvPr/>
          </p:nvSpPr>
          <p:spPr bwMode="auto">
            <a:xfrm>
              <a:off x="1466" y="1272"/>
              <a:ext cx="387" cy="212"/>
            </a:xfrm>
            <a:prstGeom prst="rect">
              <a:avLst/>
            </a:prstGeom>
            <a:noFill/>
            <a:ln w="9525">
              <a:noFill/>
              <a:miter lim="800000"/>
              <a:headEnd/>
              <a:tailEnd/>
            </a:ln>
            <a:effectLst/>
          </p:spPr>
          <p:txBody>
            <a:bodyPr wrap="none" lIns="92075" tIns="46038" rIns="92075" bIns="46038">
              <a:spAutoFit/>
            </a:bodyPr>
            <a:lstStyle/>
            <a:p>
              <a:pPr algn="r"/>
              <a:r>
                <a:rPr lang="en-US" sz="1600" b="1">
                  <a:solidFill>
                    <a:schemeClr val="tx1"/>
                  </a:solidFill>
                </a:rPr>
                <a:t>High</a:t>
              </a:r>
            </a:p>
          </p:txBody>
        </p:sp>
        <p:sp>
          <p:nvSpPr>
            <p:cNvPr id="781328" name="Line 16"/>
            <p:cNvSpPr>
              <a:spLocks noChangeShapeType="1"/>
            </p:cNvSpPr>
            <p:nvPr/>
          </p:nvSpPr>
          <p:spPr bwMode="auto">
            <a:xfrm flipH="1">
              <a:off x="3257" y="1022"/>
              <a:ext cx="1" cy="1674"/>
            </a:xfrm>
            <a:prstGeom prst="line">
              <a:avLst/>
            </a:prstGeom>
            <a:noFill/>
            <a:ln w="9525">
              <a:solidFill>
                <a:srgbClr val="3366FF"/>
              </a:solidFill>
              <a:round/>
              <a:headEnd type="none" w="sm" len="sm"/>
              <a:tailEnd type="none" w="sm" len="sm"/>
            </a:ln>
            <a:effectLst/>
          </p:spPr>
          <p:txBody>
            <a:bodyPr wrap="none" anchor="ctr"/>
            <a:lstStyle/>
            <a:p>
              <a:endParaRPr lang="en-US"/>
            </a:p>
          </p:txBody>
        </p:sp>
      </p:grpSp>
      <p:sp>
        <p:nvSpPr>
          <p:cNvPr id="3" name="Footer Placeholder 2"/>
          <p:cNvSpPr>
            <a:spLocks noGrp="1"/>
          </p:cNvSpPr>
          <p:nvPr>
            <p:ph type="ftr" sz="quarter" idx="11"/>
          </p:nvPr>
        </p:nvSpPr>
        <p:spPr/>
        <p:txBody>
          <a:bodyPr/>
          <a:lstStyle/>
          <a:p>
            <a:r>
              <a:rPr lang="en-US" dirty="0"/>
              <a:t>© </a:t>
            </a:r>
            <a:r>
              <a:rPr lang="en-US" dirty="0" err="1"/>
              <a:t>Palmatier</a:t>
            </a:r>
            <a:endParaRPr lang="en-US" dirty="0"/>
          </a:p>
        </p:txBody>
      </p:sp>
      <p:sp>
        <p:nvSpPr>
          <p:cNvPr id="20" name="Rectangle 19"/>
          <p:cNvSpPr/>
          <p:nvPr/>
        </p:nvSpPr>
        <p:spPr>
          <a:xfrm>
            <a:off x="2004616" y="6419378"/>
            <a:ext cx="5394140" cy="369332"/>
          </a:xfrm>
          <a:prstGeom prst="rect">
            <a:avLst/>
          </a:prstGeom>
        </p:spPr>
        <p:txBody>
          <a:bodyPr wrap="square">
            <a:spAutoFit/>
          </a:bodyPr>
          <a:lstStyle/>
          <a:p>
            <a:r>
              <a:rPr lang="en-US" dirty="0">
                <a:solidFill>
                  <a:srgbClr val="595959"/>
                </a:solidFill>
              </a:rPr>
              <a:t>(See Data Analytic Technique 3.2 for more details)</a:t>
            </a:r>
          </a:p>
        </p:txBody>
      </p:sp>
      <p:sp>
        <p:nvSpPr>
          <p:cNvPr id="22"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36</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648286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716" y="31230"/>
            <a:ext cx="8229600" cy="1143000"/>
          </a:xfrm>
        </p:spPr>
        <p:txBody>
          <a:bodyPr/>
          <a:lstStyle/>
          <a:p>
            <a:r>
              <a:rPr lang="en-US" altLang="ko-KR" sz="3600" b="1" dirty="0">
                <a:ea typeface="굴림" charset="-127"/>
              </a:rPr>
              <a:t>Choice Models are Excellent for Determining “Best” AER Strategies</a:t>
            </a:r>
            <a:endParaRPr lang="en-US" sz="3600" b="1" dirty="0"/>
          </a:p>
        </p:txBody>
      </p:sp>
      <p:sp>
        <p:nvSpPr>
          <p:cNvPr id="3" name="Content Placeholder 2"/>
          <p:cNvSpPr>
            <a:spLocks noGrp="1"/>
          </p:cNvSpPr>
          <p:nvPr>
            <p:ph idx="1"/>
          </p:nvPr>
        </p:nvSpPr>
        <p:spPr>
          <a:xfrm>
            <a:off x="491706" y="1312203"/>
            <a:ext cx="8382000" cy="5177564"/>
          </a:xfrm>
        </p:spPr>
        <p:txBody>
          <a:bodyPr>
            <a:normAutofit fontScale="92500" lnSpcReduction="10000"/>
          </a:bodyPr>
          <a:lstStyle/>
          <a:p>
            <a:pPr>
              <a:lnSpc>
                <a:spcPct val="90000"/>
              </a:lnSpc>
            </a:pPr>
            <a:r>
              <a:rPr lang="en-US" altLang="ko-KR" sz="2400" b="0" dirty="0">
                <a:ea typeface="굴림" charset="-127"/>
                <a:cs typeface="Arial"/>
              </a:rPr>
              <a:t>After </a:t>
            </a:r>
            <a:r>
              <a:rPr lang="en-US" altLang="ko-KR" sz="2400" dirty="0">
                <a:ea typeface="굴림" charset="-127"/>
                <a:cs typeface="Arial"/>
              </a:rPr>
              <a:t>determining AER positioning for </a:t>
            </a:r>
            <a:r>
              <a:rPr lang="en-US" altLang="ko-KR" sz="2400" b="0" dirty="0">
                <a:ea typeface="굴림" charset="-127"/>
                <a:cs typeface="Arial"/>
              </a:rPr>
              <a:t>each stage</a:t>
            </a:r>
            <a:r>
              <a:rPr lang="en-US" altLang="ko-KR" sz="2400" dirty="0">
                <a:ea typeface="굴림" charset="-127"/>
                <a:cs typeface="Arial"/>
              </a:rPr>
              <a:t> and ranking personas on CLV, then you need to develop effective AER marketing strategies</a:t>
            </a:r>
          </a:p>
          <a:p>
            <a:pPr>
              <a:lnSpc>
                <a:spcPct val="90000"/>
              </a:lnSpc>
            </a:pPr>
            <a:r>
              <a:rPr lang="en-US" altLang="ko-KR" sz="2400" dirty="0">
                <a:ea typeface="굴림" charset="-127"/>
                <a:cs typeface="Arial"/>
              </a:rPr>
              <a:t>Use </a:t>
            </a:r>
            <a:r>
              <a:rPr lang="en-US" altLang="ko-KR" sz="2400" b="0" dirty="0">
                <a:ea typeface="굴림" charset="-127"/>
                <a:cs typeface="Arial"/>
              </a:rPr>
              <a:t>database of past marketing actions and demographics linked to actual customer responses (choices) in a stage as input to choice model</a:t>
            </a:r>
          </a:p>
          <a:p>
            <a:pPr>
              <a:lnSpc>
                <a:spcPct val="90000"/>
              </a:lnSpc>
            </a:pPr>
            <a:r>
              <a:rPr lang="en-US" sz="2400" dirty="0">
                <a:ea typeface="굴림" charset="-127"/>
                <a:cs typeface="Arial"/>
              </a:rPr>
              <a:t>Choice model will provide:</a:t>
            </a:r>
          </a:p>
          <a:p>
            <a:pPr lvl="1">
              <a:lnSpc>
                <a:spcPct val="90000"/>
              </a:lnSpc>
            </a:pPr>
            <a:r>
              <a:rPr lang="en-US" sz="2000" dirty="0">
                <a:ea typeface="굴림" charset="-127"/>
                <a:cs typeface="Arial"/>
              </a:rPr>
              <a:t>Elasticity for every input variable on outcome (e.g., how does age, kids, credit, and direct mail impact choice)</a:t>
            </a:r>
          </a:p>
          <a:p>
            <a:pPr lvl="1">
              <a:lnSpc>
                <a:spcPct val="90000"/>
              </a:lnSpc>
            </a:pPr>
            <a:r>
              <a:rPr lang="en-US" sz="2000" b="1" dirty="0">
                <a:ea typeface="굴림" charset="-127"/>
                <a:cs typeface="Arial"/>
              </a:rPr>
              <a:t>Elasticity</a:t>
            </a:r>
            <a:r>
              <a:rPr lang="en-US" sz="2000" dirty="0">
                <a:ea typeface="굴림" charset="-127"/>
                <a:cs typeface="Arial"/>
              </a:rPr>
              <a:t> = % change in output / % change in input</a:t>
            </a:r>
          </a:p>
          <a:p>
            <a:pPr lvl="1">
              <a:lnSpc>
                <a:spcPct val="90000"/>
              </a:lnSpc>
            </a:pPr>
            <a:r>
              <a:rPr lang="en-US" sz="2000" b="1" dirty="0">
                <a:ea typeface="굴림" charset="-127"/>
                <a:cs typeface="Arial"/>
              </a:rPr>
              <a:t>Probabilities of customer’s choice </a:t>
            </a:r>
            <a:r>
              <a:rPr lang="en-US" sz="2000" dirty="0">
                <a:ea typeface="굴림" charset="-127"/>
                <a:cs typeface="Arial"/>
              </a:rPr>
              <a:t>(probability of upselling, retaining, and can run on lists for acquisition targeting)</a:t>
            </a:r>
          </a:p>
          <a:p>
            <a:pPr>
              <a:lnSpc>
                <a:spcPct val="90000"/>
              </a:lnSpc>
            </a:pPr>
            <a:r>
              <a:rPr lang="en-US" sz="2400" b="1" dirty="0">
                <a:ea typeface="굴림" charset="-127"/>
                <a:cs typeface="Arial"/>
              </a:rPr>
              <a:t>Latent class choice models</a:t>
            </a:r>
            <a:r>
              <a:rPr lang="en-US" sz="2400" dirty="0">
                <a:ea typeface="굴림" charset="-127"/>
                <a:cs typeface="Arial"/>
              </a:rPr>
              <a:t>: “clusters” and runs choice model at the same time (segments on elasticity to IVs, same things work for segment)</a:t>
            </a:r>
          </a:p>
          <a:p>
            <a:pPr lvl="1">
              <a:lnSpc>
                <a:spcPct val="90000"/>
              </a:lnSpc>
            </a:pPr>
            <a:endParaRPr lang="en-US" sz="2400" dirty="0">
              <a:ea typeface="굴림" charset="-127"/>
            </a:endParaRPr>
          </a:p>
        </p:txBody>
      </p:sp>
      <p:sp>
        <p:nvSpPr>
          <p:cNvPr id="5" name="Footer Placeholder 4"/>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37</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9387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1206500" y="26670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2281535"/>
            <a:ext cx="2746996" cy="46166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Inputs</a:t>
            </a:r>
          </a:p>
        </p:txBody>
      </p:sp>
      <p:graphicFrame>
        <p:nvGraphicFramePr>
          <p:cNvPr id="10" name="Table 9"/>
          <p:cNvGraphicFramePr>
            <a:graphicFrameLocks noGrp="1"/>
          </p:cNvGraphicFramePr>
          <p:nvPr/>
        </p:nvGraphicFramePr>
        <p:xfrm>
          <a:off x="2642199" y="1581061"/>
          <a:ext cx="5067301" cy="2143125"/>
        </p:xfrm>
        <a:graphic>
          <a:graphicData uri="http://schemas.openxmlformats.org/drawingml/2006/table">
            <a:tbl>
              <a:tblPr/>
              <a:tblGrid>
                <a:gridCol w="1381703">
                  <a:extLst>
                    <a:ext uri="{9D8B030D-6E8A-4147-A177-3AD203B41FA5}">
                      <a16:colId xmlns:a16="http://schemas.microsoft.com/office/drawing/2014/main" xmlns="" val="20000"/>
                    </a:ext>
                  </a:extLst>
                </a:gridCol>
                <a:gridCol w="608456">
                  <a:extLst>
                    <a:ext uri="{9D8B030D-6E8A-4147-A177-3AD203B41FA5}">
                      <a16:colId xmlns:a16="http://schemas.microsoft.com/office/drawing/2014/main" xmlns="" val="20001"/>
                    </a:ext>
                  </a:extLst>
                </a:gridCol>
                <a:gridCol w="713035">
                  <a:extLst>
                    <a:ext uri="{9D8B030D-6E8A-4147-A177-3AD203B41FA5}">
                      <a16:colId xmlns:a16="http://schemas.microsoft.com/office/drawing/2014/main" xmlns="" val="20002"/>
                    </a:ext>
                  </a:extLst>
                </a:gridCol>
                <a:gridCol w="938037">
                  <a:extLst>
                    <a:ext uri="{9D8B030D-6E8A-4147-A177-3AD203B41FA5}">
                      <a16:colId xmlns:a16="http://schemas.microsoft.com/office/drawing/2014/main" xmlns="" val="20003"/>
                    </a:ext>
                  </a:extLst>
                </a:gridCol>
                <a:gridCol w="713035">
                  <a:extLst>
                    <a:ext uri="{9D8B030D-6E8A-4147-A177-3AD203B41FA5}">
                      <a16:colId xmlns:a16="http://schemas.microsoft.com/office/drawing/2014/main" xmlns="" val="20004"/>
                    </a:ext>
                  </a:extLst>
                </a:gridCol>
                <a:gridCol w="713035">
                  <a:extLst>
                    <a:ext uri="{9D8B030D-6E8A-4147-A177-3AD203B41FA5}">
                      <a16:colId xmlns:a16="http://schemas.microsoft.com/office/drawing/2014/main" xmlns="" val="20005"/>
                    </a:ext>
                  </a:extLst>
                </a:gridCol>
              </a:tblGrid>
              <a:tr h="809625">
                <a:tc>
                  <a:txBody>
                    <a:bodyPr/>
                    <a:lstStyle/>
                    <a:p>
                      <a:pPr algn="l" fontAlgn="ctr"/>
                      <a:r>
                        <a:rPr lang="en-US" sz="1000" b="1" i="0" u="none" strike="noStrike" dirty="0">
                          <a:solidFill>
                            <a:srgbClr val="000000"/>
                          </a:solidFill>
                          <a:latin typeface="Calibri"/>
                        </a:rPr>
                        <a:t>Observations / Choice data</a:t>
                      </a:r>
                    </a:p>
                  </a:txBody>
                  <a:tcPr marL="9525" marR="9525" marT="9525"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a:solidFill>
                            <a:srgbClr val="000000"/>
                          </a:solidFill>
                          <a:latin typeface="Calibri"/>
                        </a:rPr>
                        <a:t>Choice (0/1)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Calibri"/>
                        </a:rPr>
                        <a:t>Income level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Calibri"/>
                        </a:rPr>
                        <a:t>Intensity of contact with EMBA (internet, mailing, call, visit)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dirty="0">
                          <a:solidFill>
                            <a:srgbClr val="000000"/>
                          </a:solidFill>
                          <a:latin typeface="Calibri"/>
                        </a:rPr>
                        <a:t>Distance to campus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dirty="0">
                          <a:solidFill>
                            <a:srgbClr val="000000"/>
                          </a:solidFill>
                          <a:latin typeface="Calibri"/>
                        </a:rPr>
                        <a:t>Coworkers in the program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190500">
                <a:tc>
                  <a:txBody>
                    <a:bodyPr/>
                    <a:lstStyle/>
                    <a:p>
                      <a:pPr algn="l" fontAlgn="ctr"/>
                      <a:r>
                        <a:rPr lang="en-US" sz="1000" b="0" i="0" u="none" strike="noStrike">
                          <a:solidFill>
                            <a:srgbClr val="000000"/>
                          </a:solidFill>
                          <a:latin typeface="Arial"/>
                        </a:rPr>
                        <a:t>1</a:t>
                      </a:r>
                    </a:p>
                  </a:txBody>
                  <a:tcPr marL="9525" marR="9525" marT="9525"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90500">
                <a:tc>
                  <a:txBody>
                    <a:bodyPr/>
                    <a:lstStyle/>
                    <a:p>
                      <a:pPr algn="l" fontAlgn="ctr"/>
                      <a:r>
                        <a:rPr lang="en-US" sz="1000" b="0" i="0" u="none" strike="noStrike">
                          <a:solidFill>
                            <a:srgbClr val="000000"/>
                          </a:solidFill>
                          <a:latin typeface="Arial"/>
                        </a:rPr>
                        <a:t>2</a:t>
                      </a:r>
                    </a:p>
                  </a:txBody>
                  <a:tcPr marL="9525" marR="9525" marT="9525"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extLst>
                  <a:ext uri="{0D108BD9-81ED-4DB2-BD59-A6C34878D82A}">
                    <a16:rowId xmlns:a16="http://schemas.microsoft.com/office/drawing/2014/main" xmlns="" val="10002"/>
                  </a:ext>
                </a:extLst>
              </a:tr>
              <a:tr h="190500">
                <a:tc>
                  <a:txBody>
                    <a:bodyPr/>
                    <a:lstStyle/>
                    <a:p>
                      <a:pPr algn="l" fontAlgn="ctr"/>
                      <a:r>
                        <a:rPr lang="en-US" sz="1000" b="0" i="0" u="none" strike="noStrike">
                          <a:solidFill>
                            <a:srgbClr val="000000"/>
                          </a:solidFill>
                          <a:latin typeface="Arial"/>
                        </a:rPr>
                        <a:t>3</a:t>
                      </a:r>
                    </a:p>
                  </a:txBody>
                  <a:tcPr marL="9525" marR="9525" marT="9525"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extLst>
                  <a:ext uri="{0D108BD9-81ED-4DB2-BD59-A6C34878D82A}">
                    <a16:rowId xmlns:a16="http://schemas.microsoft.com/office/drawing/2014/main" xmlns="" val="10003"/>
                  </a:ext>
                </a:extLst>
              </a:tr>
              <a:tr h="190500">
                <a:tc>
                  <a:txBody>
                    <a:bodyPr/>
                    <a:lstStyle/>
                    <a:p>
                      <a:pPr algn="l" fontAlgn="ctr"/>
                      <a:r>
                        <a:rPr lang="en-US" sz="1000" b="0" i="0" u="none" strike="noStrike">
                          <a:solidFill>
                            <a:srgbClr val="000000"/>
                          </a:solidFill>
                          <a:latin typeface="Arial"/>
                        </a:rPr>
                        <a:t>4</a:t>
                      </a:r>
                    </a:p>
                  </a:txBody>
                  <a:tcPr marL="9525" marR="9525" marT="9525"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extLst>
                  <a:ext uri="{0D108BD9-81ED-4DB2-BD59-A6C34878D82A}">
                    <a16:rowId xmlns:a16="http://schemas.microsoft.com/office/drawing/2014/main" xmlns="" val="10004"/>
                  </a:ext>
                </a:extLst>
              </a:tr>
              <a:tr h="190500">
                <a:tc>
                  <a:txBody>
                    <a:bodyPr/>
                    <a:lstStyle/>
                    <a:p>
                      <a:pPr algn="l" fontAlgn="ctr"/>
                      <a:r>
                        <a:rPr lang="en-US" sz="1000" b="0" i="0" u="none" strike="noStrike">
                          <a:solidFill>
                            <a:srgbClr val="000000"/>
                          </a:solidFill>
                          <a:latin typeface="Arial"/>
                        </a:rPr>
                        <a:t>5</a:t>
                      </a:r>
                    </a:p>
                  </a:txBody>
                  <a:tcPr marL="9525" marR="9525" marT="9525"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extLst>
                  <a:ext uri="{0D108BD9-81ED-4DB2-BD59-A6C34878D82A}">
                    <a16:rowId xmlns:a16="http://schemas.microsoft.com/office/drawing/2014/main" xmlns="" val="10005"/>
                  </a:ext>
                </a:extLst>
              </a:tr>
              <a:tr h="190500">
                <a:tc>
                  <a:txBody>
                    <a:bodyPr/>
                    <a:lstStyle/>
                    <a:p>
                      <a:pPr algn="l" fontAlgn="ctr"/>
                      <a:r>
                        <a:rPr lang="en-US" sz="1000" b="0" i="0" u="none" strike="noStrike">
                          <a:solidFill>
                            <a:srgbClr val="000000"/>
                          </a:solidFill>
                          <a:latin typeface="Arial"/>
                        </a:rPr>
                        <a:t>6</a:t>
                      </a:r>
                    </a:p>
                  </a:txBody>
                  <a:tcPr marL="9525" marR="9525" marT="9525"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extLst>
                  <a:ext uri="{0D108BD9-81ED-4DB2-BD59-A6C34878D82A}">
                    <a16:rowId xmlns:a16="http://schemas.microsoft.com/office/drawing/2014/main" xmlns="" val="10006"/>
                  </a:ext>
                </a:extLst>
              </a:tr>
              <a:tr h="190500">
                <a:tc>
                  <a:txBody>
                    <a:bodyPr/>
                    <a:lstStyle/>
                    <a:p>
                      <a:pPr algn="l" fontAlgn="ctr"/>
                      <a:r>
                        <a:rPr lang="en-US" sz="1000" b="0" i="0" u="none" strike="noStrike">
                          <a:solidFill>
                            <a:srgbClr val="000000"/>
                          </a:solidFill>
                          <a:latin typeface="Arial"/>
                        </a:rPr>
                        <a:t>7</a:t>
                      </a:r>
                    </a:p>
                  </a:txBody>
                  <a:tcPr marL="9525" marR="9525" marT="9525"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extLst>
                  <a:ext uri="{0D108BD9-81ED-4DB2-BD59-A6C34878D82A}">
                    <a16:rowId xmlns:a16="http://schemas.microsoft.com/office/drawing/2014/main" xmlns="" val="10007"/>
                  </a:ext>
                </a:extLst>
              </a:tr>
            </a:tbl>
          </a:graphicData>
        </a:graphic>
      </p:graphicFrame>
      <p:sp>
        <p:nvSpPr>
          <p:cNvPr id="11" name="Title 10"/>
          <p:cNvSpPr>
            <a:spLocks noGrp="1"/>
          </p:cNvSpPr>
          <p:nvPr>
            <p:ph type="title"/>
          </p:nvPr>
        </p:nvSpPr>
        <p:spPr>
          <a:xfrm>
            <a:off x="201706" y="202063"/>
            <a:ext cx="7696200" cy="1143000"/>
          </a:xfrm>
        </p:spPr>
        <p:txBody>
          <a:bodyPr/>
          <a:lstStyle/>
          <a:p>
            <a:r>
              <a:rPr lang="en-US" sz="3200" b="1" dirty="0"/>
              <a:t>Example of Choice Model on MBA Choice</a:t>
            </a:r>
            <a:endParaRPr lang="en-US" sz="3200" b="1" dirty="0">
              <a:solidFill>
                <a:srgbClr val="FFFF00"/>
              </a:solidFill>
            </a:endParaRPr>
          </a:p>
        </p:txBody>
      </p:sp>
      <p:sp>
        <p:nvSpPr>
          <p:cNvPr id="13" name="Content Placeholder 2"/>
          <p:cNvSpPr>
            <a:spLocks noGrp="1"/>
          </p:cNvSpPr>
          <p:nvPr>
            <p:ph idx="1"/>
          </p:nvPr>
        </p:nvSpPr>
        <p:spPr>
          <a:xfrm>
            <a:off x="491705" y="3855498"/>
            <a:ext cx="8229600" cy="1727200"/>
          </a:xfrm>
        </p:spPr>
        <p:txBody>
          <a:bodyPr>
            <a:noAutofit/>
          </a:bodyPr>
          <a:lstStyle/>
          <a:p>
            <a:r>
              <a:rPr lang="en-US" sz="2400" dirty="0"/>
              <a:t>Inputs (no survey needed, infers importance of criteria  from behavior)</a:t>
            </a:r>
          </a:p>
          <a:p>
            <a:pPr lvl="1"/>
            <a:r>
              <a:rPr lang="en-US" dirty="0"/>
              <a:t>Family income level</a:t>
            </a:r>
          </a:p>
          <a:p>
            <a:pPr lvl="1"/>
            <a:r>
              <a:rPr lang="en-US" dirty="0"/>
              <a:t>Intensity of contact with EMBA office (internet, mail, call, visit)</a:t>
            </a:r>
          </a:p>
          <a:p>
            <a:pPr lvl="1"/>
            <a:r>
              <a:rPr lang="en-US" dirty="0"/>
              <a:t>Distance to campus from home</a:t>
            </a:r>
          </a:p>
          <a:p>
            <a:pPr lvl="1"/>
            <a:r>
              <a:rPr lang="en-US" dirty="0"/>
              <a:t>Coworkers in the program</a:t>
            </a:r>
          </a:p>
          <a:p>
            <a:pPr lvl="1"/>
            <a:endParaRPr lang="en-US" sz="1600" dirty="0"/>
          </a:p>
          <a:p>
            <a:pPr lvl="1"/>
            <a:endParaRPr lang="en-US" sz="1600" dirty="0"/>
          </a:p>
        </p:txBody>
      </p:sp>
      <p:sp>
        <p:nvSpPr>
          <p:cNvPr id="2" name="Footer Placeholder 1"/>
          <p:cNvSpPr>
            <a:spLocks noGrp="1"/>
          </p:cNvSpPr>
          <p:nvPr>
            <p:ph type="ftr" sz="quarter" idx="11"/>
          </p:nvPr>
        </p:nvSpPr>
        <p:spPr/>
        <p:txBody>
          <a:bodyPr/>
          <a:lstStyle/>
          <a:p>
            <a:r>
              <a:rPr lang="en-US" dirty="0"/>
              <a:t>© </a:t>
            </a:r>
            <a:r>
              <a:rPr lang="en-US" dirty="0" err="1"/>
              <a:t>Palmatier</a:t>
            </a:r>
            <a:endParaRPr lang="en-US" dirty="0"/>
          </a:p>
        </p:txBody>
      </p:sp>
      <p:sp>
        <p:nvSpPr>
          <p:cNvPr id="12"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38</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6670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96" y="151810"/>
            <a:ext cx="7481702" cy="803691"/>
          </a:xfrm>
        </p:spPr>
        <p:txBody>
          <a:bodyPr/>
          <a:lstStyle/>
          <a:p>
            <a:pPr lvl="0"/>
            <a:r>
              <a:rPr lang="en-US" b="1" dirty="0"/>
              <a:t>Customer Choice Determines Coefficient Estimates, Probabilities, and Elasticities</a:t>
            </a:r>
            <a:r>
              <a:rPr lang="en-US" b="1" dirty="0">
                <a:solidFill>
                  <a:srgbClr val="321267"/>
                </a:solidFill>
              </a:rPr>
              <a:t/>
            </a:r>
            <a:br>
              <a:rPr lang="en-US" b="1" dirty="0">
                <a:solidFill>
                  <a:srgbClr val="321267"/>
                </a:solidFill>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6" name="Rectangle 5"/>
          <p:cNvSpPr/>
          <p:nvPr/>
        </p:nvSpPr>
        <p:spPr>
          <a:xfrm>
            <a:off x="1289649" y="1472188"/>
            <a:ext cx="3124200" cy="338554"/>
          </a:xfrm>
          <a:prstGeom prst="rect">
            <a:avLst/>
          </a:prstGeom>
          <a:noFill/>
        </p:spPr>
        <p:txBody>
          <a:bodyPr wrap="square" lIns="91440" tIns="45720" rIns="91440" bIns="45720">
            <a:spAutoFit/>
          </a:bodyPr>
          <a:lstStyle/>
          <a:p>
            <a:pPr algn="ctr"/>
            <a:r>
              <a:rPr lang="en-US" sz="1600" b="1" dirty="0"/>
              <a:t>Coefficient Estimates</a:t>
            </a:r>
          </a:p>
        </p:txBody>
      </p:sp>
      <p:sp>
        <p:nvSpPr>
          <p:cNvPr id="7" name="Donut 6"/>
          <p:cNvSpPr/>
          <p:nvPr/>
        </p:nvSpPr>
        <p:spPr>
          <a:xfrm>
            <a:off x="1677839" y="5641676"/>
            <a:ext cx="990600" cy="381000"/>
          </a:xfrm>
          <a:prstGeom prst="donu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Table 7"/>
          <p:cNvGraphicFramePr>
            <a:graphicFrameLocks noGrp="1"/>
          </p:cNvGraphicFramePr>
          <p:nvPr/>
        </p:nvGraphicFramePr>
        <p:xfrm>
          <a:off x="1197033" y="1841919"/>
          <a:ext cx="3564748" cy="2177988"/>
        </p:xfrm>
        <a:graphic>
          <a:graphicData uri="http://schemas.openxmlformats.org/drawingml/2006/table">
            <a:tbl>
              <a:tblPr/>
              <a:tblGrid>
                <a:gridCol w="1442650">
                  <a:extLst>
                    <a:ext uri="{9D8B030D-6E8A-4147-A177-3AD203B41FA5}">
                      <a16:colId xmlns:a16="http://schemas.microsoft.com/office/drawing/2014/main" xmlns="" val="20000"/>
                    </a:ext>
                  </a:extLst>
                </a:gridCol>
                <a:gridCol w="769466">
                  <a:extLst>
                    <a:ext uri="{9D8B030D-6E8A-4147-A177-3AD203B41FA5}">
                      <a16:colId xmlns:a16="http://schemas.microsoft.com/office/drawing/2014/main" xmlns="" val="20001"/>
                    </a:ext>
                  </a:extLst>
                </a:gridCol>
                <a:gridCol w="676316">
                  <a:extLst>
                    <a:ext uri="{9D8B030D-6E8A-4147-A177-3AD203B41FA5}">
                      <a16:colId xmlns:a16="http://schemas.microsoft.com/office/drawing/2014/main" xmlns="" val="20002"/>
                    </a:ext>
                  </a:extLst>
                </a:gridCol>
                <a:gridCol w="676316">
                  <a:extLst>
                    <a:ext uri="{9D8B030D-6E8A-4147-A177-3AD203B41FA5}">
                      <a16:colId xmlns:a16="http://schemas.microsoft.com/office/drawing/2014/main" xmlns="" val="20003"/>
                    </a:ext>
                  </a:extLst>
                </a:gridCol>
              </a:tblGrid>
              <a:tr h="565988">
                <a:tc>
                  <a:txBody>
                    <a:bodyPr/>
                    <a:lstStyle/>
                    <a:p>
                      <a:pPr algn="ctr" fontAlgn="ctr"/>
                      <a:r>
                        <a:rPr lang="en-US" sz="1100" b="1" i="0" u="none" strike="noStrike" dirty="0">
                          <a:solidFill>
                            <a:srgbClr val="000000"/>
                          </a:solidFill>
                          <a:latin typeface="Times New Roman"/>
                        </a:rPr>
                        <a:t>Variables / Coefficient estimates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latin typeface="Times New Roman"/>
                        </a:rPr>
                        <a:t>Coefficient estimates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latin typeface="Times New Roman"/>
                        </a:rPr>
                        <a:t>Standard deviation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latin typeface="Times New Roman"/>
                        </a:rPr>
                        <a:t>t-statistic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188662">
                <a:tc>
                  <a:txBody>
                    <a:bodyPr/>
                    <a:lstStyle/>
                    <a:p>
                      <a:pPr algn="l" fontAlgn="ctr"/>
                      <a:r>
                        <a:rPr lang="en-US" sz="1100" b="0" i="0" u="none" strike="noStrike">
                          <a:solidFill>
                            <a:srgbClr val="000000"/>
                          </a:solidFill>
                          <a:latin typeface="Times New Roman"/>
                        </a:rPr>
                        <a:t>Income level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100" b="0" i="0" u="none" strike="noStrike">
                          <a:solidFill>
                            <a:srgbClr val="000000"/>
                          </a:solidFill>
                          <a:latin typeface="Times New Roman"/>
                        </a:rPr>
                        <a:t>1.700397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1.172524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latin typeface="Times New Roman"/>
                        </a:rPr>
                        <a:t>1.450202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12506">
                <a:tc>
                  <a:txBody>
                    <a:bodyPr/>
                    <a:lstStyle/>
                    <a:p>
                      <a:pPr algn="l" fontAlgn="ctr"/>
                      <a:r>
                        <a:rPr lang="en-US" sz="1100" b="0" i="0" u="none" strike="noStrike">
                          <a:solidFill>
                            <a:srgbClr val="000000"/>
                          </a:solidFill>
                          <a:latin typeface="Times New Roman"/>
                        </a:rPr>
                        <a:t>Intensity of contact with EMBA (internet, mailing, call, visit)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100" b="0" i="0" u="none" strike="noStrike">
                          <a:solidFill>
                            <a:srgbClr val="000000"/>
                          </a:solidFill>
                          <a:latin typeface="Times New Roman"/>
                        </a:rPr>
                        <a:t>23.18698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50.94818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0.455109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8662">
                <a:tc>
                  <a:txBody>
                    <a:bodyPr/>
                    <a:lstStyle/>
                    <a:p>
                      <a:pPr algn="l" fontAlgn="ctr"/>
                      <a:r>
                        <a:rPr lang="en-US" sz="1100" b="0" i="0" u="none" strike="noStrike">
                          <a:solidFill>
                            <a:srgbClr val="000000"/>
                          </a:solidFill>
                          <a:latin typeface="Times New Roman"/>
                        </a:rPr>
                        <a:t>Distance to campus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100" b="1" i="0" u="none" strike="noStrike">
                          <a:solidFill>
                            <a:srgbClr val="FF0000"/>
                          </a:solidFill>
                          <a:latin typeface="Times New Roman"/>
                        </a:rPr>
                        <a:t>-1.0191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0.508133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-2.00548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4846">
                <a:tc>
                  <a:txBody>
                    <a:bodyPr/>
                    <a:lstStyle/>
                    <a:p>
                      <a:pPr algn="l" fontAlgn="ctr"/>
                      <a:r>
                        <a:rPr lang="en-US" sz="1100" b="0" i="0" u="none" strike="noStrike">
                          <a:solidFill>
                            <a:srgbClr val="000000"/>
                          </a:solidFill>
                          <a:latin typeface="Times New Roman"/>
                        </a:rPr>
                        <a:t>Coworkers in the program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100" b="0" i="0" u="none" strike="noStrike" dirty="0">
                          <a:solidFill>
                            <a:srgbClr val="000000"/>
                          </a:solidFill>
                          <a:latin typeface="Times New Roman"/>
                        </a:rPr>
                        <a:t>2.092535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1.125706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1.858866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8662">
                <a:tc>
                  <a:txBody>
                    <a:bodyPr/>
                    <a:lstStyle/>
                    <a:p>
                      <a:pPr algn="l" fontAlgn="ctr"/>
                      <a:r>
                        <a:rPr lang="en-US" sz="1100" b="0" i="0" u="none" strike="noStrike">
                          <a:solidFill>
                            <a:srgbClr val="000000"/>
                          </a:solidFill>
                          <a:latin typeface="Times New Roman"/>
                        </a:rPr>
                        <a:t>Const-1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100" b="0" i="0" u="none" strike="noStrike" dirty="0">
                          <a:solidFill>
                            <a:srgbClr val="000000"/>
                          </a:solidFill>
                          <a:latin typeface="Times New Roman"/>
                        </a:rPr>
                        <a:t>-151.835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307.1951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-0.49426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8662">
                <a:tc>
                  <a:txBody>
                    <a:bodyPr/>
                    <a:lstStyle/>
                    <a:p>
                      <a:pPr algn="l" fontAlgn="ctr"/>
                      <a:r>
                        <a:rPr lang="en-US" sz="1100" b="0" i="0" u="none" strike="noStrike" dirty="0">
                          <a:solidFill>
                            <a:srgbClr val="000000"/>
                          </a:solidFill>
                          <a:latin typeface="Times New Roman"/>
                        </a:rPr>
                        <a:t>Baseline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1100" b="0"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Times New Roman"/>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Times New Roman"/>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9" name="Table 8"/>
          <p:cNvGraphicFramePr>
            <a:graphicFrameLocks noGrp="1"/>
          </p:cNvGraphicFramePr>
          <p:nvPr/>
        </p:nvGraphicFramePr>
        <p:xfrm>
          <a:off x="5997800" y="2043979"/>
          <a:ext cx="2479523" cy="4064004"/>
        </p:xfrm>
        <a:graphic>
          <a:graphicData uri="http://schemas.openxmlformats.org/drawingml/2006/table">
            <a:tbl>
              <a:tblPr/>
              <a:tblGrid>
                <a:gridCol w="1318381">
                  <a:extLst>
                    <a:ext uri="{9D8B030D-6E8A-4147-A177-3AD203B41FA5}">
                      <a16:colId xmlns:a16="http://schemas.microsoft.com/office/drawing/2014/main" xmlns="" val="20000"/>
                    </a:ext>
                  </a:extLst>
                </a:gridCol>
                <a:gridCol w="580571">
                  <a:extLst>
                    <a:ext uri="{9D8B030D-6E8A-4147-A177-3AD203B41FA5}">
                      <a16:colId xmlns:a16="http://schemas.microsoft.com/office/drawing/2014/main" xmlns="" val="20001"/>
                    </a:ext>
                  </a:extLst>
                </a:gridCol>
                <a:gridCol w="580571">
                  <a:extLst>
                    <a:ext uri="{9D8B030D-6E8A-4147-A177-3AD203B41FA5}">
                      <a16:colId xmlns:a16="http://schemas.microsoft.com/office/drawing/2014/main" xmlns="" val="20002"/>
                    </a:ext>
                  </a:extLst>
                </a:gridCol>
              </a:tblGrid>
              <a:tr h="344714">
                <a:tc>
                  <a:txBody>
                    <a:bodyPr/>
                    <a:lstStyle/>
                    <a:p>
                      <a:pPr algn="ctr" fontAlgn="ctr"/>
                      <a:r>
                        <a:rPr lang="en-US" sz="1000" b="1" i="0" u="none" strike="noStrike" dirty="0">
                          <a:solidFill>
                            <a:srgbClr val="000000"/>
                          </a:solidFill>
                          <a:latin typeface="Times New Roman"/>
                        </a:rPr>
                        <a:t>Elasticities of Income level</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Times New Roman"/>
                        </a:rPr>
                        <a:t>Response</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Times New Roman"/>
                        </a:rPr>
                        <a:t>Dummy</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181429">
                <a:tc>
                  <a:txBody>
                    <a:bodyPr/>
                    <a:lstStyle/>
                    <a:p>
                      <a:pPr algn="l" fontAlgn="ctr"/>
                      <a:r>
                        <a:rPr lang="en-US" sz="1000" b="0" i="0" u="none" strike="noStrike">
                          <a:solidFill>
                            <a:srgbClr val="000000"/>
                          </a:solidFill>
                          <a:latin typeface="Times New Roman"/>
                        </a:rPr>
                        <a:t>Response</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000" b="0" i="0" u="none" strike="noStrike">
                          <a:solidFill>
                            <a:srgbClr val="000000"/>
                          </a:solidFill>
                          <a:latin typeface="Times New Roman"/>
                        </a:rPr>
                        <a:t>0.245253</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latin typeface="Times New Roman"/>
                        </a:rPr>
                        <a:t>-0.38359</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1429">
                <a:tc>
                  <a:txBody>
                    <a:bodyPr/>
                    <a:lstStyle/>
                    <a:p>
                      <a:pPr algn="l" fontAlgn="ctr"/>
                      <a:r>
                        <a:rPr lang="en-US" sz="1000" b="0" i="0" u="none" strike="noStrike">
                          <a:solidFill>
                            <a:srgbClr val="000000"/>
                          </a:solidFill>
                          <a:latin typeface="Times New Roman"/>
                        </a:rPr>
                        <a:t>Dummy</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000" b="0" i="0" u="none" strike="noStrike">
                          <a:solidFill>
                            <a:srgbClr val="000000"/>
                          </a:solidFill>
                          <a:latin typeface="Times New Roman"/>
                        </a:rPr>
                        <a:t>0</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latin typeface="Times New Roman"/>
                        </a:rPr>
                        <a:t>0</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1429">
                <a:tc>
                  <a:txBody>
                    <a:bodyPr/>
                    <a:lstStyle/>
                    <a:p>
                      <a:pPr algn="l" fontAlgn="b"/>
                      <a:endParaRPr lang="en-US" sz="1000" b="0" i="0" u="none" strike="noStrike">
                        <a:solidFill>
                          <a:srgbClr val="000000"/>
                        </a:solidFill>
                        <a:latin typeface="Times New Roman"/>
                      </a:endParaRPr>
                    </a:p>
                  </a:txBody>
                  <a:tcPr marL="9071" marR="9071" marT="9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Times New Roman"/>
                      </a:endParaRPr>
                    </a:p>
                  </a:txBody>
                  <a:tcPr marL="9071" marR="9071" marT="9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Times New Roman"/>
                      </a:endParaRPr>
                    </a:p>
                  </a:txBody>
                  <a:tcPr marL="9071" marR="9071" marT="9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61786">
                <a:tc>
                  <a:txBody>
                    <a:bodyPr/>
                    <a:lstStyle/>
                    <a:p>
                      <a:pPr algn="ctr" fontAlgn="ctr"/>
                      <a:r>
                        <a:rPr lang="en-US" sz="1000" b="1" i="0" u="none" strike="noStrike" dirty="0">
                          <a:solidFill>
                            <a:srgbClr val="000000"/>
                          </a:solidFill>
                          <a:latin typeface="Times New Roman"/>
                        </a:rPr>
                        <a:t>Elasticities of Intensity of contact with EMBA (internet, mailing, call, visit)</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Times New Roman"/>
                        </a:rPr>
                        <a:t>Response</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Times New Roman"/>
                        </a:rPr>
                        <a:t>Dummy</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4"/>
                  </a:ext>
                </a:extLst>
              </a:tr>
              <a:tr h="181429">
                <a:tc>
                  <a:txBody>
                    <a:bodyPr/>
                    <a:lstStyle/>
                    <a:p>
                      <a:pPr algn="l" fontAlgn="ctr"/>
                      <a:r>
                        <a:rPr lang="en-US" sz="1000" b="0" i="0" u="none" strike="noStrike">
                          <a:solidFill>
                            <a:srgbClr val="000000"/>
                          </a:solidFill>
                          <a:latin typeface="Times New Roman"/>
                        </a:rPr>
                        <a:t>Response</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000" b="0" i="0" u="none" strike="noStrike">
                          <a:solidFill>
                            <a:srgbClr val="000000"/>
                          </a:solidFill>
                          <a:latin typeface="Times New Roman"/>
                        </a:rPr>
                        <a:t>5.474283</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latin typeface="Times New Roman"/>
                        </a:rPr>
                        <a:t>-8.5622</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1429">
                <a:tc>
                  <a:txBody>
                    <a:bodyPr/>
                    <a:lstStyle/>
                    <a:p>
                      <a:pPr algn="l" fontAlgn="ctr"/>
                      <a:r>
                        <a:rPr lang="en-US" sz="1000" b="0" i="0" u="none" strike="noStrike">
                          <a:solidFill>
                            <a:srgbClr val="000000"/>
                          </a:solidFill>
                          <a:latin typeface="Times New Roman"/>
                        </a:rPr>
                        <a:t>Dummy</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000" b="0" i="0" u="none" strike="noStrike">
                          <a:solidFill>
                            <a:srgbClr val="000000"/>
                          </a:solidFill>
                          <a:latin typeface="Times New Roman"/>
                        </a:rPr>
                        <a:t>0</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latin typeface="Times New Roman"/>
                        </a:rPr>
                        <a:t>0</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1429">
                <a:tc>
                  <a:txBody>
                    <a:bodyPr/>
                    <a:lstStyle/>
                    <a:p>
                      <a:pPr algn="l" fontAlgn="b"/>
                      <a:endParaRPr lang="en-US" sz="1000" b="0" i="0" u="none" strike="noStrike">
                        <a:solidFill>
                          <a:srgbClr val="000000"/>
                        </a:solidFill>
                        <a:latin typeface="Times New Roman"/>
                      </a:endParaRPr>
                    </a:p>
                  </a:txBody>
                  <a:tcPr marL="9071" marR="9071" marT="9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Times New Roman"/>
                      </a:endParaRPr>
                    </a:p>
                  </a:txBody>
                  <a:tcPr marL="9071" marR="9071" marT="9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Times New Roman"/>
                      </a:endParaRPr>
                    </a:p>
                  </a:txBody>
                  <a:tcPr marL="9071" marR="9071" marT="9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44714">
                <a:tc>
                  <a:txBody>
                    <a:bodyPr/>
                    <a:lstStyle/>
                    <a:p>
                      <a:pPr algn="ctr" fontAlgn="ctr"/>
                      <a:r>
                        <a:rPr lang="en-US" sz="1000" b="1" i="0" u="none" strike="noStrike" dirty="0">
                          <a:solidFill>
                            <a:srgbClr val="000000"/>
                          </a:solidFill>
                          <a:latin typeface="Times New Roman"/>
                        </a:rPr>
                        <a:t>Elasticities of Distance to campus</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Times New Roman"/>
                        </a:rPr>
                        <a:t>Response</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Times New Roman"/>
                        </a:rPr>
                        <a:t>Dummy</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8"/>
                  </a:ext>
                </a:extLst>
              </a:tr>
              <a:tr h="181429">
                <a:tc>
                  <a:txBody>
                    <a:bodyPr/>
                    <a:lstStyle/>
                    <a:p>
                      <a:pPr algn="l" fontAlgn="ctr"/>
                      <a:r>
                        <a:rPr lang="en-US" sz="1000" b="0" i="0" u="none" strike="noStrike">
                          <a:solidFill>
                            <a:srgbClr val="000000"/>
                          </a:solidFill>
                          <a:latin typeface="Times New Roman"/>
                        </a:rPr>
                        <a:t>Response</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000" b="0" i="0" u="none" strike="noStrike">
                          <a:solidFill>
                            <a:srgbClr val="000000"/>
                          </a:solidFill>
                          <a:latin typeface="Times New Roman"/>
                        </a:rPr>
                        <a:t>-0.25866</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latin typeface="Times New Roman"/>
                        </a:rPr>
                        <a:t>0.404571</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81429">
                <a:tc>
                  <a:txBody>
                    <a:bodyPr/>
                    <a:lstStyle/>
                    <a:p>
                      <a:pPr algn="l" fontAlgn="ctr"/>
                      <a:r>
                        <a:rPr lang="en-US" sz="1000" b="0" i="0" u="none" strike="noStrike">
                          <a:solidFill>
                            <a:srgbClr val="000000"/>
                          </a:solidFill>
                          <a:latin typeface="Times New Roman"/>
                        </a:rPr>
                        <a:t>Dummy</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000" b="0" i="0" u="none" strike="noStrike">
                          <a:solidFill>
                            <a:srgbClr val="000000"/>
                          </a:solidFill>
                          <a:latin typeface="Times New Roman"/>
                        </a:rPr>
                        <a:t>0</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latin typeface="Times New Roman"/>
                        </a:rPr>
                        <a:t>0</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81429">
                <a:tc>
                  <a:txBody>
                    <a:bodyPr/>
                    <a:lstStyle/>
                    <a:p>
                      <a:pPr algn="l" fontAlgn="b"/>
                      <a:endParaRPr lang="en-US" sz="1000" b="0" i="0" u="none" strike="noStrike">
                        <a:solidFill>
                          <a:srgbClr val="000000"/>
                        </a:solidFill>
                        <a:latin typeface="Times New Roman"/>
                      </a:endParaRPr>
                    </a:p>
                  </a:txBody>
                  <a:tcPr marL="9071" marR="9071" marT="9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Times New Roman"/>
                      </a:endParaRPr>
                    </a:p>
                  </a:txBody>
                  <a:tcPr marL="9071" marR="9071" marT="9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Times New Roman"/>
                      </a:endParaRPr>
                    </a:p>
                  </a:txBody>
                  <a:tcPr marL="9071" marR="9071" marT="9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517071">
                <a:tc>
                  <a:txBody>
                    <a:bodyPr/>
                    <a:lstStyle/>
                    <a:p>
                      <a:pPr algn="ctr" fontAlgn="ctr"/>
                      <a:r>
                        <a:rPr lang="en-US" sz="1000" b="1" i="0" u="none" strike="noStrike" dirty="0">
                          <a:solidFill>
                            <a:srgbClr val="000000"/>
                          </a:solidFill>
                          <a:latin typeface="Times New Roman"/>
                        </a:rPr>
                        <a:t>Elasticities of Coworkers in the program</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Times New Roman"/>
                        </a:rPr>
                        <a:t>Response</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latin typeface="Times New Roman"/>
                        </a:rPr>
                        <a:t>Dummy</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12"/>
                  </a:ext>
                </a:extLst>
              </a:tr>
              <a:tr h="181429">
                <a:tc>
                  <a:txBody>
                    <a:bodyPr/>
                    <a:lstStyle/>
                    <a:p>
                      <a:pPr algn="l" fontAlgn="ctr"/>
                      <a:r>
                        <a:rPr lang="en-US" sz="1000" b="0" i="0" u="none" strike="noStrike">
                          <a:solidFill>
                            <a:srgbClr val="000000"/>
                          </a:solidFill>
                          <a:latin typeface="Times New Roman"/>
                        </a:rPr>
                        <a:t>Response</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000" b="0" i="0" u="none" strike="noStrike">
                          <a:solidFill>
                            <a:srgbClr val="000000"/>
                          </a:solidFill>
                          <a:latin typeface="Times New Roman"/>
                        </a:rPr>
                        <a:t>0.549165</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latin typeface="Times New Roman"/>
                        </a:rPr>
                        <a:t>-0.85894</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81429">
                <a:tc>
                  <a:txBody>
                    <a:bodyPr/>
                    <a:lstStyle/>
                    <a:p>
                      <a:pPr algn="l" fontAlgn="ctr"/>
                      <a:r>
                        <a:rPr lang="en-US" sz="1000" b="0" i="0" u="none" strike="noStrike" dirty="0">
                          <a:solidFill>
                            <a:srgbClr val="000000"/>
                          </a:solidFill>
                          <a:latin typeface="Times New Roman"/>
                        </a:rPr>
                        <a:t>Dummy</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000" b="0" i="0" u="none" strike="noStrike">
                          <a:solidFill>
                            <a:srgbClr val="000000"/>
                          </a:solidFill>
                          <a:latin typeface="Times New Roman"/>
                        </a:rPr>
                        <a:t>0</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latin typeface="Times New Roman"/>
                        </a:rPr>
                        <a:t>0</a:t>
                      </a:r>
                    </a:p>
                  </a:txBody>
                  <a:tcPr marL="9071" marR="9071"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10" name="Rectangle 9"/>
          <p:cNvSpPr/>
          <p:nvPr/>
        </p:nvSpPr>
        <p:spPr>
          <a:xfrm>
            <a:off x="6019800" y="1674962"/>
            <a:ext cx="3124200" cy="338554"/>
          </a:xfrm>
          <a:prstGeom prst="rect">
            <a:avLst/>
          </a:prstGeom>
          <a:noFill/>
        </p:spPr>
        <p:txBody>
          <a:bodyPr wrap="square" lIns="91440" tIns="45720" rIns="91440" bIns="45720">
            <a:spAutoFit/>
          </a:bodyPr>
          <a:lstStyle/>
          <a:p>
            <a:pPr algn="ctr"/>
            <a:r>
              <a:rPr lang="en-US" sz="1600" b="1" dirty="0"/>
              <a:t>Elasticities</a:t>
            </a:r>
          </a:p>
        </p:txBody>
      </p:sp>
      <p:sp>
        <p:nvSpPr>
          <p:cNvPr id="11" name="Rectangle 10"/>
          <p:cNvSpPr/>
          <p:nvPr/>
        </p:nvSpPr>
        <p:spPr>
          <a:xfrm>
            <a:off x="1289649" y="4096110"/>
            <a:ext cx="3124200" cy="338554"/>
          </a:xfrm>
          <a:prstGeom prst="rect">
            <a:avLst/>
          </a:prstGeom>
          <a:noFill/>
        </p:spPr>
        <p:txBody>
          <a:bodyPr wrap="square" lIns="91440" tIns="45720" rIns="91440" bIns="45720">
            <a:spAutoFit/>
          </a:bodyPr>
          <a:lstStyle/>
          <a:p>
            <a:pPr algn="ctr"/>
            <a:r>
              <a:rPr lang="en-US" sz="1600" b="1" dirty="0"/>
              <a:t>Probabilities</a:t>
            </a:r>
          </a:p>
        </p:txBody>
      </p:sp>
      <p:graphicFrame>
        <p:nvGraphicFramePr>
          <p:cNvPr id="12" name="Table 11"/>
          <p:cNvGraphicFramePr>
            <a:graphicFrameLocks noGrp="1"/>
          </p:cNvGraphicFramePr>
          <p:nvPr/>
        </p:nvGraphicFramePr>
        <p:xfrm>
          <a:off x="386152" y="4608303"/>
          <a:ext cx="5041900" cy="1333500"/>
        </p:xfrm>
        <a:graphic>
          <a:graphicData uri="http://schemas.openxmlformats.org/drawingml/2006/table">
            <a:tbl>
              <a:tblPr/>
              <a:tblGrid>
                <a:gridCol w="1384300">
                  <a:extLst>
                    <a:ext uri="{9D8B030D-6E8A-4147-A177-3AD203B41FA5}">
                      <a16:colId xmlns:a16="http://schemas.microsoft.com/office/drawing/2014/main" xmlns="" val="20000"/>
                    </a:ext>
                  </a:extLst>
                </a:gridCol>
                <a:gridCol w="636318">
                  <a:extLst>
                    <a:ext uri="{9D8B030D-6E8A-4147-A177-3AD203B41FA5}">
                      <a16:colId xmlns:a16="http://schemas.microsoft.com/office/drawing/2014/main" xmlns="" val="20001"/>
                    </a:ext>
                  </a:extLst>
                </a:gridCol>
                <a:gridCol w="646981">
                  <a:extLst>
                    <a:ext uri="{9D8B030D-6E8A-4147-A177-3AD203B41FA5}">
                      <a16:colId xmlns:a16="http://schemas.microsoft.com/office/drawing/2014/main" xmlns="" val="20002"/>
                    </a:ext>
                  </a:extLst>
                </a:gridCol>
                <a:gridCol w="569343">
                  <a:extLst>
                    <a:ext uri="{9D8B030D-6E8A-4147-A177-3AD203B41FA5}">
                      <a16:colId xmlns:a16="http://schemas.microsoft.com/office/drawing/2014/main" xmlns="" val="20003"/>
                    </a:ext>
                  </a:extLst>
                </a:gridCol>
                <a:gridCol w="585758">
                  <a:extLst>
                    <a:ext uri="{9D8B030D-6E8A-4147-A177-3AD203B41FA5}">
                      <a16:colId xmlns:a16="http://schemas.microsoft.com/office/drawing/2014/main" xmlns="" val="20004"/>
                    </a:ext>
                  </a:extLst>
                </a:gridCol>
                <a:gridCol w="609600">
                  <a:extLst>
                    <a:ext uri="{9D8B030D-6E8A-4147-A177-3AD203B41FA5}">
                      <a16:colId xmlns:a16="http://schemas.microsoft.com/office/drawing/2014/main" xmlns="" val="20005"/>
                    </a:ext>
                  </a:extLst>
                </a:gridCol>
                <a:gridCol w="609600">
                  <a:extLst>
                    <a:ext uri="{9D8B030D-6E8A-4147-A177-3AD203B41FA5}">
                      <a16:colId xmlns:a16="http://schemas.microsoft.com/office/drawing/2014/main" xmlns="" val="20006"/>
                    </a:ext>
                  </a:extLst>
                </a:gridCol>
              </a:tblGrid>
              <a:tr h="571500">
                <a:tc>
                  <a:txBody>
                    <a:bodyPr/>
                    <a:lstStyle/>
                    <a:p>
                      <a:pPr algn="ctr" fontAlgn="ctr"/>
                      <a:r>
                        <a:rPr lang="en-US" sz="1100" b="1" i="0" u="none" strike="noStrike">
                          <a:solidFill>
                            <a:srgbClr val="000000"/>
                          </a:solidFill>
                          <a:latin typeface="Times New Roman"/>
                        </a:rPr>
                        <a:t>Respondents / Choice probabilities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latin typeface="Times New Roman"/>
                        </a:rPr>
                        <a:t>Response probability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latin typeface="Times New Roman"/>
                        </a:rPr>
                        <a:t>Dummy probability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latin typeface="Times New Roman"/>
                        </a:rPr>
                        <a:t>Predicted Response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latin typeface="Times New Roman"/>
                        </a:rPr>
                        <a:t>Predicted Dummy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latin typeface="Times New Roman"/>
                        </a:rPr>
                        <a:t>Observed Response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latin typeface="Times New Roman"/>
                        </a:rPr>
                        <a:t>Observed Dummy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190500">
                <a:tc>
                  <a:txBody>
                    <a:bodyPr/>
                    <a:lstStyle/>
                    <a:p>
                      <a:pPr algn="r" fontAlgn="ctr"/>
                      <a:r>
                        <a:rPr lang="en-US" sz="11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100" b="0" i="0" u="none" strike="noStrike">
                          <a:solidFill>
                            <a:srgbClr val="000000"/>
                          </a:solidFill>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sz="11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sz="11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0500">
                <a:tc>
                  <a:txBody>
                    <a:bodyPr/>
                    <a:lstStyle/>
                    <a:p>
                      <a:pPr algn="r" fontAlgn="ctr"/>
                      <a:r>
                        <a:rPr lang="en-US" sz="1100" b="0" i="0" u="none" strike="noStrike">
                          <a:solidFill>
                            <a:srgbClr val="000000"/>
                          </a:solidFill>
                          <a:latin typeface="Times New Roman"/>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100" b="0" i="0" u="none" strike="noStrike">
                          <a:solidFill>
                            <a:srgbClr val="000000"/>
                          </a:solidFill>
                          <a:latin typeface="Times New Roman"/>
                        </a:rPr>
                        <a:t>0.017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0.983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sz="11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sz="11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r" fontAlgn="ctr"/>
                      <a:r>
                        <a:rPr lang="en-US" sz="1100" b="0" i="0" u="none" strike="noStrike">
                          <a:solidFill>
                            <a:srgbClr val="000000"/>
                          </a:solidFill>
                          <a:latin typeface="Times New Roman"/>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100" b="0" i="0" u="none" strike="noStrike">
                          <a:solidFill>
                            <a:srgbClr val="000000"/>
                          </a:solidFill>
                          <a:latin typeface="Times New Roman"/>
                        </a:rPr>
                        <a:t>0.159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0.841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sz="11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sz="11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algn="r" fontAlgn="ctr"/>
                      <a:r>
                        <a:rPr lang="en-US" sz="1100" b="0" i="0" u="none" strike="noStrike">
                          <a:solidFill>
                            <a:srgbClr val="000000"/>
                          </a:solidFill>
                          <a:latin typeface="Times New Roman"/>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1100" b="0" i="0" u="none" strike="noStrike">
                          <a:solidFill>
                            <a:srgbClr val="000000"/>
                          </a:solidFill>
                          <a:latin typeface="Times New Roman"/>
                        </a:rPr>
                        <a:t>0.476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0.524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sz="11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sz="11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3"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39</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4029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357524"/>
            <a:ext cx="7481702" cy="803691"/>
          </a:xfrm>
        </p:spPr>
        <p:txBody>
          <a:bodyPr/>
          <a:lstStyle/>
          <a:p>
            <a:r>
              <a:rPr lang="en-US" b="1" dirty="0"/>
              <a:t>Exercise on Customer Dynamics</a:t>
            </a:r>
          </a:p>
        </p:txBody>
      </p:sp>
      <p:sp>
        <p:nvSpPr>
          <p:cNvPr id="3" name="Content Placeholder 2"/>
          <p:cNvSpPr>
            <a:spLocks noGrp="1"/>
          </p:cNvSpPr>
          <p:nvPr>
            <p:ph idx="1"/>
          </p:nvPr>
        </p:nvSpPr>
        <p:spPr>
          <a:xfrm>
            <a:off x="336030" y="1322221"/>
            <a:ext cx="8610600" cy="5101364"/>
          </a:xfrm>
        </p:spPr>
        <p:txBody>
          <a:bodyPr>
            <a:normAutofit/>
          </a:bodyPr>
          <a:lstStyle/>
          <a:p>
            <a:r>
              <a:rPr lang="en-US" sz="2400" dirty="0"/>
              <a:t>Everyone take a few minutes to describe your or your parents past car purchases</a:t>
            </a:r>
          </a:p>
          <a:p>
            <a:r>
              <a:rPr lang="en-US" sz="2400" dirty="0"/>
              <a:t>Car at 20 _______________</a:t>
            </a:r>
          </a:p>
          <a:p>
            <a:pPr lvl="1"/>
            <a:r>
              <a:rPr lang="en-US" sz="2000" dirty="0"/>
              <a:t>Top two reasons bought __________ &amp; ____________</a:t>
            </a:r>
          </a:p>
          <a:p>
            <a:r>
              <a:rPr lang="en-US" sz="2400" dirty="0"/>
              <a:t>Car at 30 _______________</a:t>
            </a:r>
          </a:p>
          <a:p>
            <a:pPr lvl="1"/>
            <a:r>
              <a:rPr lang="en-US" sz="2000" dirty="0"/>
              <a:t>Top two reasons bought __________ &amp; ____________</a:t>
            </a:r>
          </a:p>
          <a:p>
            <a:pPr lvl="1"/>
            <a:r>
              <a:rPr lang="en-US" sz="2000" dirty="0"/>
              <a:t>Trigger for change _______________</a:t>
            </a:r>
          </a:p>
          <a:p>
            <a:r>
              <a:rPr lang="en-US" sz="2400" dirty="0"/>
              <a:t>Car now _______________</a:t>
            </a:r>
          </a:p>
          <a:p>
            <a:pPr lvl="1"/>
            <a:r>
              <a:rPr lang="en-US" sz="2000" dirty="0"/>
              <a:t>Top two reasons bought __________ &amp; ____________</a:t>
            </a:r>
          </a:p>
          <a:p>
            <a:pPr lvl="1"/>
            <a:r>
              <a:rPr lang="en-US" sz="2000" dirty="0"/>
              <a:t>Trigger for change _______________</a:t>
            </a:r>
          </a:p>
          <a:p>
            <a:pPr marL="457149" lvl="1" indent="0">
              <a:buNone/>
            </a:pPr>
            <a:endParaRPr lang="en-US" dirty="0"/>
          </a:p>
          <a:p>
            <a:endParaRPr lang="en-US" dirty="0"/>
          </a:p>
          <a:p>
            <a:pPr lvl="1"/>
            <a:endParaRPr lang="en-US" sz="2800" dirty="0"/>
          </a:p>
        </p:txBody>
      </p:sp>
      <p:sp>
        <p:nvSpPr>
          <p:cNvPr id="5" name="Footer Placeholder 4"/>
          <p:cNvSpPr>
            <a:spLocks noGrp="1"/>
          </p:cNvSpPr>
          <p:nvPr>
            <p:ph type="ftr" sz="quarter" idx="11"/>
          </p:nvPr>
        </p:nvSpPr>
        <p:spPr/>
        <p:txBody>
          <a:bodyPr/>
          <a:lstStyle/>
          <a:p>
            <a:r>
              <a:rPr lang="en-US" dirty="0"/>
              <a:t>© </a:t>
            </a:r>
            <a:r>
              <a:rPr lang="en-US" dirty="0" err="1"/>
              <a:t>Palmatier</a:t>
            </a:r>
            <a:endParaRPr lang="en-US" dirty="0"/>
          </a:p>
        </p:txBody>
      </p:sp>
      <p:pic>
        <p:nvPicPr>
          <p:cNvPr id="6" name="Picture 5" descr="c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955" y="3641295"/>
            <a:ext cx="2876509" cy="1634816"/>
          </a:xfrm>
          <a:prstGeom prst="rect">
            <a:avLst/>
          </a:prstGeom>
        </p:spPr>
      </p:pic>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28916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8992" y="355148"/>
            <a:ext cx="265644" cy="33850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a:latin typeface="Cambria"/>
              <a:cs typeface="Cambria"/>
            </a:endParaRPr>
          </a:p>
        </p:txBody>
      </p:sp>
      <p:sp>
        <p:nvSpPr>
          <p:cNvPr id="15" name="Rectangle 14"/>
          <p:cNvSpPr/>
          <p:nvPr/>
        </p:nvSpPr>
        <p:spPr>
          <a:xfrm>
            <a:off x="4" y="105255"/>
            <a:ext cx="9144000" cy="268259"/>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4" name="Title 1"/>
          <p:cNvSpPr txBox="1">
            <a:spLocks/>
          </p:cNvSpPr>
          <p:nvPr/>
        </p:nvSpPr>
        <p:spPr>
          <a:xfrm>
            <a:off x="2440606" y="105255"/>
            <a:ext cx="6703394" cy="268259"/>
          </a:xfrm>
          <a:prstGeom prst="rect">
            <a:avLst/>
          </a:prstGeom>
          <a:solidFill>
            <a:schemeClr val="tx2">
              <a:lumMod val="20000"/>
              <a:lumOff val="80000"/>
            </a:schemeClr>
          </a:solidFill>
          <a:effectLst/>
        </p:spPr>
        <p:txBody>
          <a:bodyPr lIns="84498" tIns="42251" rIns="84498" bIns="42251">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300" b="1" dirty="0">
                <a:latin typeface="Cambria"/>
                <a:cs typeface="Cambria"/>
              </a:rPr>
              <a:t>Choice Model Analysis</a:t>
            </a:r>
          </a:p>
        </p:txBody>
      </p:sp>
      <p:sp>
        <p:nvSpPr>
          <p:cNvPr id="8" name="Rectangle 7"/>
          <p:cNvSpPr/>
          <p:nvPr/>
        </p:nvSpPr>
        <p:spPr>
          <a:xfrm>
            <a:off x="255384" y="745825"/>
            <a:ext cx="3325885" cy="692132"/>
          </a:xfrm>
          <a:prstGeom prst="rect">
            <a:avLst/>
          </a:prstGeom>
        </p:spPr>
        <p:txBody>
          <a:bodyPr wrap="square" lIns="75840" tIns="37919" rIns="75840" bIns="37919">
            <a:spAutoFit/>
          </a:bodyPr>
          <a:lstStyle/>
          <a:p>
            <a:r>
              <a:rPr lang="en-US" sz="1000" dirty="0">
                <a:latin typeface="Cambria" panose="02040503050406030204" pitchFamily="18" charset="0"/>
              </a:rPr>
              <a:t>A choice model is a mathematical model that predicts how the likelihood of an observed customer choice or response, is influenced by a firm’s marketing interventions, and/or customer characteristics.</a:t>
            </a:r>
          </a:p>
        </p:txBody>
      </p:sp>
      <p:sp>
        <p:nvSpPr>
          <p:cNvPr id="10" name="Rectangle 9"/>
          <p:cNvSpPr/>
          <p:nvPr/>
        </p:nvSpPr>
        <p:spPr>
          <a:xfrm>
            <a:off x="232434" y="105258"/>
            <a:ext cx="2108557" cy="27003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r>
              <a:rPr lang="en-US" b="1" dirty="0">
                <a:latin typeface="Cambria"/>
                <a:cs typeface="Cambria"/>
              </a:rPr>
              <a:t>DAT 3.2</a:t>
            </a:r>
          </a:p>
        </p:txBody>
      </p:sp>
      <p:sp>
        <p:nvSpPr>
          <p:cNvPr id="19" name="Rounded Rectangle 18"/>
          <p:cNvSpPr/>
          <p:nvPr/>
        </p:nvSpPr>
        <p:spPr>
          <a:xfrm>
            <a:off x="181595" y="601222"/>
            <a:ext cx="3416046" cy="1019877"/>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18" name="Rounded Rectangle 17"/>
          <p:cNvSpPr/>
          <p:nvPr/>
        </p:nvSpPr>
        <p:spPr>
          <a:xfrm>
            <a:off x="46810" y="522098"/>
            <a:ext cx="3550828" cy="232903"/>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5" name="TextBox 4"/>
          <p:cNvSpPr txBox="1"/>
          <p:nvPr/>
        </p:nvSpPr>
        <p:spPr>
          <a:xfrm>
            <a:off x="46811" y="522097"/>
            <a:ext cx="982415"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Description</a:t>
            </a:r>
          </a:p>
        </p:txBody>
      </p:sp>
      <p:sp>
        <p:nvSpPr>
          <p:cNvPr id="23" name="Rectangle 22"/>
          <p:cNvSpPr/>
          <p:nvPr/>
        </p:nvSpPr>
        <p:spPr>
          <a:xfrm>
            <a:off x="4030143" y="735532"/>
            <a:ext cx="4755939" cy="953742"/>
          </a:xfrm>
          <a:prstGeom prst="rect">
            <a:avLst/>
          </a:prstGeom>
        </p:spPr>
        <p:txBody>
          <a:bodyPr wrap="square" lIns="75840" tIns="37919" rIns="75840" bIns="37919">
            <a:spAutoFit/>
          </a:bodyPr>
          <a:lstStyle/>
          <a:p>
            <a:pPr marL="171450" indent="-171450">
              <a:buFont typeface="Arial"/>
              <a:buChar char="•"/>
            </a:pPr>
            <a:r>
              <a:rPr lang="en-US" sz="950" dirty="0">
                <a:latin typeface="Cambria" panose="02040503050406030204" pitchFamily="18" charset="0"/>
              </a:rPr>
              <a:t>To determine a customer’s most likely choice when faced with many product alternatives.</a:t>
            </a:r>
          </a:p>
          <a:p>
            <a:pPr marL="171450" indent="-171450">
              <a:buFont typeface="Arial"/>
              <a:buChar char="•"/>
            </a:pPr>
            <a:r>
              <a:rPr lang="en-US" sz="950" dirty="0">
                <a:latin typeface="Cambria" panose="02040503050406030204" pitchFamily="18" charset="0"/>
              </a:rPr>
              <a:t>To determine the most important factors that influence customer choice likelihood.</a:t>
            </a:r>
          </a:p>
          <a:p>
            <a:pPr marL="171450" indent="-171450">
              <a:buFont typeface="Arial"/>
              <a:buChar char="•"/>
            </a:pPr>
            <a:r>
              <a:rPr lang="en-US" sz="950" dirty="0">
                <a:latin typeface="Cambria" panose="02040503050406030204" pitchFamily="18" charset="0"/>
              </a:rPr>
              <a:t>To segment and target customers according to the similarities in their choice drivers.</a:t>
            </a:r>
          </a:p>
          <a:p>
            <a:pPr marL="171450" indent="-171450">
              <a:buFont typeface="Arial"/>
              <a:buChar char="•"/>
            </a:pPr>
            <a:r>
              <a:rPr lang="en-US" sz="950" dirty="0">
                <a:latin typeface="Cambria" panose="02040503050406030204" pitchFamily="18" charset="0"/>
              </a:rPr>
              <a:t>To simulate the potential market share for various products on the basis of customer choice.</a:t>
            </a:r>
          </a:p>
        </p:txBody>
      </p:sp>
      <p:sp>
        <p:nvSpPr>
          <p:cNvPr id="27" name="Rounded Rectangle 26"/>
          <p:cNvSpPr/>
          <p:nvPr/>
        </p:nvSpPr>
        <p:spPr>
          <a:xfrm>
            <a:off x="4030146" y="601220"/>
            <a:ext cx="4966494" cy="1199194"/>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29" name="Rounded Rectangle 28"/>
          <p:cNvSpPr/>
          <p:nvPr/>
        </p:nvSpPr>
        <p:spPr>
          <a:xfrm>
            <a:off x="3880370" y="522098"/>
            <a:ext cx="4984348" cy="209848"/>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35" name="TextBox 34"/>
          <p:cNvSpPr txBox="1"/>
          <p:nvPr/>
        </p:nvSpPr>
        <p:spPr>
          <a:xfrm>
            <a:off x="3880372" y="522096"/>
            <a:ext cx="1191907"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When to Use It</a:t>
            </a:r>
          </a:p>
        </p:txBody>
      </p:sp>
      <p:sp>
        <p:nvSpPr>
          <p:cNvPr id="33" name="Rounded Rectangle 32"/>
          <p:cNvSpPr/>
          <p:nvPr/>
        </p:nvSpPr>
        <p:spPr>
          <a:xfrm>
            <a:off x="232434" y="1952471"/>
            <a:ext cx="8815044" cy="2272419"/>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50" tIns="37924" rIns="75850" bIns="37924" rtlCol="0" anchor="ctr"/>
          <a:lstStyle/>
          <a:p>
            <a:pPr algn="ctr"/>
            <a:endParaRPr lang="en-US">
              <a:latin typeface="Cambria"/>
              <a:cs typeface="Cambria"/>
            </a:endParaRPr>
          </a:p>
        </p:txBody>
      </p:sp>
      <p:sp>
        <p:nvSpPr>
          <p:cNvPr id="34" name="Rounded Rectangle 33"/>
          <p:cNvSpPr/>
          <p:nvPr/>
        </p:nvSpPr>
        <p:spPr>
          <a:xfrm>
            <a:off x="339773" y="1823923"/>
            <a:ext cx="4610830" cy="182597"/>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50" tIns="37924" rIns="75850" bIns="37924" rtlCol="0" anchor="ctr"/>
          <a:lstStyle/>
          <a:p>
            <a:r>
              <a:rPr lang="en-US" sz="1200" b="1" dirty="0">
                <a:latin typeface="Cambria"/>
                <a:cs typeface="Cambria"/>
              </a:rPr>
              <a:t>How it Works</a:t>
            </a:r>
          </a:p>
        </p:txBody>
      </p:sp>
      <p:sp>
        <p:nvSpPr>
          <p:cNvPr id="49" name="Rounded Rectangle 48"/>
          <p:cNvSpPr/>
          <p:nvPr/>
        </p:nvSpPr>
        <p:spPr>
          <a:xfrm>
            <a:off x="232434" y="4502060"/>
            <a:ext cx="8764207" cy="2103620"/>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50" tIns="37924" rIns="75850" bIns="37924" rtlCol="0" anchor="ctr"/>
          <a:lstStyle/>
          <a:p>
            <a:pPr algn="ctr"/>
            <a:endParaRPr lang="en-US">
              <a:latin typeface="Cambria"/>
              <a:cs typeface="Cambria"/>
            </a:endParaRPr>
          </a:p>
        </p:txBody>
      </p:sp>
      <p:sp>
        <p:nvSpPr>
          <p:cNvPr id="50" name="Rounded Rectangle 49"/>
          <p:cNvSpPr/>
          <p:nvPr/>
        </p:nvSpPr>
        <p:spPr>
          <a:xfrm>
            <a:off x="390609" y="4292213"/>
            <a:ext cx="4610830" cy="209848"/>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50" tIns="37924" rIns="75850" bIns="37924" rtlCol="0" anchor="ctr"/>
          <a:lstStyle/>
          <a:p>
            <a:r>
              <a:rPr lang="en-US" sz="1200" b="1" dirty="0">
                <a:latin typeface="Cambria"/>
                <a:cs typeface="Cambria"/>
              </a:rPr>
              <a:t>Example</a:t>
            </a:r>
          </a:p>
        </p:txBody>
      </p:sp>
      <p:sp>
        <p:nvSpPr>
          <p:cNvPr id="51" name="TextBox 50"/>
          <p:cNvSpPr txBox="1"/>
          <p:nvPr/>
        </p:nvSpPr>
        <p:spPr>
          <a:xfrm>
            <a:off x="566467" y="4569260"/>
            <a:ext cx="8382637" cy="1615472"/>
          </a:xfrm>
          <a:prstGeom prst="rect">
            <a:avLst/>
          </a:prstGeom>
          <a:noFill/>
        </p:spPr>
        <p:txBody>
          <a:bodyPr wrap="square" lIns="75850" tIns="37924" rIns="75850" bIns="37924" rtlCol="0">
            <a:spAutoFit/>
          </a:bodyPr>
          <a:lstStyle/>
          <a:p>
            <a:r>
              <a:rPr lang="en-US" sz="1000" dirty="0">
                <a:latin typeface="Cambria" panose="02040503050406030204" pitchFamily="18" charset="0"/>
              </a:rPr>
              <a:t>A retailer is planning to introduce a store brand of bleach (Store Brand “C”) in their bleach category, which predominantly has two national brands (Brand “A” and Brand “B”).  The manager responsible for the store brand obtains transaction data from all the retail stores on the sales, price and promotional efforts by Brand A and Brand B. With a choice model, the manager learns the weights and elasticities associated with price and promotional efforts respectively. A 1% increase in the price of Brand A decreases the sales of Brand A by 2.7%, while it increases the sales of Brand B by 1.6%.  A 1% increase in the price of Brand B decreases the sales of Brand B by 3.7%, while it increases the sales of Brand A by 1.2%.  A 1% increase in promotional intensity (a 10% price cut for 2 weeks) by Brands A and B increases their respective sales by 8% and 6% respectively. The model fits the data very well, and hence the retail manager feel confident about the results. Also, the manager learns that frequent price promotions, and lower price do help increase market share significantly. Hence, the retail manager decides to introduce the store brand (Brand C) as a low price, generic version of bleach (price 20% below Brands A and B), with promotions held 20% more frequently than Brands A and B. The goal of the store brand introduction is to steal market share from Brands A and B, especially in a category where price seems to have a large effect on sales (as learnt from a choice model). </a:t>
            </a:r>
          </a:p>
        </p:txBody>
      </p:sp>
      <p:sp>
        <p:nvSpPr>
          <p:cNvPr id="25" name="TextBox 24"/>
          <p:cNvSpPr txBox="1"/>
          <p:nvPr/>
        </p:nvSpPr>
        <p:spPr>
          <a:xfrm>
            <a:off x="306222" y="2044228"/>
            <a:ext cx="8741256" cy="2231025"/>
          </a:xfrm>
          <a:prstGeom prst="rect">
            <a:avLst/>
          </a:prstGeom>
          <a:noFill/>
        </p:spPr>
        <p:txBody>
          <a:bodyPr wrap="square" lIns="75850" tIns="37924" rIns="75850" bIns="37924" rtlCol="0">
            <a:spAutoFit/>
          </a:bodyPr>
          <a:lstStyle/>
          <a:p>
            <a:pPr marL="171450" indent="-171450">
              <a:buFont typeface="Arial" panose="020B0604020202020204" pitchFamily="34" charset="0"/>
              <a:buChar char="•"/>
            </a:pPr>
            <a:r>
              <a:rPr lang="en-US" sz="1000" dirty="0">
                <a:latin typeface="Cambria" panose="02040503050406030204" pitchFamily="18" charset="0"/>
              </a:rPr>
              <a:t>In a choice model setting, every individual is assumed to derive an unobserved product-specific utility from several product options.  The individual is assumed to pick the product option that provides the maximum utility.  The dependent variable in a choice model is binary: every individual chooses (or does not choose) a product option.</a:t>
            </a:r>
          </a:p>
          <a:p>
            <a:pPr marL="171450" indent="-171450">
              <a:buFont typeface="Arial" panose="020B0604020202020204" pitchFamily="34" charset="0"/>
              <a:buChar char="•"/>
            </a:pPr>
            <a:r>
              <a:rPr lang="en-US" sz="1000" dirty="0">
                <a:latin typeface="Cambria" panose="02040503050406030204" pitchFamily="18" charset="0"/>
              </a:rPr>
              <a:t>Every product option’s attractiveness is assumed to stem from a finite set of attributes (e.g., brand name, price, advertising). The independent variables in a choice model are the measure of the strength of attributes of each of the product option, e.g., product option 1 may have a low price, while product option 2 may have a higher price. </a:t>
            </a:r>
          </a:p>
          <a:p>
            <a:pPr marL="171450" indent="-171450">
              <a:buFont typeface="Arial" panose="020B0604020202020204" pitchFamily="34" charset="0"/>
              <a:buChar char="•"/>
            </a:pPr>
            <a:r>
              <a:rPr lang="en-US" sz="1000" dirty="0">
                <a:latin typeface="Cambria" panose="02040503050406030204" pitchFamily="18" charset="0"/>
              </a:rPr>
              <a:t>The model uses the two inputs (dependent variable, independent variables) to estimate several outputs. First, it provides the weights (or coefficients) that each attribute would have had to cause customers to pick a certain product.  This provides the most important factors that influence customer choice likelihood.</a:t>
            </a:r>
          </a:p>
          <a:p>
            <a:pPr marL="171450" indent="-171450">
              <a:buFont typeface="Arial" panose="020B0604020202020204" pitchFamily="34" charset="0"/>
              <a:buChar char="•"/>
            </a:pPr>
            <a:r>
              <a:rPr lang="en-US" sz="1000" dirty="0">
                <a:latin typeface="Cambria" panose="02040503050406030204" pitchFamily="18" charset="0"/>
              </a:rPr>
              <a:t>Second, it is used in a predictive sense. For example, when we only observe product attributes, we can use the attributes and the weighs of the model to predict the choices that are likely to be made by a new set of customers. This in turn can help a firm segment and target customers based on choice likelihood. </a:t>
            </a:r>
          </a:p>
          <a:p>
            <a:pPr marL="171450" indent="-171450">
              <a:buFont typeface="Arial" panose="020B0604020202020204" pitchFamily="34" charset="0"/>
              <a:buChar char="•"/>
            </a:pPr>
            <a:r>
              <a:rPr lang="en-US" sz="1000" dirty="0">
                <a:latin typeface="Cambria" panose="02040503050406030204" pitchFamily="18" charset="0"/>
              </a:rPr>
              <a:t>Third, the model can be used to simulate the market share of a product category, by adding up the product choices made by all customers faced with all products. This can help manages plan their marketing efforts. </a:t>
            </a:r>
          </a:p>
        </p:txBody>
      </p:sp>
      <p:sp>
        <p:nvSpPr>
          <p:cNvPr id="20" name="Slide Number Placeholder 4"/>
          <p:cNvSpPr txBox="1">
            <a:spLocks/>
          </p:cNvSpPr>
          <p:nvPr/>
        </p:nvSpPr>
        <p:spPr>
          <a:xfrm>
            <a:off x="8398863" y="6573993"/>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40</a:t>
            </a:fld>
            <a:endParaRPr lang="en-US" sz="1200" dirty="0">
              <a:solidFill>
                <a:schemeClr val="tx1">
                  <a:lumMod val="65000"/>
                  <a:lumOff val="35000"/>
                </a:schemeClr>
              </a:solidFill>
            </a:endParaRPr>
          </a:p>
        </p:txBody>
      </p:sp>
      <p:sp>
        <p:nvSpPr>
          <p:cNvPr id="21" name="Footer Placeholder 2"/>
          <p:cNvSpPr>
            <a:spLocks noGrp="1"/>
          </p:cNvSpPr>
          <p:nvPr>
            <p:ph type="ftr" sz="quarter" idx="11"/>
          </p:nvPr>
        </p:nvSpPr>
        <p:spPr>
          <a:xfrm>
            <a:off x="201706" y="6507145"/>
            <a:ext cx="6122894" cy="365125"/>
          </a:xfrm>
        </p:spPr>
        <p:txBody>
          <a:bodyPr/>
          <a:lstStyle/>
          <a:p>
            <a:pPr algn="l"/>
            <a:r>
              <a:rPr lang="en-US" dirty="0"/>
              <a:t>© </a:t>
            </a:r>
            <a:r>
              <a:rPr lang="en-US" dirty="0" err="1"/>
              <a:t>Palmatier</a:t>
            </a:r>
            <a:endParaRPr lang="en-US" dirty="0"/>
          </a:p>
        </p:txBody>
      </p:sp>
    </p:spTree>
    <p:extLst>
      <p:ext uri="{BB962C8B-B14F-4D97-AF65-F5344CB8AC3E}">
        <p14:creationId xmlns:p14="http://schemas.microsoft.com/office/powerpoint/2010/main" val="32235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fontScale="92500" lnSpcReduction="20000"/>
          </a:bodyPr>
          <a:lstStyle/>
          <a:p>
            <a:r>
              <a:rPr lang="en-US" sz="1800" dirty="0">
                <a:solidFill>
                  <a:srgbClr val="595959"/>
                </a:solidFill>
              </a:rPr>
              <a:t>Introduction</a:t>
            </a:r>
          </a:p>
          <a:p>
            <a:r>
              <a:rPr lang="en-US" sz="1800" dirty="0">
                <a:solidFill>
                  <a:srgbClr val="595959"/>
                </a:solidFill>
              </a:rPr>
              <a:t>Approaches for Managing Customer Dynamics</a:t>
            </a:r>
          </a:p>
          <a:p>
            <a:pPr lvl="1"/>
            <a:r>
              <a:rPr lang="en-US" sz="1600" dirty="0">
                <a:solidFill>
                  <a:srgbClr val="595959"/>
                </a:solidFill>
              </a:rPr>
              <a:t>Evolution of Approaches for Managing Customer Dynamics</a:t>
            </a:r>
          </a:p>
          <a:p>
            <a:pPr lvl="1"/>
            <a:r>
              <a:rPr lang="en-US" sz="1600" dirty="0">
                <a:solidFill>
                  <a:srgbClr val="595959"/>
                </a:solidFill>
              </a:rPr>
              <a:t>Lifecycle Approach</a:t>
            </a:r>
          </a:p>
          <a:p>
            <a:pPr lvl="1"/>
            <a:r>
              <a:rPr lang="en-US" sz="1600" dirty="0">
                <a:solidFill>
                  <a:srgbClr val="595959"/>
                </a:solidFill>
              </a:rPr>
              <a:t>Customer Dynamic Segmentation Approach</a:t>
            </a:r>
          </a:p>
          <a:p>
            <a:pPr lvl="1"/>
            <a:r>
              <a:rPr lang="en-US" sz="1600" dirty="0">
                <a:solidFill>
                  <a:srgbClr val="595959"/>
                </a:solidFill>
              </a:rPr>
              <a:t>Customer Lifetime Value Approach</a:t>
            </a:r>
          </a:p>
          <a:p>
            <a:pPr lvl="1"/>
            <a:r>
              <a:rPr lang="en-US" sz="1600" dirty="0"/>
              <a:t>Choice Models</a:t>
            </a:r>
          </a:p>
          <a:p>
            <a:r>
              <a:rPr lang="en-US" sz="1800" b="1" dirty="0">
                <a:solidFill>
                  <a:schemeClr val="tx2"/>
                </a:solidFill>
              </a:rPr>
              <a:t>Framework for Managing Customer Dynamics</a:t>
            </a:r>
          </a:p>
          <a:p>
            <a:pPr lvl="1"/>
            <a:r>
              <a:rPr lang="en-US" sz="1600" dirty="0"/>
              <a:t>Inputs to Managing Customer Dynamics Framework</a:t>
            </a:r>
          </a:p>
          <a:p>
            <a:pPr lvl="1"/>
            <a:r>
              <a:rPr lang="en-US" sz="1600" dirty="0"/>
              <a:t>Outputs of Managing Customer Dynamics Framework</a:t>
            </a:r>
          </a:p>
          <a:p>
            <a:pPr lvl="1"/>
            <a:r>
              <a:rPr lang="en-US" sz="1600" dirty="0"/>
              <a:t>Process for Managing Customer Dynamics</a:t>
            </a:r>
          </a:p>
          <a:p>
            <a:r>
              <a:rPr lang="en-US" sz="1800" dirty="0"/>
              <a:t>Managing Customer Dynamics Example</a:t>
            </a:r>
          </a:p>
          <a:p>
            <a:r>
              <a:rPr lang="en-US" sz="1800" dirty="0"/>
              <a:t>Takeaways</a:t>
            </a:r>
          </a:p>
          <a:p>
            <a:r>
              <a:rPr lang="en-US" sz="1800" dirty="0"/>
              <a:t>Case</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41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007727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37604"/>
            <a:ext cx="7481702" cy="803691"/>
          </a:xfrm>
        </p:spPr>
        <p:txBody>
          <a:bodyPr/>
          <a:lstStyle/>
          <a:p>
            <a:r>
              <a:rPr lang="en-US" b="1" dirty="0">
                <a:cs typeface="Cambria"/>
              </a:rPr>
              <a:t>Marketing Principle #2: All Customers Change</a:t>
            </a:r>
            <a:r>
              <a:rPr lang="en-US" b="1" dirty="0">
                <a:ea typeface="Wingdings"/>
                <a:cs typeface="Cambria"/>
                <a:sym typeface="Wingdings"/>
              </a:rPr>
              <a:t></a:t>
            </a:r>
            <a:r>
              <a:rPr lang="en-US" b="1" dirty="0">
                <a:cs typeface="Cambria"/>
              </a:rPr>
              <a:t> Managing Customer Dynamics</a:t>
            </a:r>
            <a:r>
              <a:rPr lang="en-US" dirty="0">
                <a:cs typeface="Cambria"/>
              </a:rPr>
              <a:t/>
            </a:r>
            <a:br>
              <a:rPr lang="en-US" dirty="0">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6" name="TextBox 5"/>
          <p:cNvSpPr txBox="1"/>
          <p:nvPr/>
        </p:nvSpPr>
        <p:spPr>
          <a:xfrm>
            <a:off x="3064121" y="1833679"/>
            <a:ext cx="2991082" cy="308028"/>
          </a:xfrm>
          <a:prstGeom prst="rect">
            <a:avLst/>
          </a:prstGeom>
          <a:noFill/>
        </p:spPr>
        <p:txBody>
          <a:bodyPr wrap="square" lIns="91429" tIns="45714" rIns="91429" bIns="45714" rtlCol="0">
            <a:spAutoFit/>
          </a:bodyPr>
          <a:lstStyle/>
          <a:p>
            <a:pPr algn="ctr"/>
            <a:r>
              <a:rPr lang="en-US" sz="1400" b="1" dirty="0">
                <a:latin typeface="Cambria"/>
                <a:cs typeface="Cambria"/>
              </a:rPr>
              <a:t>Managing Customer Dynamics</a:t>
            </a:r>
          </a:p>
        </p:txBody>
      </p:sp>
      <p:sp>
        <p:nvSpPr>
          <p:cNvPr id="7" name="Rounded Rectangle 6"/>
          <p:cNvSpPr/>
          <p:nvPr/>
        </p:nvSpPr>
        <p:spPr>
          <a:xfrm>
            <a:off x="3071837" y="2151866"/>
            <a:ext cx="2983365" cy="3355501"/>
          </a:xfrm>
          <a:prstGeom prst="roundRect">
            <a:avLst>
              <a:gd name="adj" fmla="val 7207"/>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Approaches &amp; Processes</a:t>
            </a:r>
          </a:p>
          <a:p>
            <a:pPr algn="ctr"/>
            <a:r>
              <a:rPr lang="en-US" sz="1200" dirty="0">
                <a:solidFill>
                  <a:schemeClr val="tx1"/>
                </a:solidFill>
                <a:latin typeface="Cambria"/>
                <a:cs typeface="Cambria"/>
              </a:rPr>
              <a:t>Lifecycle approach</a:t>
            </a:r>
          </a:p>
          <a:p>
            <a:pPr algn="ctr"/>
            <a:r>
              <a:rPr lang="en-US" sz="1200" dirty="0">
                <a:solidFill>
                  <a:schemeClr val="tx1"/>
                </a:solidFill>
                <a:latin typeface="Cambria"/>
                <a:cs typeface="Cambria"/>
              </a:rPr>
              <a:t>Dynamic segmentation approach</a:t>
            </a:r>
          </a:p>
          <a:p>
            <a:pPr algn="ctr"/>
            <a:r>
              <a:rPr lang="en-US" sz="1200" dirty="0">
                <a:solidFill>
                  <a:schemeClr val="tx1"/>
                </a:solidFill>
                <a:latin typeface="Cambria"/>
                <a:cs typeface="Cambria"/>
              </a:rPr>
              <a:t>Acquisition, expansion, retention (AER) model</a:t>
            </a:r>
          </a:p>
          <a:p>
            <a:pPr algn="ctr"/>
            <a:r>
              <a:rPr lang="en-US" sz="1200" dirty="0">
                <a:solidFill>
                  <a:schemeClr val="tx1"/>
                </a:solidFill>
                <a:latin typeface="Cambria"/>
                <a:cs typeface="Cambria"/>
              </a:rPr>
              <a:t>Lost customer approach</a:t>
            </a:r>
          </a:p>
          <a:p>
            <a:pPr algn="ctr"/>
            <a:endParaRPr lang="en-US" sz="1200" b="1" dirty="0">
              <a:latin typeface="Cambria"/>
              <a:cs typeface="Cambria"/>
            </a:endParaRPr>
          </a:p>
          <a:p>
            <a:pPr algn="ctr"/>
            <a:endParaRPr lang="en-US" sz="1200" b="1" dirty="0">
              <a:latin typeface="Cambria"/>
              <a:cs typeface="Cambria"/>
            </a:endParaRPr>
          </a:p>
          <a:p>
            <a:pPr algn="ctr"/>
            <a:r>
              <a:rPr lang="en-US" sz="1400" b="1" dirty="0">
                <a:solidFill>
                  <a:srgbClr val="000000"/>
                </a:solidFill>
                <a:latin typeface="Cambria"/>
                <a:cs typeface="Cambria"/>
              </a:rPr>
              <a:t>Analyses</a:t>
            </a:r>
          </a:p>
          <a:p>
            <a:pPr algn="ctr"/>
            <a:r>
              <a:rPr lang="en-US" sz="1200" dirty="0">
                <a:solidFill>
                  <a:srgbClr val="000000"/>
                </a:solidFill>
                <a:latin typeface="Cambria"/>
                <a:cs typeface="Cambria"/>
              </a:rPr>
              <a:t>Customer lifetime value (CLV)</a:t>
            </a:r>
          </a:p>
          <a:p>
            <a:pPr algn="ctr"/>
            <a:r>
              <a:rPr lang="en-US" sz="1200" dirty="0">
                <a:solidFill>
                  <a:srgbClr val="000000"/>
                </a:solidFill>
                <a:latin typeface="Cambria"/>
                <a:cs typeface="Cambria"/>
              </a:rPr>
              <a:t>Hidden Markov model (HMM)</a:t>
            </a:r>
          </a:p>
          <a:p>
            <a:pPr algn="ctr"/>
            <a:r>
              <a:rPr lang="en-US" sz="1200" dirty="0">
                <a:solidFill>
                  <a:srgbClr val="000000"/>
                </a:solidFill>
                <a:latin typeface="Cambria"/>
                <a:cs typeface="Cambria"/>
              </a:rPr>
              <a:t>Choice models</a:t>
            </a:r>
          </a:p>
          <a:p>
            <a:pPr algn="ctr"/>
            <a:r>
              <a:rPr lang="en-US" sz="1200" dirty="0">
                <a:solidFill>
                  <a:srgbClr val="000000"/>
                </a:solidFill>
                <a:latin typeface="Cambria"/>
                <a:cs typeface="Cambria"/>
              </a:rPr>
              <a:t>Factor, cluster, discriminant analyses</a:t>
            </a:r>
          </a:p>
        </p:txBody>
      </p:sp>
      <p:sp>
        <p:nvSpPr>
          <p:cNvPr id="8" name="TextBox 7"/>
          <p:cNvSpPr txBox="1"/>
          <p:nvPr/>
        </p:nvSpPr>
        <p:spPr>
          <a:xfrm>
            <a:off x="134001" y="1848884"/>
            <a:ext cx="2485316" cy="308028"/>
          </a:xfrm>
          <a:prstGeom prst="rect">
            <a:avLst/>
          </a:prstGeom>
          <a:noFill/>
        </p:spPr>
        <p:txBody>
          <a:bodyPr wrap="square" lIns="91429" tIns="45714" rIns="91429" bIns="45714" rtlCol="0">
            <a:spAutoFit/>
          </a:bodyPr>
          <a:lstStyle/>
          <a:p>
            <a:pPr algn="ctr"/>
            <a:r>
              <a:rPr lang="en-US" sz="1400" b="1" dirty="0">
                <a:latin typeface="Cambria"/>
                <a:cs typeface="Cambria"/>
              </a:rPr>
              <a:t>Inputs (CRM data)</a:t>
            </a:r>
          </a:p>
        </p:txBody>
      </p:sp>
      <p:sp>
        <p:nvSpPr>
          <p:cNvPr id="9" name="TextBox 8"/>
          <p:cNvSpPr txBox="1"/>
          <p:nvPr/>
        </p:nvSpPr>
        <p:spPr>
          <a:xfrm>
            <a:off x="6561595" y="1817524"/>
            <a:ext cx="2516631" cy="308028"/>
          </a:xfrm>
          <a:prstGeom prst="rect">
            <a:avLst/>
          </a:prstGeom>
          <a:noFill/>
        </p:spPr>
        <p:txBody>
          <a:bodyPr wrap="square" lIns="91429" tIns="45714" rIns="91429" bIns="45714" rtlCol="0">
            <a:spAutoFit/>
          </a:bodyPr>
          <a:lstStyle/>
          <a:p>
            <a:pPr algn="ctr"/>
            <a:r>
              <a:rPr lang="en-US" sz="1400" b="1" dirty="0">
                <a:latin typeface="Cambria"/>
                <a:cs typeface="Cambria"/>
              </a:rPr>
              <a:t>Outputs (AER)</a:t>
            </a:r>
          </a:p>
        </p:txBody>
      </p:sp>
      <p:sp>
        <p:nvSpPr>
          <p:cNvPr id="10" name="Right Arrow 9"/>
          <p:cNvSpPr/>
          <p:nvPr/>
        </p:nvSpPr>
        <p:spPr>
          <a:xfrm>
            <a:off x="2682033" y="2559544"/>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1" name="Rounded Rectangle 10"/>
          <p:cNvSpPr/>
          <p:nvPr/>
        </p:nvSpPr>
        <p:spPr>
          <a:xfrm>
            <a:off x="95053" y="2151867"/>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Your Customers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Individual customers’ sales, margins, costs</a:t>
            </a:r>
          </a:p>
          <a:p>
            <a:pPr marL="90264" indent="-90264">
              <a:buFont typeface="Arial"/>
              <a:buChar char="•"/>
            </a:pPr>
            <a:r>
              <a:rPr lang="en-US" sz="1200" dirty="0">
                <a:solidFill>
                  <a:schemeClr val="tx1"/>
                </a:solidFill>
                <a:latin typeface="Cambria"/>
                <a:cs typeface="Cambria"/>
              </a:rPr>
              <a:t>Behaviors/needs over time/events</a:t>
            </a:r>
          </a:p>
        </p:txBody>
      </p:sp>
      <p:sp>
        <p:nvSpPr>
          <p:cNvPr id="12" name="Rounded Rectangle 11"/>
          <p:cNvSpPr/>
          <p:nvPr/>
        </p:nvSpPr>
        <p:spPr>
          <a:xfrm>
            <a:off x="95053" y="3327860"/>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Past Marketing Programs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Source of customers</a:t>
            </a:r>
          </a:p>
          <a:p>
            <a:pPr marL="90264" indent="-90264">
              <a:buFont typeface="Arial"/>
              <a:buChar char="•"/>
            </a:pPr>
            <a:r>
              <a:rPr lang="en-US" sz="1200" dirty="0">
                <a:solidFill>
                  <a:schemeClr val="tx1"/>
                </a:solidFill>
                <a:latin typeface="Cambria"/>
                <a:cs typeface="Cambria"/>
              </a:rPr>
              <a:t>Past programs targeted at specific customers</a:t>
            </a:r>
          </a:p>
        </p:txBody>
      </p:sp>
      <p:sp>
        <p:nvSpPr>
          <p:cNvPr id="13" name="Rounded Rectangle 12"/>
          <p:cNvSpPr/>
          <p:nvPr/>
        </p:nvSpPr>
        <p:spPr>
          <a:xfrm>
            <a:off x="95053" y="4488174"/>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Lost Customers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Cause of defection</a:t>
            </a:r>
          </a:p>
          <a:p>
            <a:pPr marL="90264" indent="-90264">
              <a:buFont typeface="Arial"/>
              <a:buChar char="•"/>
            </a:pPr>
            <a:r>
              <a:rPr lang="en-US" sz="1200" dirty="0">
                <a:solidFill>
                  <a:schemeClr val="tx1"/>
                </a:solidFill>
                <a:latin typeface="Cambria"/>
                <a:cs typeface="Cambria"/>
              </a:rPr>
              <a:t>Characteristics of lost customers</a:t>
            </a:r>
          </a:p>
        </p:txBody>
      </p:sp>
      <p:sp>
        <p:nvSpPr>
          <p:cNvPr id="14" name="Rounded Rectangle 13"/>
          <p:cNvSpPr/>
          <p:nvPr/>
        </p:nvSpPr>
        <p:spPr>
          <a:xfrm>
            <a:off x="6553961" y="2151867"/>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Segmentation</a:t>
            </a:r>
            <a:r>
              <a:rPr lang="en-US" sz="1400" b="1" dirty="0">
                <a:solidFill>
                  <a:schemeClr val="tx1"/>
                </a:solidFill>
                <a:latin typeface="Cambria"/>
                <a:cs typeface="Cambria"/>
              </a:rPr>
              <a:t> of Customers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Customer personas</a:t>
            </a:r>
          </a:p>
          <a:p>
            <a:pPr marL="90264" indent="-90264">
              <a:buFont typeface="Arial"/>
              <a:buChar char="•"/>
            </a:pPr>
            <a:r>
              <a:rPr lang="en-US" sz="1200" dirty="0">
                <a:solidFill>
                  <a:schemeClr val="tx1"/>
                </a:solidFill>
                <a:latin typeface="Cambria"/>
                <a:cs typeface="Cambria"/>
              </a:rPr>
              <a:t>Needs and CLV of personas</a:t>
            </a:r>
          </a:p>
          <a:p>
            <a:pPr marL="90264" indent="-90264">
              <a:buFont typeface="Arial"/>
              <a:buChar char="•"/>
            </a:pPr>
            <a:r>
              <a:rPr lang="en-US" sz="1200" dirty="0">
                <a:solidFill>
                  <a:schemeClr val="tx1"/>
                </a:solidFill>
                <a:latin typeface="Cambria"/>
                <a:cs typeface="Cambria"/>
              </a:rPr>
              <a:t>Why and how they migrate</a:t>
            </a:r>
          </a:p>
        </p:txBody>
      </p:sp>
      <p:sp>
        <p:nvSpPr>
          <p:cNvPr id="15" name="Rounded Rectangle 14"/>
          <p:cNvSpPr/>
          <p:nvPr/>
        </p:nvSpPr>
        <p:spPr>
          <a:xfrm>
            <a:off x="6553961" y="3327860"/>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AER Positioning Statements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How best to position the firm in each persona/AER stage</a:t>
            </a:r>
          </a:p>
        </p:txBody>
      </p:sp>
      <p:sp>
        <p:nvSpPr>
          <p:cNvPr id="16" name="Rounded Rectangle 15"/>
          <p:cNvSpPr/>
          <p:nvPr/>
        </p:nvSpPr>
        <p:spPr>
          <a:xfrm>
            <a:off x="6553961" y="4488174"/>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AER Strategies</a:t>
            </a:r>
          </a:p>
          <a:p>
            <a:pPr algn="ctr"/>
            <a:endParaRPr lang="en-US" sz="400" dirty="0">
              <a:solidFill>
                <a:schemeClr val="tx1"/>
              </a:solidFill>
              <a:latin typeface="Cambria"/>
              <a:cs typeface="Cambria"/>
            </a:endParaRPr>
          </a:p>
          <a:p>
            <a:pPr marL="90264" indent="-90264">
              <a:buFont typeface="Arial"/>
              <a:buChar char="•"/>
            </a:pPr>
            <a:r>
              <a:rPr lang="en-US" sz="1200" dirty="0">
                <a:solidFill>
                  <a:schemeClr val="tx1"/>
                </a:solidFill>
                <a:latin typeface="Cambria"/>
                <a:cs typeface="Cambria"/>
              </a:rPr>
              <a:t>What marketing strategies work best for each persona/AER stage</a:t>
            </a:r>
          </a:p>
        </p:txBody>
      </p:sp>
      <p:sp>
        <p:nvSpPr>
          <p:cNvPr id="17" name="Right Arrow 16"/>
          <p:cNvSpPr/>
          <p:nvPr/>
        </p:nvSpPr>
        <p:spPr>
          <a:xfrm>
            <a:off x="2682033" y="3735537"/>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8" name="Right Arrow 17"/>
          <p:cNvSpPr/>
          <p:nvPr/>
        </p:nvSpPr>
        <p:spPr>
          <a:xfrm>
            <a:off x="2682033" y="4895849"/>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9" name="Right Arrow 18"/>
          <p:cNvSpPr/>
          <p:nvPr/>
        </p:nvSpPr>
        <p:spPr>
          <a:xfrm>
            <a:off x="6167461" y="2559544"/>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20" name="Right Arrow 19"/>
          <p:cNvSpPr/>
          <p:nvPr/>
        </p:nvSpPr>
        <p:spPr>
          <a:xfrm>
            <a:off x="6167461" y="3735537"/>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21" name="Right Arrow 20"/>
          <p:cNvSpPr/>
          <p:nvPr/>
        </p:nvSpPr>
        <p:spPr>
          <a:xfrm>
            <a:off x="6167461" y="4895849"/>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22"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42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7160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Inputs to the Customer Dynamics Framework</a:t>
            </a:r>
          </a:p>
        </p:txBody>
      </p:sp>
      <p:sp>
        <p:nvSpPr>
          <p:cNvPr id="3" name="Content Placeholder 2"/>
          <p:cNvSpPr>
            <a:spLocks noGrp="1"/>
          </p:cNvSpPr>
          <p:nvPr>
            <p:ph idx="1"/>
          </p:nvPr>
        </p:nvSpPr>
        <p:spPr>
          <a:xfrm>
            <a:off x="498474" y="1331056"/>
            <a:ext cx="8482957" cy="3488286"/>
          </a:xfrm>
        </p:spPr>
        <p:txBody>
          <a:bodyPr>
            <a:normAutofit fontScale="92500"/>
          </a:bodyPr>
          <a:lstStyle/>
          <a:p>
            <a:pPr marL="342900" indent="-342900">
              <a:buFont typeface="+mj-lt"/>
              <a:buAutoNum type="arabicPeriod"/>
            </a:pPr>
            <a:r>
              <a:rPr lang="en-US" sz="2400" dirty="0">
                <a:latin typeface="+mj-lt"/>
              </a:rPr>
              <a:t>The firm’s existing customer portfolio – ideally a firm’s CRM system provides detailed customer-level data for the dynamic segmentation analysis</a:t>
            </a:r>
          </a:p>
          <a:p>
            <a:pPr marL="342900" indent="-342900">
              <a:buFont typeface="+mj-lt"/>
              <a:buAutoNum type="arabicPeriod"/>
            </a:pPr>
            <a:r>
              <a:rPr lang="en-US" sz="2400" dirty="0">
                <a:latin typeface="+mj-lt"/>
              </a:rPr>
              <a:t>Data linking past customer responses with specific marketing programs and the programs’ cost</a:t>
            </a:r>
          </a:p>
          <a:p>
            <a:pPr marL="342900" indent="-342900">
              <a:buFont typeface="+mj-lt"/>
              <a:buAutoNum type="arabicPeriod"/>
            </a:pPr>
            <a:r>
              <a:rPr lang="en-US" sz="2400" dirty="0">
                <a:latin typeface="+mj-lt"/>
              </a:rPr>
              <a:t>The qualitative and quantitative information gleaned from the lost customer analysis, which reveals the causes of customer defection, where they go, and potentially effective recovery strategies</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pic>
        <p:nvPicPr>
          <p:cNvPr id="4" name="Picture 3" descr="photo-customers_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087" y="4641398"/>
            <a:ext cx="3261852" cy="2038658"/>
          </a:xfrm>
          <a:prstGeom prst="rect">
            <a:avLst/>
          </a:prstGeom>
        </p:spPr>
      </p:pic>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43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68103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Outputs of the Customer Dynamics Framework</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A description of the firm’s customer personas and expected migrations to understand how they change, including:</a:t>
            </a:r>
          </a:p>
          <a:p>
            <a:pPr lvl="2"/>
            <a:r>
              <a:rPr lang="en-US" sz="2000" dirty="0"/>
              <a:t>Critical life event triggers</a:t>
            </a:r>
          </a:p>
          <a:p>
            <a:pPr lvl="2"/>
            <a:r>
              <a:rPr lang="en-US" sz="2000" dirty="0"/>
              <a:t>The products and services they buy at different points in their lifecycle migration </a:t>
            </a:r>
          </a:p>
          <a:p>
            <a:pPr lvl="2"/>
            <a:r>
              <a:rPr lang="en-US" sz="2000" dirty="0"/>
              <a:t>When they stop buying and why</a:t>
            </a:r>
          </a:p>
          <a:p>
            <a:pPr lvl="2"/>
            <a:r>
              <a:rPr lang="en-US" sz="2000" dirty="0"/>
              <a:t>How they feel at different stages in their lifecycle</a:t>
            </a:r>
          </a:p>
          <a:p>
            <a:pPr lvl="2"/>
            <a:r>
              <a:rPr lang="en-US" sz="2000" dirty="0"/>
              <a:t>The CLV of customers in each persona</a:t>
            </a:r>
          </a:p>
          <a:p>
            <a:pPr marL="342900" indent="-342900">
              <a:buFont typeface="+mj-lt"/>
              <a:buAutoNum type="arabicPeriod"/>
            </a:pPr>
            <a:r>
              <a:rPr lang="en-US" dirty="0"/>
              <a:t>AER Positioning statements – how to best position the firm in each persona/AER stage</a:t>
            </a:r>
          </a:p>
          <a:p>
            <a:pPr marL="342900" indent="-342900">
              <a:buFont typeface="+mj-lt"/>
              <a:buAutoNum type="arabicPeriod"/>
            </a:pPr>
            <a:r>
              <a:rPr lang="en-US" dirty="0"/>
              <a:t>AER strategies – what marketing strategies work best for each persona/AER stage</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44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23696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 for Managing Customer Dynamics</a:t>
            </a:r>
          </a:p>
        </p:txBody>
      </p:sp>
      <p:sp>
        <p:nvSpPr>
          <p:cNvPr id="3" name="Content Placeholder 2"/>
          <p:cNvSpPr>
            <a:spLocks noGrp="1"/>
          </p:cNvSpPr>
          <p:nvPr>
            <p:ph idx="1"/>
          </p:nvPr>
        </p:nvSpPr>
        <p:spPr/>
        <p:txBody>
          <a:bodyPr>
            <a:normAutofit/>
          </a:bodyPr>
          <a:lstStyle/>
          <a:p>
            <a:pPr marL="0" indent="0">
              <a:buNone/>
            </a:pPr>
            <a:r>
              <a:rPr lang="en-US" sz="2400" dirty="0"/>
              <a:t>To convert CRM, marketing program, and lost customer input data into dynamic segmentation and AER positioning statements and strategies, managers should follow a series of steps: </a:t>
            </a:r>
          </a:p>
          <a:p>
            <a:pPr marL="685800" lvl="1" indent="-457200">
              <a:buFont typeface="+mj-lt"/>
              <a:buAutoNum type="arabicPeriod"/>
            </a:pPr>
            <a:r>
              <a:rPr lang="en-US" sz="2000" dirty="0"/>
              <a:t>Dynamic segmentation</a:t>
            </a:r>
          </a:p>
          <a:p>
            <a:pPr marL="685800" lvl="1" indent="-457200">
              <a:buFont typeface="+mj-lt"/>
              <a:buAutoNum type="arabicPeriod"/>
            </a:pPr>
            <a:r>
              <a:rPr lang="en-US" sz="2000" dirty="0"/>
              <a:t>Migration Paths and Triggers</a:t>
            </a:r>
          </a:p>
          <a:p>
            <a:pPr marL="685800" lvl="1" indent="-457200">
              <a:buFont typeface="+mj-lt"/>
              <a:buAutoNum type="arabicPeriod"/>
            </a:pPr>
            <a:r>
              <a:rPr lang="en-US" sz="2000" dirty="0"/>
              <a:t>Customer Lifetime Value of Segments and Migrations</a:t>
            </a:r>
          </a:p>
          <a:p>
            <a:pPr marL="685800" lvl="1" indent="-457200">
              <a:buFont typeface="+mj-lt"/>
              <a:buAutoNum type="arabicPeriod"/>
            </a:pPr>
            <a:r>
              <a:rPr lang="en-US" sz="2000" dirty="0"/>
              <a:t>AER positioning statements</a:t>
            </a:r>
          </a:p>
          <a:p>
            <a:pPr marL="685800" lvl="1" indent="-457200">
              <a:buFont typeface="+mj-lt"/>
              <a:buAutoNum type="arabicPeriod"/>
            </a:pPr>
            <a:r>
              <a:rPr lang="en-US" sz="2000" dirty="0"/>
              <a:t>AER strategies</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pic>
        <p:nvPicPr>
          <p:cNvPr id="6" name="Picture 5"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24" y="4213340"/>
            <a:ext cx="3105056" cy="2066274"/>
          </a:xfrm>
          <a:prstGeom prst="rect">
            <a:avLst/>
          </a:prstGeom>
        </p:spPr>
      </p:pic>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45</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79797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fontScale="92500" lnSpcReduction="20000"/>
          </a:bodyPr>
          <a:lstStyle/>
          <a:p>
            <a:r>
              <a:rPr lang="en-US" sz="1800" dirty="0">
                <a:solidFill>
                  <a:srgbClr val="595959"/>
                </a:solidFill>
              </a:rPr>
              <a:t>Introduction</a:t>
            </a:r>
          </a:p>
          <a:p>
            <a:r>
              <a:rPr lang="en-US" sz="1800" dirty="0">
                <a:solidFill>
                  <a:srgbClr val="595959"/>
                </a:solidFill>
              </a:rPr>
              <a:t>Approaches for Managing Customer Dynamics</a:t>
            </a:r>
          </a:p>
          <a:p>
            <a:pPr lvl="1"/>
            <a:r>
              <a:rPr lang="en-US" sz="1600" dirty="0">
                <a:solidFill>
                  <a:srgbClr val="595959"/>
                </a:solidFill>
              </a:rPr>
              <a:t>Evolution of Approaches for Managing Customer Dynamics</a:t>
            </a:r>
          </a:p>
          <a:p>
            <a:pPr lvl="1"/>
            <a:r>
              <a:rPr lang="en-US" sz="1600" dirty="0">
                <a:solidFill>
                  <a:srgbClr val="595959"/>
                </a:solidFill>
              </a:rPr>
              <a:t>Lifecycle Approach</a:t>
            </a:r>
          </a:p>
          <a:p>
            <a:pPr lvl="1"/>
            <a:r>
              <a:rPr lang="en-US" sz="1600" dirty="0">
                <a:solidFill>
                  <a:srgbClr val="595959"/>
                </a:solidFill>
              </a:rPr>
              <a:t>Customer Dynamic Segmentation Approach</a:t>
            </a:r>
          </a:p>
          <a:p>
            <a:pPr lvl="1"/>
            <a:r>
              <a:rPr lang="en-US" sz="1600" dirty="0">
                <a:solidFill>
                  <a:srgbClr val="595959"/>
                </a:solidFill>
              </a:rPr>
              <a:t>Customer Lifetime Value Approach</a:t>
            </a:r>
          </a:p>
          <a:p>
            <a:pPr lvl="1"/>
            <a:r>
              <a:rPr lang="en-US" sz="1600" dirty="0"/>
              <a:t>Choice Models</a:t>
            </a:r>
            <a:endParaRPr lang="en-US" sz="1600" dirty="0">
              <a:solidFill>
                <a:srgbClr val="595959"/>
              </a:solidFill>
            </a:endParaRPr>
          </a:p>
          <a:p>
            <a:r>
              <a:rPr lang="en-US" sz="1800" dirty="0"/>
              <a:t>Framework for Managing Customer Dynamics</a:t>
            </a:r>
          </a:p>
          <a:p>
            <a:pPr lvl="1"/>
            <a:r>
              <a:rPr lang="en-US" sz="1600" dirty="0"/>
              <a:t>Inputs to Managing Customer Dynamics Framework</a:t>
            </a:r>
          </a:p>
          <a:p>
            <a:pPr lvl="1"/>
            <a:r>
              <a:rPr lang="en-US" sz="1600" dirty="0"/>
              <a:t>Outputs of Managing Customer Dynamics Framework</a:t>
            </a:r>
          </a:p>
          <a:p>
            <a:pPr lvl="1"/>
            <a:r>
              <a:rPr lang="en-US" sz="1600" dirty="0"/>
              <a:t>Process for Managing Customer Dynamics</a:t>
            </a:r>
          </a:p>
          <a:p>
            <a:r>
              <a:rPr lang="en-US" sz="1800" b="1" dirty="0">
                <a:solidFill>
                  <a:schemeClr val="tx2"/>
                </a:solidFill>
              </a:rPr>
              <a:t>Managing Customer Dynamics Example</a:t>
            </a:r>
          </a:p>
          <a:p>
            <a:r>
              <a:rPr lang="en-US" sz="1800" dirty="0"/>
              <a:t>Takeaways</a:t>
            </a:r>
          </a:p>
          <a:p>
            <a:r>
              <a:rPr lang="en-US" sz="1800" dirty="0"/>
              <a:t>Case</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46</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047428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anose="02040503050406030204" pitchFamily="18" charset="0"/>
                <a:cs typeface="Cambria"/>
              </a:rPr>
              <a:t>Dynamic Segmentation: Hotel Example</a:t>
            </a:r>
            <a:endParaRPr lang="en-US" b="1" dirty="0"/>
          </a:p>
        </p:txBody>
      </p:sp>
      <p:pic>
        <p:nvPicPr>
          <p:cNvPr id="71" name="Picture 70"/>
          <p:cNvPicPr>
            <a:picLocks noChangeAspect="1"/>
          </p:cNvPicPr>
          <p:nvPr/>
        </p:nvPicPr>
        <p:blipFill>
          <a:blip r:embed="rId3"/>
          <a:stretch>
            <a:fillRect/>
          </a:stretch>
        </p:blipFill>
        <p:spPr>
          <a:xfrm>
            <a:off x="744490" y="1372080"/>
            <a:ext cx="6487051" cy="3256947"/>
          </a:xfrm>
          <a:prstGeom prst="rect">
            <a:avLst/>
          </a:prstGeom>
        </p:spPr>
      </p:pic>
      <p:sp>
        <p:nvSpPr>
          <p:cNvPr id="72" name="Rectangle 71"/>
          <p:cNvSpPr/>
          <p:nvPr/>
        </p:nvSpPr>
        <p:spPr>
          <a:xfrm>
            <a:off x="4384544" y="4851468"/>
            <a:ext cx="4367500" cy="1748119"/>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latin typeface="Cambria"/>
              <a:cs typeface="Cambria"/>
            </a:endParaRPr>
          </a:p>
        </p:txBody>
      </p:sp>
      <p:sp>
        <p:nvSpPr>
          <p:cNvPr id="73" name="Rectangle 72"/>
          <p:cNvSpPr/>
          <p:nvPr/>
        </p:nvSpPr>
        <p:spPr>
          <a:xfrm>
            <a:off x="969819" y="4851468"/>
            <a:ext cx="3339139" cy="1748118"/>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latin typeface="Cambria"/>
              <a:cs typeface="Cambria"/>
            </a:endParaRPr>
          </a:p>
        </p:txBody>
      </p:sp>
      <p:sp>
        <p:nvSpPr>
          <p:cNvPr id="74" name="TextBox 73"/>
          <p:cNvSpPr txBox="1"/>
          <p:nvPr/>
        </p:nvSpPr>
        <p:spPr>
          <a:xfrm>
            <a:off x="969819" y="5076744"/>
            <a:ext cx="3339139" cy="1442462"/>
          </a:xfrm>
          <a:prstGeom prst="rect">
            <a:avLst/>
          </a:prstGeom>
          <a:noFill/>
        </p:spPr>
        <p:txBody>
          <a:bodyPr wrap="square" lIns="82058" tIns="41029" rIns="82058" bIns="41029" rtlCol="0">
            <a:spAutoFit/>
          </a:bodyPr>
          <a:lstStyle/>
          <a:p>
            <a:pPr marL="158134" indent="-158134">
              <a:lnSpc>
                <a:spcPct val="90000"/>
              </a:lnSpc>
              <a:spcBef>
                <a:spcPts val="538"/>
              </a:spcBef>
              <a:buFont typeface="+mj-lt"/>
              <a:buAutoNum type="arabicPeriod"/>
            </a:pPr>
            <a:r>
              <a:rPr lang="en-US" sz="1100" dirty="0">
                <a:latin typeface="Cambria" panose="02040503050406030204" pitchFamily="18" charset="0"/>
                <a:cs typeface="Cambria"/>
              </a:rPr>
              <a:t>Segment customers in each AER stage and name the related personas</a:t>
            </a:r>
          </a:p>
          <a:p>
            <a:pPr marL="158134" indent="-158134">
              <a:lnSpc>
                <a:spcPct val="90000"/>
              </a:lnSpc>
              <a:spcBef>
                <a:spcPts val="538"/>
              </a:spcBef>
              <a:buFont typeface="+mj-lt"/>
              <a:buAutoNum type="arabicPeriod"/>
            </a:pPr>
            <a:r>
              <a:rPr lang="en-US" sz="1100" dirty="0">
                <a:latin typeface="Cambria" panose="02040503050406030204" pitchFamily="18" charset="0"/>
              </a:rPr>
              <a:t>Find the migration paths, triggers, and CLVs of each persona</a:t>
            </a:r>
            <a:endParaRPr lang="en-US" sz="1100" dirty="0">
              <a:latin typeface="Cambria" panose="02040503050406030204" pitchFamily="18" charset="0"/>
              <a:cs typeface="Cambria"/>
            </a:endParaRPr>
          </a:p>
          <a:p>
            <a:pPr marL="158134" indent="-158134">
              <a:lnSpc>
                <a:spcPct val="90000"/>
              </a:lnSpc>
              <a:spcBef>
                <a:spcPts val="538"/>
              </a:spcBef>
              <a:buFont typeface="+mj-lt"/>
              <a:buAutoNum type="arabicPeriod"/>
            </a:pPr>
            <a:r>
              <a:rPr lang="en-US" sz="1100" dirty="0">
                <a:latin typeface="Cambria" panose="02040503050406030204" pitchFamily="18" charset="0"/>
              </a:rPr>
              <a:t>Determine the AER positioning statement and strategies (who, what, why, and how) for each persona to maximize sales and profits, based on the CLV of these personas </a:t>
            </a:r>
            <a:endParaRPr lang="en-US" sz="1100" dirty="0">
              <a:latin typeface="Cambria" panose="02040503050406030204" pitchFamily="18" charset="0"/>
              <a:cs typeface="Cambria"/>
            </a:endParaRPr>
          </a:p>
        </p:txBody>
      </p:sp>
      <p:sp>
        <p:nvSpPr>
          <p:cNvPr id="75" name="TextBox 74"/>
          <p:cNvSpPr txBox="1"/>
          <p:nvPr/>
        </p:nvSpPr>
        <p:spPr>
          <a:xfrm>
            <a:off x="4849090" y="5076744"/>
            <a:ext cx="3902954" cy="1494015"/>
          </a:xfrm>
          <a:prstGeom prst="rect">
            <a:avLst/>
          </a:prstGeom>
          <a:noFill/>
        </p:spPr>
        <p:txBody>
          <a:bodyPr wrap="square" lIns="82058" tIns="41029" rIns="82058" bIns="41029" rtlCol="0">
            <a:spAutoFit/>
          </a:bodyPr>
          <a:lstStyle/>
          <a:p>
            <a:pPr indent="-457146">
              <a:lnSpc>
                <a:spcPct val="90000"/>
              </a:lnSpc>
              <a:spcBef>
                <a:spcPts val="538"/>
              </a:spcBef>
            </a:pPr>
            <a:r>
              <a:rPr lang="en-US" sz="1100" dirty="0">
                <a:latin typeface="Cambria" panose="02040503050406030204" pitchFamily="18" charset="0"/>
                <a:ea typeface="MS Mincho"/>
              </a:rPr>
              <a:t>The main trigger point appears to be positive interactions with the manager or key staff (20 percent of time).</a:t>
            </a:r>
          </a:p>
          <a:p>
            <a:pPr indent="-457146">
              <a:lnSpc>
                <a:spcPct val="90000"/>
              </a:lnSpc>
              <a:spcBef>
                <a:spcPts val="538"/>
              </a:spcBef>
            </a:pPr>
            <a:r>
              <a:rPr lang="en-US" sz="1100" dirty="0">
                <a:latin typeface="Cambria" panose="02040503050406030204" pitchFamily="18" charset="0"/>
                <a:ea typeface="MS Mincho"/>
              </a:rPr>
              <a:t>The main trigger is being offered upgraded services on first visit (20 percent of the time).</a:t>
            </a:r>
            <a:endParaRPr lang="en-US" sz="1100" dirty="0">
              <a:latin typeface="Cambria" panose="02040503050406030204" pitchFamily="18" charset="0"/>
            </a:endParaRPr>
          </a:p>
          <a:p>
            <a:pPr indent="-457146">
              <a:lnSpc>
                <a:spcPct val="90000"/>
              </a:lnSpc>
              <a:spcBef>
                <a:spcPts val="538"/>
              </a:spcBef>
            </a:pPr>
            <a:r>
              <a:rPr lang="en-US" sz="1100" dirty="0">
                <a:latin typeface="Cambria" panose="02040503050406030204" pitchFamily="18" charset="0"/>
                <a:ea typeface="MS Mincho"/>
              </a:rPr>
              <a:t>The main trigger is poor customer experience due to Internet speed or insufficient work space (30 percent of the time).</a:t>
            </a:r>
          </a:p>
          <a:p>
            <a:pPr indent="-457146">
              <a:lnSpc>
                <a:spcPct val="90000"/>
              </a:lnSpc>
              <a:spcBef>
                <a:spcPts val="538"/>
              </a:spcBef>
            </a:pPr>
            <a:r>
              <a:rPr lang="en-US" sz="1100" dirty="0">
                <a:latin typeface="Cambria" panose="02040503050406030204" pitchFamily="18" charset="0"/>
                <a:ea typeface="MS Mincho"/>
              </a:rPr>
              <a:t>The main trigger is either low perceived value or poor interactions with hotel staff (30 percent of the time).</a:t>
            </a:r>
            <a:endParaRPr lang="en-US" sz="1100" dirty="0">
              <a:latin typeface="Cambria" panose="02040503050406030204" pitchFamily="18" charset="0"/>
            </a:endParaRPr>
          </a:p>
        </p:txBody>
      </p:sp>
      <p:sp>
        <p:nvSpPr>
          <p:cNvPr id="76" name="Rectangle 75"/>
          <p:cNvSpPr/>
          <p:nvPr/>
        </p:nvSpPr>
        <p:spPr>
          <a:xfrm>
            <a:off x="5124130" y="4851468"/>
            <a:ext cx="1856536" cy="252136"/>
          </a:xfrm>
          <a:prstGeom prst="rect">
            <a:avLst/>
          </a:prstGeom>
        </p:spPr>
        <p:txBody>
          <a:bodyPr wrap="none" lIns="82058" tIns="41029" rIns="82058" bIns="41029">
            <a:spAutoFit/>
          </a:bodyPr>
          <a:lstStyle/>
          <a:p>
            <a:pPr algn="ctr">
              <a:lnSpc>
                <a:spcPct val="90000"/>
              </a:lnSpc>
              <a:spcBef>
                <a:spcPts val="359"/>
              </a:spcBef>
            </a:pPr>
            <a:r>
              <a:rPr lang="en-US" sz="1200" b="1" dirty="0">
                <a:latin typeface="Cambria"/>
                <a:cs typeface="Cambria"/>
              </a:rPr>
              <a:t>Migration Path Triggers</a:t>
            </a:r>
          </a:p>
        </p:txBody>
      </p:sp>
      <p:sp>
        <p:nvSpPr>
          <p:cNvPr id="77" name="Rectangle 76"/>
          <p:cNvSpPr/>
          <p:nvPr/>
        </p:nvSpPr>
        <p:spPr>
          <a:xfrm>
            <a:off x="1392776" y="4851469"/>
            <a:ext cx="2389284" cy="252136"/>
          </a:xfrm>
          <a:prstGeom prst="rect">
            <a:avLst/>
          </a:prstGeom>
        </p:spPr>
        <p:txBody>
          <a:bodyPr wrap="none" lIns="82058" tIns="41029" rIns="82058" bIns="41029">
            <a:spAutoFit/>
          </a:bodyPr>
          <a:lstStyle/>
          <a:p>
            <a:pPr algn="ctr">
              <a:lnSpc>
                <a:spcPct val="90000"/>
              </a:lnSpc>
              <a:spcBef>
                <a:spcPts val="359"/>
              </a:spcBef>
            </a:pPr>
            <a:r>
              <a:rPr lang="en-US" sz="1200" b="1" dirty="0">
                <a:latin typeface="Cambria"/>
                <a:cs typeface="Cambria"/>
              </a:rPr>
              <a:t>Steps to Dynamic Segmentation</a:t>
            </a:r>
          </a:p>
        </p:txBody>
      </p:sp>
      <p:sp>
        <p:nvSpPr>
          <p:cNvPr id="78" name="TextBox 77"/>
          <p:cNvSpPr txBox="1"/>
          <p:nvPr/>
        </p:nvSpPr>
        <p:spPr>
          <a:xfrm>
            <a:off x="4368179" y="5077705"/>
            <a:ext cx="596419" cy="252136"/>
          </a:xfrm>
          <a:prstGeom prst="rect">
            <a:avLst/>
          </a:prstGeom>
          <a:noFill/>
        </p:spPr>
        <p:txBody>
          <a:bodyPr wrap="none" lIns="82058" tIns="41029" rIns="82058" bIns="41029" rtlCol="0">
            <a:spAutoFit/>
          </a:bodyPr>
          <a:lstStyle/>
          <a:p>
            <a:pPr algn="r"/>
            <a:r>
              <a:rPr lang="en-US" sz="1100" dirty="0">
                <a:latin typeface="Cambria"/>
                <a:cs typeface="Cambria"/>
              </a:rPr>
              <a:t>Path A:</a:t>
            </a:r>
          </a:p>
        </p:txBody>
      </p:sp>
      <p:sp>
        <p:nvSpPr>
          <p:cNvPr id="79" name="TextBox 78"/>
          <p:cNvSpPr txBox="1"/>
          <p:nvPr/>
        </p:nvSpPr>
        <p:spPr>
          <a:xfrm>
            <a:off x="4369831" y="5420479"/>
            <a:ext cx="594766" cy="252136"/>
          </a:xfrm>
          <a:prstGeom prst="rect">
            <a:avLst/>
          </a:prstGeom>
          <a:noFill/>
        </p:spPr>
        <p:txBody>
          <a:bodyPr wrap="none" lIns="82058" tIns="41029" rIns="82058" bIns="41029" rtlCol="0">
            <a:spAutoFit/>
          </a:bodyPr>
          <a:lstStyle/>
          <a:p>
            <a:pPr algn="r"/>
            <a:r>
              <a:rPr lang="en-US" sz="1100" dirty="0">
                <a:latin typeface="Cambria"/>
                <a:cs typeface="Cambria"/>
              </a:rPr>
              <a:t>Path B:</a:t>
            </a:r>
          </a:p>
        </p:txBody>
      </p:sp>
      <p:sp>
        <p:nvSpPr>
          <p:cNvPr id="80" name="TextBox 79"/>
          <p:cNvSpPr txBox="1"/>
          <p:nvPr/>
        </p:nvSpPr>
        <p:spPr>
          <a:xfrm>
            <a:off x="4376719" y="5792763"/>
            <a:ext cx="587878" cy="252136"/>
          </a:xfrm>
          <a:prstGeom prst="rect">
            <a:avLst/>
          </a:prstGeom>
          <a:noFill/>
        </p:spPr>
        <p:txBody>
          <a:bodyPr wrap="none" lIns="82058" tIns="41029" rIns="82058" bIns="41029" rtlCol="0">
            <a:spAutoFit/>
          </a:bodyPr>
          <a:lstStyle/>
          <a:p>
            <a:pPr algn="r"/>
            <a:r>
              <a:rPr lang="en-US" sz="1100" dirty="0">
                <a:latin typeface="Cambria"/>
                <a:cs typeface="Cambria"/>
              </a:rPr>
              <a:t>Path C:</a:t>
            </a:r>
          </a:p>
        </p:txBody>
      </p:sp>
      <p:sp>
        <p:nvSpPr>
          <p:cNvPr id="81" name="TextBox 80"/>
          <p:cNvSpPr txBox="1"/>
          <p:nvPr/>
        </p:nvSpPr>
        <p:spPr>
          <a:xfrm>
            <a:off x="4362737" y="6153470"/>
            <a:ext cx="601861" cy="252136"/>
          </a:xfrm>
          <a:prstGeom prst="rect">
            <a:avLst/>
          </a:prstGeom>
          <a:noFill/>
        </p:spPr>
        <p:txBody>
          <a:bodyPr wrap="none" lIns="82058" tIns="41029" rIns="82058" bIns="41029" rtlCol="0">
            <a:spAutoFit/>
          </a:bodyPr>
          <a:lstStyle/>
          <a:p>
            <a:pPr algn="r"/>
            <a:r>
              <a:rPr lang="en-US" sz="1100" dirty="0">
                <a:latin typeface="Cambria"/>
                <a:cs typeface="Cambria"/>
              </a:rPr>
              <a:t>Path D:</a:t>
            </a:r>
          </a:p>
        </p:txBody>
      </p:sp>
      <p:sp>
        <p:nvSpPr>
          <p:cNvPr id="82" name="Footer Placeholder 6"/>
          <p:cNvSpPr>
            <a:spLocks noGrp="1"/>
          </p:cNvSpPr>
          <p:nvPr>
            <p:ph type="ftr" sz="quarter" idx="11"/>
          </p:nvPr>
        </p:nvSpPr>
        <p:spPr>
          <a:xfrm>
            <a:off x="68629" y="6489159"/>
            <a:ext cx="6122894" cy="365125"/>
          </a:xfrm>
        </p:spPr>
        <p:txBody>
          <a:bodyPr/>
          <a:lstStyle/>
          <a:p>
            <a:r>
              <a:rPr lang="en-US" dirty="0"/>
              <a:t>© Palmatier</a:t>
            </a:r>
          </a:p>
        </p:txBody>
      </p:sp>
      <p:sp>
        <p:nvSpPr>
          <p:cNvPr id="16" name="Slide Number Placeholder 4"/>
          <p:cNvSpPr>
            <a:spLocks noGrp="1"/>
          </p:cNvSpPr>
          <p:nvPr>
            <p:ph type="sldNum" sz="quarter" idx="12"/>
          </p:nvPr>
        </p:nvSpPr>
        <p:spPr>
          <a:xfrm>
            <a:off x="8398863" y="6590705"/>
            <a:ext cx="554038" cy="365125"/>
          </a:xfrm>
        </p:spPr>
        <p:txBody>
          <a:bodyPr/>
          <a:lstStyle/>
          <a:p>
            <a:fld id="{606C48AC-5425-9447-80A6-7CD23CC5D020}" type="slidenum">
              <a:rPr lang="en-US" sz="1200" smtClean="0">
                <a:solidFill>
                  <a:schemeClr val="tx1">
                    <a:lumMod val="65000"/>
                    <a:lumOff val="35000"/>
                  </a:schemeClr>
                </a:solidFill>
              </a:rPr>
              <a:t>47</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19004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p:bldP spid="75" grpId="0"/>
      <p:bldP spid="76" grpId="0"/>
      <p:bldP spid="77" grpId="0"/>
      <p:bldP spid="78" grpId="0"/>
      <p:bldP spid="79" grpId="0"/>
      <p:bldP spid="80" grpId="0"/>
      <p:bldP spid="8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26" y="220349"/>
            <a:ext cx="7481702" cy="803691"/>
          </a:xfrm>
        </p:spPr>
        <p:txBody>
          <a:bodyPr/>
          <a:lstStyle/>
          <a:p>
            <a:r>
              <a:rPr lang="en-US" b="1" dirty="0">
                <a:cs typeface="Cambria"/>
              </a:rPr>
              <a:t>Markstrat Simulation: Making Decisions When Dealing with Customer Dynamics</a:t>
            </a:r>
            <a:endParaRPr lang="en-US" b="1" dirty="0"/>
          </a:p>
        </p:txBody>
      </p:sp>
      <p:sp>
        <p:nvSpPr>
          <p:cNvPr id="4" name="Footer Placeholder 3"/>
          <p:cNvSpPr>
            <a:spLocks noGrp="1"/>
          </p:cNvSpPr>
          <p:nvPr>
            <p:ph type="ftr" sz="quarter" idx="11"/>
          </p:nvPr>
        </p:nvSpPr>
        <p:spPr/>
        <p:txBody>
          <a:bodyPr/>
          <a:lstStyle/>
          <a:p>
            <a:r>
              <a:rPr lang="en-US"/>
              <a:t>© Palmatier</a:t>
            </a:r>
            <a:endParaRPr lang="en-US" dirty="0"/>
          </a:p>
        </p:txBody>
      </p:sp>
      <p:grpSp>
        <p:nvGrpSpPr>
          <p:cNvPr id="8" name="Group 7"/>
          <p:cNvGrpSpPr>
            <a:grpSpLocks/>
          </p:cNvGrpSpPr>
          <p:nvPr/>
        </p:nvGrpSpPr>
        <p:grpSpPr bwMode="auto">
          <a:xfrm>
            <a:off x="5987207" y="2088170"/>
            <a:ext cx="1368137" cy="1364316"/>
            <a:chOff x="498" y="1208"/>
            <a:chExt cx="948" cy="974"/>
          </a:xfrm>
        </p:grpSpPr>
        <p:sp>
          <p:nvSpPr>
            <p:cNvPr id="9" name="Line 4"/>
            <p:cNvSpPr>
              <a:spLocks noChangeShapeType="1"/>
            </p:cNvSpPr>
            <p:nvPr/>
          </p:nvSpPr>
          <p:spPr bwMode="auto">
            <a:xfrm>
              <a:off x="972" y="1208"/>
              <a:ext cx="0" cy="974"/>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sz="1600" dirty="0">
                <a:solidFill>
                  <a:prstClr val="black"/>
                </a:solidFill>
                <a:latin typeface="Cambria"/>
                <a:cs typeface="Cambria"/>
              </a:endParaRPr>
            </a:p>
          </p:txBody>
        </p:sp>
        <p:sp>
          <p:nvSpPr>
            <p:cNvPr id="10" name="Line 5"/>
            <p:cNvSpPr>
              <a:spLocks noChangeShapeType="1"/>
            </p:cNvSpPr>
            <p:nvPr/>
          </p:nvSpPr>
          <p:spPr bwMode="auto">
            <a:xfrm>
              <a:off x="498" y="1677"/>
              <a:ext cx="948"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sz="1600" dirty="0">
                <a:solidFill>
                  <a:prstClr val="black"/>
                </a:solidFill>
                <a:latin typeface="Cambria"/>
                <a:cs typeface="Cambria"/>
              </a:endParaRPr>
            </a:p>
          </p:txBody>
        </p:sp>
      </p:grpSp>
      <p:sp>
        <p:nvSpPr>
          <p:cNvPr id="11" name="Line 6"/>
          <p:cNvSpPr>
            <a:spLocks noChangeShapeType="1"/>
          </p:cNvSpPr>
          <p:nvPr/>
        </p:nvSpPr>
        <p:spPr bwMode="auto">
          <a:xfrm flipH="1">
            <a:off x="6785693" y="2286855"/>
            <a:ext cx="342277" cy="349359"/>
          </a:xfrm>
          <a:prstGeom prst="line">
            <a:avLst/>
          </a:prstGeom>
          <a:noFill/>
          <a:ln w="50800">
            <a:solidFill>
              <a:schemeClr val="tx1"/>
            </a:solidFill>
            <a:round/>
            <a:headEnd/>
            <a:tailEnd type="triangle" w="med" len="med"/>
          </a:ln>
        </p:spPr>
        <p:txBody>
          <a:bodyPr wrap="none" lIns="82058" tIns="41029" rIns="82058" bIns="41029" anchor="ctr"/>
          <a:lstStyle/>
          <a:p>
            <a:pPr algn="l"/>
            <a:endParaRPr lang="fr-FR" sz="1600" dirty="0">
              <a:solidFill>
                <a:prstClr val="black"/>
              </a:solidFill>
              <a:latin typeface="Cambria"/>
              <a:cs typeface="Cambria"/>
            </a:endParaRPr>
          </a:p>
        </p:txBody>
      </p:sp>
      <p:sp>
        <p:nvSpPr>
          <p:cNvPr id="12" name="Line 19"/>
          <p:cNvSpPr>
            <a:spLocks noChangeShapeType="1"/>
          </p:cNvSpPr>
          <p:nvPr/>
        </p:nvSpPr>
        <p:spPr bwMode="auto">
          <a:xfrm flipV="1">
            <a:off x="6072652" y="2997224"/>
            <a:ext cx="341259" cy="314031"/>
          </a:xfrm>
          <a:prstGeom prst="line">
            <a:avLst/>
          </a:prstGeom>
          <a:noFill/>
          <a:ln w="50800">
            <a:solidFill>
              <a:schemeClr val="tx1"/>
            </a:solidFill>
            <a:round/>
            <a:headEnd/>
            <a:tailEnd type="triangle" w="med" len="med"/>
          </a:ln>
        </p:spPr>
        <p:txBody>
          <a:bodyPr wrap="none" lIns="82058" tIns="41029" rIns="82058" bIns="41029" anchor="ctr"/>
          <a:lstStyle/>
          <a:p>
            <a:pPr algn="l"/>
            <a:endParaRPr lang="fr-FR" sz="1600" dirty="0">
              <a:solidFill>
                <a:prstClr val="black"/>
              </a:solidFill>
              <a:latin typeface="Cambria"/>
              <a:cs typeface="Cambria"/>
            </a:endParaRPr>
          </a:p>
        </p:txBody>
      </p:sp>
      <p:sp>
        <p:nvSpPr>
          <p:cNvPr id="13" name="Line 28"/>
          <p:cNvSpPr>
            <a:spLocks noChangeShapeType="1"/>
          </p:cNvSpPr>
          <p:nvPr/>
        </p:nvSpPr>
        <p:spPr bwMode="auto">
          <a:xfrm>
            <a:off x="6785694" y="2865062"/>
            <a:ext cx="342278" cy="353655"/>
          </a:xfrm>
          <a:prstGeom prst="line">
            <a:avLst/>
          </a:prstGeom>
          <a:noFill/>
          <a:ln w="50800">
            <a:solidFill>
              <a:schemeClr val="tx1"/>
            </a:solidFill>
            <a:round/>
            <a:headEnd/>
            <a:tailEnd type="triangle" w="med" len="med"/>
          </a:ln>
        </p:spPr>
        <p:txBody>
          <a:bodyPr wrap="none" lIns="82058" tIns="41029" rIns="82058" bIns="41029" anchor="ctr"/>
          <a:lstStyle/>
          <a:p>
            <a:pPr algn="l"/>
            <a:endParaRPr lang="fr-FR" sz="1600" dirty="0">
              <a:solidFill>
                <a:prstClr val="black"/>
              </a:solidFill>
              <a:latin typeface="Cambria"/>
              <a:cs typeface="Cambria"/>
            </a:endParaRPr>
          </a:p>
        </p:txBody>
      </p:sp>
      <p:graphicFrame>
        <p:nvGraphicFramePr>
          <p:cNvPr id="14" name="Chart Placeholder 3"/>
          <p:cNvGraphicFramePr>
            <a:graphicFrameLocks noGrp="1"/>
          </p:cNvGraphicFramePr>
          <p:nvPr>
            <p:ph idx="1"/>
            <p:extLst>
              <p:ext uri="{D42A27DB-BD31-4B8C-83A1-F6EECF244321}">
                <p14:modId xmlns:p14="http://schemas.microsoft.com/office/powerpoint/2010/main" val="2103717447"/>
              </p:ext>
            </p:extLst>
          </p:nvPr>
        </p:nvGraphicFramePr>
        <p:xfrm>
          <a:off x="2721264" y="4350229"/>
          <a:ext cx="3847393" cy="2311594"/>
        </p:xfrm>
        <a:graphic>
          <a:graphicData uri="http://schemas.openxmlformats.org/presentationml/2006/ole">
            <mc:AlternateContent xmlns:mc="http://schemas.openxmlformats.org/markup-compatibility/2006">
              <mc:Choice xmlns:v="urn:schemas-microsoft-com:vml" Requires="v">
                <p:oleObj spid="_x0000_s6226" name="Worksheet" r:id="rId4" imgW="8331200" imgH="5156200" progId="Excel.Sheet.8">
                  <p:embed/>
                </p:oleObj>
              </mc:Choice>
              <mc:Fallback>
                <p:oleObj name="Worksheet" r:id="rId4" imgW="8331200" imgH="5156200" progId="Excel.Sheet.8">
                  <p:embed/>
                  <p:pic>
                    <p:nvPicPr>
                      <p:cNvPr id="0" name=""/>
                      <p:cNvPicPr>
                        <a:picLocks noGrp="1" noChangeArrowheads="1"/>
                      </p:cNvPicPr>
                      <p:nvPr/>
                    </p:nvPicPr>
                    <p:blipFill>
                      <a:blip r:embed="rId5"/>
                      <a:srcRect/>
                      <a:stretch>
                        <a:fillRect/>
                      </a:stretch>
                    </p:blipFill>
                    <p:spPr bwMode="auto">
                      <a:xfrm>
                        <a:off x="2721264" y="4350229"/>
                        <a:ext cx="3847393" cy="2311594"/>
                      </a:xfrm>
                      <a:prstGeom prst="rect">
                        <a:avLst/>
                      </a:prstGeom>
                      <a:noFill/>
                      <a:extLst/>
                    </p:spPr>
                  </p:pic>
                </p:oleObj>
              </mc:Fallback>
            </mc:AlternateContent>
          </a:graphicData>
        </a:graphic>
      </p:graphicFrame>
      <p:cxnSp>
        <p:nvCxnSpPr>
          <p:cNvPr id="15" name="Straight Arrow Connector 14"/>
          <p:cNvCxnSpPr/>
          <p:nvPr/>
        </p:nvCxnSpPr>
        <p:spPr>
          <a:xfrm flipV="1">
            <a:off x="2805445" y="6565760"/>
            <a:ext cx="3947347" cy="71"/>
          </a:xfrm>
          <a:prstGeom prst="straightConnector1">
            <a:avLst/>
          </a:prstGeom>
          <a:ln>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flipV="1">
            <a:off x="2805445" y="4763976"/>
            <a:ext cx="17645" cy="1815445"/>
          </a:xfrm>
          <a:prstGeom prst="straightConnector1">
            <a:avLst/>
          </a:prstGeom>
          <a:ln>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17" name="TextBox 10"/>
          <p:cNvSpPr txBox="1">
            <a:spLocks noChangeArrowheads="1"/>
          </p:cNvSpPr>
          <p:nvPr/>
        </p:nvSpPr>
        <p:spPr bwMode="auto">
          <a:xfrm rot="16200000">
            <a:off x="2287044" y="5396209"/>
            <a:ext cx="715641" cy="282914"/>
          </a:xfrm>
          <a:prstGeom prst="rect">
            <a:avLst/>
          </a:prstGeom>
          <a:noFill/>
          <a:ln w="9525">
            <a:noFill/>
            <a:miter lim="800000"/>
            <a:headEnd/>
            <a:tailEnd/>
          </a:ln>
        </p:spPr>
        <p:txBody>
          <a:bodyPr wrap="square" lIns="82058" tIns="41029" rIns="82058" bIns="41029">
            <a:spAutoFit/>
          </a:bodyPr>
          <a:lstStyle/>
          <a:p>
            <a:r>
              <a:rPr lang="en-US" sz="1300" b="1" dirty="0">
                <a:solidFill>
                  <a:prstClr val="black"/>
                </a:solidFill>
                <a:latin typeface="Cambria"/>
                <a:cs typeface="Cambria"/>
              </a:rPr>
              <a:t>Sales</a:t>
            </a:r>
          </a:p>
        </p:txBody>
      </p:sp>
      <p:sp>
        <p:nvSpPr>
          <p:cNvPr id="18" name="TextBox 11"/>
          <p:cNvSpPr txBox="1">
            <a:spLocks noChangeArrowheads="1"/>
          </p:cNvSpPr>
          <p:nvPr/>
        </p:nvSpPr>
        <p:spPr bwMode="auto">
          <a:xfrm>
            <a:off x="3900808" y="6598794"/>
            <a:ext cx="1139975" cy="282914"/>
          </a:xfrm>
          <a:prstGeom prst="rect">
            <a:avLst/>
          </a:prstGeom>
          <a:noFill/>
          <a:ln w="9525">
            <a:noFill/>
            <a:miter lim="800000"/>
            <a:headEnd/>
            <a:tailEnd/>
          </a:ln>
        </p:spPr>
        <p:txBody>
          <a:bodyPr wrap="square" lIns="82058" tIns="41029" rIns="82058" bIns="41029">
            <a:spAutoFit/>
          </a:bodyPr>
          <a:lstStyle/>
          <a:p>
            <a:pPr algn="ctr"/>
            <a:r>
              <a:rPr lang="en-US" sz="1300" b="1" dirty="0">
                <a:solidFill>
                  <a:prstClr val="black"/>
                </a:solidFill>
                <a:latin typeface="Cambria"/>
                <a:cs typeface="Cambria"/>
              </a:rPr>
              <a:t>Time</a:t>
            </a:r>
          </a:p>
        </p:txBody>
      </p:sp>
      <p:sp>
        <p:nvSpPr>
          <p:cNvPr id="19" name="Rectangle 18"/>
          <p:cNvSpPr/>
          <p:nvPr/>
        </p:nvSpPr>
        <p:spPr>
          <a:xfrm>
            <a:off x="290946" y="1347433"/>
            <a:ext cx="6478711" cy="282914"/>
          </a:xfrm>
          <a:prstGeom prst="rect">
            <a:avLst/>
          </a:prstGeom>
        </p:spPr>
        <p:txBody>
          <a:bodyPr wrap="square" lIns="82058" tIns="41029" rIns="82058" bIns="41029">
            <a:spAutoFit/>
          </a:bodyPr>
          <a:lstStyle/>
          <a:p>
            <a:r>
              <a:rPr lang="en-US" sz="1300" b="1" dirty="0">
                <a:latin typeface="Cambria"/>
                <a:cs typeface="Cambria"/>
              </a:rPr>
              <a:t>Managing Developed Markets (</a:t>
            </a:r>
            <a:r>
              <a:rPr lang="en-US" sz="1300" b="1" dirty="0" err="1">
                <a:latin typeface="Cambria"/>
                <a:cs typeface="Cambria"/>
              </a:rPr>
              <a:t>Sonites</a:t>
            </a:r>
            <a:r>
              <a:rPr lang="en-US" sz="1300" b="1" dirty="0">
                <a:latin typeface="Cambria"/>
                <a:cs typeface="Cambria"/>
              </a:rPr>
              <a:t>) as Customer Segments Change</a:t>
            </a:r>
            <a:endParaRPr lang="en-US" sz="500" dirty="0">
              <a:latin typeface="Cambria"/>
              <a:cs typeface="Cambria"/>
            </a:endParaRPr>
          </a:p>
        </p:txBody>
      </p:sp>
      <p:sp>
        <p:nvSpPr>
          <p:cNvPr id="20" name="Rectangle 19"/>
          <p:cNvSpPr/>
          <p:nvPr/>
        </p:nvSpPr>
        <p:spPr>
          <a:xfrm>
            <a:off x="290946" y="4350228"/>
            <a:ext cx="6478711" cy="482969"/>
          </a:xfrm>
          <a:prstGeom prst="rect">
            <a:avLst/>
          </a:prstGeom>
        </p:spPr>
        <p:txBody>
          <a:bodyPr wrap="square" lIns="82058" tIns="41029" rIns="82058" bIns="41029">
            <a:spAutoFit/>
          </a:bodyPr>
          <a:lstStyle/>
          <a:p>
            <a:r>
              <a:rPr lang="en-US" sz="1300" b="1" dirty="0">
                <a:latin typeface="Cambria"/>
                <a:cs typeface="Cambria"/>
              </a:rPr>
              <a:t>Managing Developing Markets (</a:t>
            </a:r>
            <a:r>
              <a:rPr lang="en-US" sz="1300" b="1" dirty="0" err="1">
                <a:latin typeface="Cambria"/>
                <a:cs typeface="Cambria"/>
              </a:rPr>
              <a:t>Vodites</a:t>
            </a:r>
            <a:r>
              <a:rPr lang="en-US" sz="1300" b="1" dirty="0">
                <a:latin typeface="Cambria"/>
                <a:cs typeface="Cambria"/>
              </a:rPr>
              <a:t>) as Prototypical Customer Segments Emerge</a:t>
            </a:r>
          </a:p>
        </p:txBody>
      </p:sp>
      <p:sp>
        <p:nvSpPr>
          <p:cNvPr id="21" name="TextBox 20"/>
          <p:cNvSpPr txBox="1"/>
          <p:nvPr/>
        </p:nvSpPr>
        <p:spPr>
          <a:xfrm>
            <a:off x="3186021" y="6254300"/>
            <a:ext cx="1258829" cy="236748"/>
          </a:xfrm>
          <a:prstGeom prst="rect">
            <a:avLst/>
          </a:prstGeom>
          <a:noFill/>
        </p:spPr>
        <p:txBody>
          <a:bodyPr wrap="none" lIns="82058" tIns="41029" rIns="82058" bIns="41029" rtlCol="0">
            <a:spAutoFit/>
          </a:bodyPr>
          <a:lstStyle/>
          <a:p>
            <a:pPr algn="ctr"/>
            <a:r>
              <a:rPr lang="en-US" sz="1000" dirty="0">
                <a:latin typeface="Cambria"/>
                <a:cs typeface="Cambria"/>
              </a:rPr>
              <a:t>Innovators segment</a:t>
            </a:r>
          </a:p>
        </p:txBody>
      </p:sp>
      <p:sp>
        <p:nvSpPr>
          <p:cNvPr id="22" name="TextBox 21"/>
          <p:cNvSpPr txBox="1"/>
          <p:nvPr/>
        </p:nvSpPr>
        <p:spPr>
          <a:xfrm>
            <a:off x="3715436" y="5711543"/>
            <a:ext cx="1146431" cy="390636"/>
          </a:xfrm>
          <a:prstGeom prst="rect">
            <a:avLst/>
          </a:prstGeom>
          <a:noFill/>
        </p:spPr>
        <p:txBody>
          <a:bodyPr wrap="none" lIns="82058" tIns="41029" rIns="82058" bIns="41029" rtlCol="0">
            <a:spAutoFit/>
          </a:bodyPr>
          <a:lstStyle/>
          <a:p>
            <a:pPr algn="ctr"/>
            <a:r>
              <a:rPr lang="en-US" sz="1000" dirty="0">
                <a:latin typeface="Cambria"/>
                <a:cs typeface="Cambria"/>
              </a:rPr>
              <a:t>Early </a:t>
            </a:r>
          </a:p>
          <a:p>
            <a:pPr algn="ctr"/>
            <a:r>
              <a:rPr lang="en-US" sz="1000" dirty="0">
                <a:latin typeface="Cambria"/>
                <a:cs typeface="Cambria"/>
              </a:rPr>
              <a:t>adopters segment</a:t>
            </a:r>
          </a:p>
        </p:txBody>
      </p:sp>
      <p:sp>
        <p:nvSpPr>
          <p:cNvPr id="23" name="TextBox 22"/>
          <p:cNvSpPr txBox="1"/>
          <p:nvPr/>
        </p:nvSpPr>
        <p:spPr>
          <a:xfrm>
            <a:off x="4288435" y="5077031"/>
            <a:ext cx="710301" cy="390636"/>
          </a:xfrm>
          <a:prstGeom prst="rect">
            <a:avLst/>
          </a:prstGeom>
          <a:noFill/>
        </p:spPr>
        <p:txBody>
          <a:bodyPr wrap="none" lIns="82058" tIns="41029" rIns="82058" bIns="41029" rtlCol="0">
            <a:spAutoFit/>
          </a:bodyPr>
          <a:lstStyle/>
          <a:p>
            <a:pPr algn="ctr"/>
            <a:r>
              <a:rPr lang="en-US" sz="1000">
                <a:latin typeface="Cambria"/>
                <a:cs typeface="Cambria"/>
              </a:rPr>
              <a:t>Followers</a:t>
            </a:r>
            <a:endParaRPr lang="en-US" sz="1000" dirty="0">
              <a:latin typeface="Cambria"/>
              <a:cs typeface="Cambria"/>
            </a:endParaRPr>
          </a:p>
          <a:p>
            <a:pPr algn="ctr"/>
            <a:r>
              <a:rPr lang="en-US" sz="1000" dirty="0">
                <a:latin typeface="Cambria"/>
                <a:cs typeface="Cambria"/>
              </a:rPr>
              <a:t>segment</a:t>
            </a:r>
          </a:p>
        </p:txBody>
      </p:sp>
      <p:sp>
        <p:nvSpPr>
          <p:cNvPr id="24" name="Rounded Rectangle 23"/>
          <p:cNvSpPr/>
          <p:nvPr/>
        </p:nvSpPr>
        <p:spPr>
          <a:xfrm>
            <a:off x="6901488" y="3311255"/>
            <a:ext cx="930568" cy="430344"/>
          </a:xfrm>
          <a:prstGeom prst="roundRect">
            <a:avLst/>
          </a:prstGeom>
          <a:solidFill>
            <a:schemeClr val="bg1">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900" dirty="0">
                <a:solidFill>
                  <a:srgbClr val="000000"/>
                </a:solidFill>
                <a:latin typeface="Cambria"/>
                <a:cs typeface="Cambria"/>
              </a:rPr>
              <a:t>Professionals</a:t>
            </a:r>
            <a:endParaRPr lang="en-US" sz="900" dirty="0">
              <a:solidFill>
                <a:schemeClr val="tx1"/>
              </a:solidFill>
              <a:latin typeface="Cambria"/>
              <a:cs typeface="Cambria"/>
            </a:endParaRPr>
          </a:p>
        </p:txBody>
      </p:sp>
      <p:sp>
        <p:nvSpPr>
          <p:cNvPr id="25" name="Rounded Rectangle 24"/>
          <p:cNvSpPr/>
          <p:nvPr/>
        </p:nvSpPr>
        <p:spPr>
          <a:xfrm>
            <a:off x="5444660" y="3303102"/>
            <a:ext cx="821312" cy="430344"/>
          </a:xfrm>
          <a:prstGeom prst="roundRect">
            <a:avLst/>
          </a:prstGeom>
          <a:solidFill>
            <a:schemeClr val="tx2">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100" dirty="0">
                <a:solidFill>
                  <a:srgbClr val="000000"/>
                </a:solidFill>
                <a:latin typeface="Cambria"/>
                <a:cs typeface="Cambria"/>
              </a:rPr>
              <a:t>Savers</a:t>
            </a:r>
            <a:endParaRPr lang="en-US" sz="1100" dirty="0">
              <a:solidFill>
                <a:schemeClr val="tx1"/>
              </a:solidFill>
              <a:latin typeface="Cambria"/>
              <a:cs typeface="Cambria"/>
            </a:endParaRPr>
          </a:p>
        </p:txBody>
      </p:sp>
      <p:sp>
        <p:nvSpPr>
          <p:cNvPr id="26" name="Rectangle 25"/>
          <p:cNvSpPr/>
          <p:nvPr/>
        </p:nvSpPr>
        <p:spPr>
          <a:xfrm>
            <a:off x="4502687" y="1910515"/>
            <a:ext cx="914440" cy="590691"/>
          </a:xfrm>
          <a:prstGeom prst="rect">
            <a:avLst/>
          </a:prstGeom>
        </p:spPr>
        <p:txBody>
          <a:bodyPr wrap="square" lIns="82058" tIns="41029" rIns="82058" bIns="41029">
            <a:spAutoFit/>
          </a:bodyPr>
          <a:lstStyle/>
          <a:p>
            <a:r>
              <a:rPr lang="en-US" sz="1100" dirty="0">
                <a:latin typeface="Cambria"/>
                <a:cs typeface="Cambria"/>
              </a:rPr>
              <a:t>Growing customer segments</a:t>
            </a:r>
          </a:p>
        </p:txBody>
      </p:sp>
      <p:sp>
        <p:nvSpPr>
          <p:cNvPr id="27" name="Rectangle 26"/>
          <p:cNvSpPr/>
          <p:nvPr/>
        </p:nvSpPr>
        <p:spPr>
          <a:xfrm>
            <a:off x="8076923" y="1844447"/>
            <a:ext cx="900545" cy="590691"/>
          </a:xfrm>
          <a:prstGeom prst="rect">
            <a:avLst/>
          </a:prstGeom>
        </p:spPr>
        <p:txBody>
          <a:bodyPr wrap="square" lIns="82058" tIns="41029" rIns="82058" bIns="41029">
            <a:spAutoFit/>
          </a:bodyPr>
          <a:lstStyle/>
          <a:p>
            <a:r>
              <a:rPr lang="en-US" sz="1100" i="1" dirty="0">
                <a:latin typeface="Cambria"/>
                <a:cs typeface="Cambria"/>
              </a:rPr>
              <a:t>Changing customer needs</a:t>
            </a:r>
          </a:p>
        </p:txBody>
      </p:sp>
      <p:sp>
        <p:nvSpPr>
          <p:cNvPr id="28" name="Rectangle 27"/>
          <p:cNvSpPr/>
          <p:nvPr/>
        </p:nvSpPr>
        <p:spPr>
          <a:xfrm>
            <a:off x="4447310" y="3261080"/>
            <a:ext cx="761999" cy="421414"/>
          </a:xfrm>
          <a:prstGeom prst="rect">
            <a:avLst/>
          </a:prstGeom>
        </p:spPr>
        <p:txBody>
          <a:bodyPr wrap="square" lIns="82058" tIns="41029" rIns="82058" bIns="41029">
            <a:spAutoFit/>
          </a:bodyPr>
          <a:lstStyle/>
          <a:p>
            <a:r>
              <a:rPr lang="en-US" sz="1100" i="1" dirty="0">
                <a:latin typeface="Cambria"/>
                <a:cs typeface="Cambria"/>
              </a:rPr>
              <a:t>Pricing pressures</a:t>
            </a:r>
          </a:p>
        </p:txBody>
      </p:sp>
      <p:sp>
        <p:nvSpPr>
          <p:cNvPr id="29" name="Rectangle 28"/>
          <p:cNvSpPr/>
          <p:nvPr/>
        </p:nvSpPr>
        <p:spPr>
          <a:xfrm>
            <a:off x="8118764" y="3162786"/>
            <a:ext cx="1049253" cy="590691"/>
          </a:xfrm>
          <a:prstGeom prst="rect">
            <a:avLst/>
          </a:prstGeom>
        </p:spPr>
        <p:txBody>
          <a:bodyPr wrap="square" lIns="82058" tIns="41029" rIns="82058" bIns="41029">
            <a:spAutoFit/>
          </a:bodyPr>
          <a:lstStyle/>
          <a:p>
            <a:r>
              <a:rPr lang="en-US" sz="1100" i="1" dirty="0">
                <a:latin typeface="Cambria"/>
                <a:cs typeface="Cambria"/>
              </a:rPr>
              <a:t>Competitive product launches</a:t>
            </a:r>
          </a:p>
        </p:txBody>
      </p:sp>
      <p:sp>
        <p:nvSpPr>
          <p:cNvPr id="30" name="Rounded Rectangle 29"/>
          <p:cNvSpPr/>
          <p:nvPr/>
        </p:nvSpPr>
        <p:spPr>
          <a:xfrm>
            <a:off x="6889429" y="1944443"/>
            <a:ext cx="930568" cy="446286"/>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100" dirty="0">
                <a:solidFill>
                  <a:srgbClr val="000000"/>
                </a:solidFill>
                <a:latin typeface="Cambria"/>
                <a:cs typeface="Cambria"/>
              </a:rPr>
              <a:t>High Earners</a:t>
            </a:r>
            <a:endParaRPr lang="en-US" sz="1100" dirty="0">
              <a:solidFill>
                <a:schemeClr val="tx1"/>
              </a:solidFill>
              <a:latin typeface="Cambria"/>
              <a:cs typeface="Cambria"/>
            </a:endParaRPr>
          </a:p>
        </p:txBody>
      </p:sp>
      <p:cxnSp>
        <p:nvCxnSpPr>
          <p:cNvPr id="31" name="Straight Connector 30"/>
          <p:cNvCxnSpPr>
            <a:endCxn id="48" idx="3"/>
          </p:cNvCxnSpPr>
          <p:nvPr/>
        </p:nvCxnSpPr>
        <p:spPr>
          <a:xfrm flipH="1">
            <a:off x="7832056" y="3458132"/>
            <a:ext cx="286708" cy="68295"/>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8086430" y="3157957"/>
            <a:ext cx="20551" cy="575121"/>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8118765" y="3138202"/>
            <a:ext cx="927274" cy="19754"/>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34" name="Round Same Side Corner Rectangle 33"/>
          <p:cNvSpPr/>
          <p:nvPr/>
        </p:nvSpPr>
        <p:spPr>
          <a:xfrm>
            <a:off x="485275" y="1767709"/>
            <a:ext cx="3613405" cy="369043"/>
          </a:xfrm>
          <a:prstGeom prst="round2Same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Segment Descriptions</a:t>
            </a:r>
          </a:p>
        </p:txBody>
      </p:sp>
      <p:sp>
        <p:nvSpPr>
          <p:cNvPr id="35" name="Rectangle 34"/>
          <p:cNvSpPr/>
          <p:nvPr/>
        </p:nvSpPr>
        <p:spPr>
          <a:xfrm>
            <a:off x="485275" y="2151762"/>
            <a:ext cx="1035186"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High Earners</a:t>
            </a:r>
          </a:p>
        </p:txBody>
      </p:sp>
      <p:sp>
        <p:nvSpPr>
          <p:cNvPr id="36" name="Rectangle 35"/>
          <p:cNvSpPr/>
          <p:nvPr/>
        </p:nvSpPr>
        <p:spPr>
          <a:xfrm>
            <a:off x="1527840" y="2151762"/>
            <a:ext cx="2573105"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53859" indent="-153859">
              <a:buFont typeface="Arial"/>
              <a:buChar char="•"/>
            </a:pPr>
            <a:r>
              <a:rPr lang="en-US" sz="800" dirty="0">
                <a:solidFill>
                  <a:srgbClr val="000000"/>
                </a:solidFill>
                <a:latin typeface="Cambria"/>
                <a:cs typeface="Cambria"/>
              </a:rPr>
              <a:t>High income level</a:t>
            </a:r>
          </a:p>
          <a:p>
            <a:pPr marL="153859" indent="-153859">
              <a:buFont typeface="Arial"/>
              <a:buChar char="•"/>
            </a:pPr>
            <a:r>
              <a:rPr lang="en-US" sz="800" dirty="0">
                <a:solidFill>
                  <a:srgbClr val="000000"/>
                </a:solidFill>
                <a:latin typeface="Cambria"/>
                <a:cs typeface="Cambria"/>
              </a:rPr>
              <a:t>Demand performance and convenience</a:t>
            </a:r>
          </a:p>
          <a:p>
            <a:pPr marL="153859" indent="-153859">
              <a:buFont typeface="Arial"/>
              <a:buChar char="•"/>
            </a:pPr>
            <a:r>
              <a:rPr lang="en-US" sz="800" dirty="0">
                <a:solidFill>
                  <a:srgbClr val="000000"/>
                </a:solidFill>
                <a:latin typeface="Cambria"/>
                <a:cs typeface="Cambria"/>
              </a:rPr>
              <a:t>Purchase expensive products</a:t>
            </a:r>
          </a:p>
        </p:txBody>
      </p:sp>
      <p:sp>
        <p:nvSpPr>
          <p:cNvPr id="37" name="Rectangle 36"/>
          <p:cNvSpPr/>
          <p:nvPr/>
        </p:nvSpPr>
        <p:spPr>
          <a:xfrm>
            <a:off x="485275" y="2599591"/>
            <a:ext cx="1035186"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Professionals</a:t>
            </a:r>
          </a:p>
        </p:txBody>
      </p:sp>
      <p:sp>
        <p:nvSpPr>
          <p:cNvPr id="38" name="Rectangle 37"/>
          <p:cNvSpPr/>
          <p:nvPr/>
        </p:nvSpPr>
        <p:spPr>
          <a:xfrm>
            <a:off x="1527840" y="2599591"/>
            <a:ext cx="2573105"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53859" indent="-153859">
              <a:buFont typeface="Arial"/>
              <a:buChar char="•"/>
            </a:pPr>
            <a:r>
              <a:rPr lang="en-US" sz="800" dirty="0">
                <a:solidFill>
                  <a:srgbClr val="000000"/>
                </a:solidFill>
                <a:latin typeface="Cambria"/>
                <a:cs typeface="Cambria"/>
              </a:rPr>
              <a:t>Personal and professional usage</a:t>
            </a:r>
          </a:p>
          <a:p>
            <a:pPr marL="153859" indent="-153859">
              <a:buFont typeface="Arial"/>
              <a:buChar char="•"/>
            </a:pPr>
            <a:r>
              <a:rPr lang="en-US" sz="800" dirty="0">
                <a:solidFill>
                  <a:srgbClr val="000000"/>
                </a:solidFill>
                <a:latin typeface="Cambria"/>
                <a:cs typeface="Cambria"/>
              </a:rPr>
              <a:t>Look for high quality, high-performance products</a:t>
            </a:r>
          </a:p>
          <a:p>
            <a:pPr marL="153859" indent="-153859">
              <a:buFont typeface="Arial"/>
              <a:buChar char="•"/>
            </a:pPr>
            <a:r>
              <a:rPr lang="en-US" sz="800" dirty="0">
                <a:solidFill>
                  <a:srgbClr val="000000"/>
                </a:solidFill>
                <a:latin typeface="Cambria"/>
                <a:cs typeface="Cambria"/>
              </a:rPr>
              <a:t>Can afford expensive products</a:t>
            </a:r>
          </a:p>
        </p:txBody>
      </p:sp>
      <p:sp>
        <p:nvSpPr>
          <p:cNvPr id="39" name="Rectangle 38"/>
          <p:cNvSpPr/>
          <p:nvPr/>
        </p:nvSpPr>
        <p:spPr>
          <a:xfrm>
            <a:off x="485275" y="3044558"/>
            <a:ext cx="1035186"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Savers</a:t>
            </a:r>
          </a:p>
        </p:txBody>
      </p:sp>
      <p:sp>
        <p:nvSpPr>
          <p:cNvPr id="40" name="Rectangle 39"/>
          <p:cNvSpPr/>
          <p:nvPr/>
        </p:nvSpPr>
        <p:spPr>
          <a:xfrm>
            <a:off x="1527840" y="3044558"/>
            <a:ext cx="2573105" cy="436641"/>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53859" indent="-153859">
              <a:buFont typeface="Arial"/>
              <a:buChar char="•"/>
            </a:pPr>
            <a:r>
              <a:rPr lang="en-US" sz="800" dirty="0">
                <a:solidFill>
                  <a:srgbClr val="000000"/>
                </a:solidFill>
                <a:latin typeface="Cambria"/>
                <a:cs typeface="Cambria"/>
              </a:rPr>
              <a:t>Cautious in the way they spend their money</a:t>
            </a:r>
          </a:p>
          <a:p>
            <a:pPr marL="153859" indent="-153859">
              <a:buFont typeface="Arial"/>
              <a:buChar char="•"/>
            </a:pPr>
            <a:r>
              <a:rPr lang="en-US" sz="800" dirty="0">
                <a:solidFill>
                  <a:srgbClr val="000000"/>
                </a:solidFill>
                <a:latin typeface="Cambria"/>
                <a:cs typeface="Cambria"/>
              </a:rPr>
              <a:t>Demand cheap, average convenience products</a:t>
            </a:r>
          </a:p>
          <a:p>
            <a:pPr marL="153859" indent="-153859">
              <a:buFont typeface="Arial"/>
              <a:buChar char="•"/>
            </a:pPr>
            <a:r>
              <a:rPr lang="en-US" sz="800" dirty="0">
                <a:solidFill>
                  <a:srgbClr val="000000"/>
                </a:solidFill>
                <a:latin typeface="Cambria"/>
                <a:cs typeface="Cambria"/>
              </a:rPr>
              <a:t>Future growth rate could exceed forecasts</a:t>
            </a:r>
          </a:p>
        </p:txBody>
      </p:sp>
      <p:sp>
        <p:nvSpPr>
          <p:cNvPr id="41" name="Round Single Corner Rectangle 40"/>
          <p:cNvSpPr/>
          <p:nvPr/>
        </p:nvSpPr>
        <p:spPr>
          <a:xfrm rot="10800000">
            <a:off x="481367" y="3486726"/>
            <a:ext cx="1035186" cy="484671"/>
          </a:xfrm>
          <a:prstGeom prst="round1Rect">
            <a:avLst/>
          </a:prstGeom>
          <a:solidFill>
            <a:srgbClr val="D9D9D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400" b="1" dirty="0">
              <a:solidFill>
                <a:srgbClr val="000000"/>
              </a:solidFill>
              <a:latin typeface="Cambria"/>
              <a:cs typeface="Cambria"/>
            </a:endParaRPr>
          </a:p>
        </p:txBody>
      </p:sp>
      <p:sp>
        <p:nvSpPr>
          <p:cNvPr id="42" name="Round Single Corner Rectangle 41"/>
          <p:cNvSpPr/>
          <p:nvPr/>
        </p:nvSpPr>
        <p:spPr>
          <a:xfrm rot="10800000" flipH="1">
            <a:off x="1525572" y="3486726"/>
            <a:ext cx="2573105" cy="484671"/>
          </a:xfrm>
          <a:prstGeom prst="round1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400" b="1" dirty="0">
              <a:solidFill>
                <a:srgbClr val="000000"/>
              </a:solidFill>
              <a:latin typeface="Cambria"/>
              <a:cs typeface="Cambria"/>
            </a:endParaRPr>
          </a:p>
        </p:txBody>
      </p:sp>
      <p:sp>
        <p:nvSpPr>
          <p:cNvPr id="43" name="Rectangle 42"/>
          <p:cNvSpPr/>
          <p:nvPr/>
        </p:nvSpPr>
        <p:spPr>
          <a:xfrm>
            <a:off x="494294" y="3509813"/>
            <a:ext cx="1031279" cy="438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Shoppers</a:t>
            </a:r>
          </a:p>
        </p:txBody>
      </p:sp>
      <p:sp>
        <p:nvSpPr>
          <p:cNvPr id="44" name="Rectangle 43"/>
          <p:cNvSpPr/>
          <p:nvPr/>
        </p:nvSpPr>
        <p:spPr>
          <a:xfrm>
            <a:off x="1527840" y="3510741"/>
            <a:ext cx="2573105" cy="43664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53859" indent="-153859">
              <a:buFont typeface="Arial"/>
              <a:buChar char="•"/>
            </a:pPr>
            <a:r>
              <a:rPr lang="en-US" sz="800" dirty="0">
                <a:solidFill>
                  <a:srgbClr val="000000"/>
                </a:solidFill>
                <a:latin typeface="Cambria"/>
                <a:cs typeface="Cambria"/>
              </a:rPr>
              <a:t>Good product knowledge through comparison </a:t>
            </a:r>
          </a:p>
          <a:p>
            <a:pPr marL="153859" indent="-153859">
              <a:buFont typeface="Arial"/>
              <a:buChar char="•"/>
            </a:pPr>
            <a:r>
              <a:rPr lang="en-US" sz="800" dirty="0">
                <a:solidFill>
                  <a:srgbClr val="000000"/>
                </a:solidFill>
                <a:latin typeface="Cambria"/>
                <a:cs typeface="Cambria"/>
              </a:rPr>
              <a:t>Demand high quality–price ratio</a:t>
            </a:r>
          </a:p>
          <a:p>
            <a:pPr marL="153859" indent="-153859">
              <a:buFont typeface="Arial"/>
              <a:buChar char="•"/>
            </a:pPr>
            <a:r>
              <a:rPr lang="en-US" sz="800" dirty="0">
                <a:solidFill>
                  <a:srgbClr val="000000"/>
                </a:solidFill>
                <a:latin typeface="Cambria"/>
                <a:cs typeface="Cambria"/>
              </a:rPr>
              <a:t>Quite price-sensitive</a:t>
            </a:r>
          </a:p>
        </p:txBody>
      </p:sp>
      <p:cxnSp>
        <p:nvCxnSpPr>
          <p:cNvPr id="45" name="Straight Connector 44"/>
          <p:cNvCxnSpPr/>
          <p:nvPr/>
        </p:nvCxnSpPr>
        <p:spPr>
          <a:xfrm flipH="1">
            <a:off x="7799721" y="2134422"/>
            <a:ext cx="286708" cy="78495"/>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flipV="1">
            <a:off x="8054095" y="1844446"/>
            <a:ext cx="20551" cy="575121"/>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8086430" y="1824691"/>
            <a:ext cx="927274" cy="19754"/>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5209310" y="2154177"/>
            <a:ext cx="207819" cy="128864"/>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5209309" y="1915312"/>
            <a:ext cx="20551" cy="575121"/>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4585855" y="1895556"/>
            <a:ext cx="627098" cy="1"/>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9" idx="1"/>
          </p:cNvCxnSpPr>
          <p:nvPr/>
        </p:nvCxnSpPr>
        <p:spPr>
          <a:xfrm flipH="1">
            <a:off x="5199693" y="3518274"/>
            <a:ext cx="244967" cy="68914"/>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5188758" y="3249776"/>
            <a:ext cx="10935" cy="418655"/>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4585854" y="3230021"/>
            <a:ext cx="594764" cy="19754"/>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54" name="Line 19"/>
          <p:cNvSpPr>
            <a:spLocks noChangeShapeType="1"/>
          </p:cNvSpPr>
          <p:nvPr/>
        </p:nvSpPr>
        <p:spPr bwMode="auto">
          <a:xfrm flipV="1">
            <a:off x="6072653" y="1798836"/>
            <a:ext cx="386231" cy="300821"/>
          </a:xfrm>
          <a:prstGeom prst="line">
            <a:avLst/>
          </a:prstGeom>
          <a:noFill/>
          <a:ln w="50800">
            <a:solidFill>
              <a:schemeClr val="tx1"/>
            </a:solidFill>
            <a:round/>
            <a:headEnd/>
            <a:tailEnd type="triangle" w="med" len="med"/>
          </a:ln>
        </p:spPr>
        <p:txBody>
          <a:bodyPr wrap="none" lIns="82058" tIns="41029" rIns="82058" bIns="41029" anchor="ctr"/>
          <a:lstStyle/>
          <a:p>
            <a:pPr algn="l"/>
            <a:endParaRPr lang="fr-FR" sz="1600" dirty="0">
              <a:solidFill>
                <a:prstClr val="black"/>
              </a:solidFill>
              <a:latin typeface="Cambria"/>
              <a:cs typeface="Cambria"/>
            </a:endParaRPr>
          </a:p>
        </p:txBody>
      </p:sp>
      <p:sp>
        <p:nvSpPr>
          <p:cNvPr id="55" name="Line 28"/>
          <p:cNvSpPr>
            <a:spLocks noChangeShapeType="1"/>
          </p:cNvSpPr>
          <p:nvPr/>
        </p:nvSpPr>
        <p:spPr bwMode="auto">
          <a:xfrm>
            <a:off x="6040582" y="2154257"/>
            <a:ext cx="386055" cy="406573"/>
          </a:xfrm>
          <a:prstGeom prst="line">
            <a:avLst/>
          </a:prstGeom>
          <a:noFill/>
          <a:ln w="50800">
            <a:solidFill>
              <a:schemeClr val="tx1"/>
            </a:solidFill>
            <a:round/>
            <a:headEnd/>
            <a:tailEnd type="triangle" w="med" len="med"/>
          </a:ln>
        </p:spPr>
        <p:txBody>
          <a:bodyPr wrap="none" lIns="82058" tIns="41029" rIns="82058" bIns="41029" anchor="ctr"/>
          <a:lstStyle/>
          <a:p>
            <a:pPr algn="l"/>
            <a:endParaRPr lang="fr-FR" sz="1600" dirty="0">
              <a:solidFill>
                <a:prstClr val="black"/>
              </a:solidFill>
              <a:latin typeface="Cambria"/>
              <a:cs typeface="Cambria"/>
            </a:endParaRPr>
          </a:p>
        </p:txBody>
      </p:sp>
      <p:sp>
        <p:nvSpPr>
          <p:cNvPr id="56" name="Line 28"/>
          <p:cNvSpPr>
            <a:spLocks noChangeShapeType="1"/>
          </p:cNvSpPr>
          <p:nvPr/>
        </p:nvSpPr>
        <p:spPr bwMode="auto">
          <a:xfrm flipH="1">
            <a:off x="5275350" y="2239904"/>
            <a:ext cx="333560" cy="305362"/>
          </a:xfrm>
          <a:prstGeom prst="line">
            <a:avLst/>
          </a:prstGeom>
          <a:noFill/>
          <a:ln w="50800">
            <a:solidFill>
              <a:schemeClr val="tx1"/>
            </a:solidFill>
            <a:round/>
            <a:headEnd/>
            <a:tailEnd type="triangle" w="med" len="med"/>
          </a:ln>
        </p:spPr>
        <p:txBody>
          <a:bodyPr wrap="none" lIns="82058" tIns="41029" rIns="82058" bIns="41029" anchor="ctr"/>
          <a:lstStyle/>
          <a:p>
            <a:pPr algn="l"/>
            <a:endParaRPr lang="fr-FR" sz="1600" dirty="0">
              <a:solidFill>
                <a:prstClr val="black"/>
              </a:solidFill>
              <a:latin typeface="Cambria"/>
              <a:cs typeface="Cambria"/>
            </a:endParaRPr>
          </a:p>
        </p:txBody>
      </p:sp>
      <p:sp>
        <p:nvSpPr>
          <p:cNvPr id="57" name="Line 19"/>
          <p:cNvSpPr>
            <a:spLocks noChangeShapeType="1"/>
          </p:cNvSpPr>
          <p:nvPr/>
        </p:nvSpPr>
        <p:spPr bwMode="auto">
          <a:xfrm flipH="1" flipV="1">
            <a:off x="5263391" y="1767709"/>
            <a:ext cx="292282" cy="271137"/>
          </a:xfrm>
          <a:prstGeom prst="line">
            <a:avLst/>
          </a:prstGeom>
          <a:noFill/>
          <a:ln w="50800">
            <a:solidFill>
              <a:schemeClr val="tx1"/>
            </a:solidFill>
            <a:round/>
            <a:headEnd/>
            <a:tailEnd type="triangle" w="med" len="med"/>
          </a:ln>
        </p:spPr>
        <p:txBody>
          <a:bodyPr wrap="none" lIns="82058" tIns="41029" rIns="82058" bIns="41029" anchor="ctr"/>
          <a:lstStyle/>
          <a:p>
            <a:pPr algn="l"/>
            <a:endParaRPr lang="fr-FR" sz="1600" dirty="0">
              <a:solidFill>
                <a:prstClr val="black"/>
              </a:solidFill>
              <a:latin typeface="Cambria"/>
              <a:cs typeface="Cambria"/>
            </a:endParaRPr>
          </a:p>
        </p:txBody>
      </p:sp>
      <p:sp>
        <p:nvSpPr>
          <p:cNvPr id="58" name="Rounded Rectangle 57"/>
          <p:cNvSpPr/>
          <p:nvPr/>
        </p:nvSpPr>
        <p:spPr>
          <a:xfrm>
            <a:off x="5444660" y="1952230"/>
            <a:ext cx="821312" cy="430344"/>
          </a:xfrm>
          <a:prstGeom prst="roundRect">
            <a:avLst/>
          </a:prstGeom>
          <a:solidFill>
            <a:schemeClr val="tx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100" dirty="0">
                <a:solidFill>
                  <a:srgbClr val="000000"/>
                </a:solidFill>
                <a:latin typeface="Cambria"/>
                <a:cs typeface="Cambria"/>
              </a:rPr>
              <a:t>Shoppers</a:t>
            </a:r>
            <a:endParaRPr lang="en-US" sz="1100" dirty="0">
              <a:solidFill>
                <a:schemeClr val="tx1"/>
              </a:solidFill>
              <a:latin typeface="Cambria"/>
              <a:cs typeface="Cambria"/>
            </a:endParaRPr>
          </a:p>
        </p:txBody>
      </p:sp>
      <p:sp>
        <p:nvSpPr>
          <p:cNvPr id="61" name="Slide Number Placeholder 4"/>
          <p:cNvSpPr txBox="1">
            <a:spLocks/>
          </p:cNvSpPr>
          <p:nvPr/>
        </p:nvSpPr>
        <p:spPr>
          <a:xfrm>
            <a:off x="8492001" y="6477769"/>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48</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7698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3" grpId="0" animBg="1"/>
      <p:bldP spid="17" grpId="0"/>
      <p:bldP spid="18" grpId="0"/>
      <p:bldP spid="19" grpId="0"/>
      <p:bldP spid="20" grpId="0"/>
      <p:bldP spid="21" grpId="0"/>
      <p:bldP spid="22" grpId="0"/>
      <p:bldP spid="23" grpId="0"/>
      <p:bldP spid="24" grpId="0" animBg="1"/>
      <p:bldP spid="25" grpId="0" animBg="1"/>
      <p:bldP spid="26" grpId="0"/>
      <p:bldP spid="27" grpId="0"/>
      <p:bldP spid="28" grpId="0"/>
      <p:bldP spid="29" grpId="0"/>
      <p:bldP spid="30"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P spid="54" grpId="0" animBg="1"/>
      <p:bldP spid="55" grpId="0" animBg="1"/>
      <p:bldP spid="56" grpId="0" animBg="1"/>
      <p:bldP spid="57" grpId="0" animBg="1"/>
      <p:bldP spid="5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fontScale="92500" lnSpcReduction="20000"/>
          </a:bodyPr>
          <a:lstStyle/>
          <a:p>
            <a:r>
              <a:rPr lang="en-US" sz="1800" dirty="0">
                <a:solidFill>
                  <a:srgbClr val="595959"/>
                </a:solidFill>
              </a:rPr>
              <a:t>Introduction</a:t>
            </a:r>
          </a:p>
          <a:p>
            <a:r>
              <a:rPr lang="en-US" sz="1800" dirty="0">
                <a:solidFill>
                  <a:srgbClr val="595959"/>
                </a:solidFill>
              </a:rPr>
              <a:t>Approaches for Managing Customer Dynamics</a:t>
            </a:r>
          </a:p>
          <a:p>
            <a:pPr lvl="1"/>
            <a:r>
              <a:rPr lang="en-US" sz="1600" dirty="0">
                <a:solidFill>
                  <a:srgbClr val="595959"/>
                </a:solidFill>
              </a:rPr>
              <a:t>Evolution of Approaches for Managing Customer Dynamics</a:t>
            </a:r>
          </a:p>
          <a:p>
            <a:pPr lvl="1"/>
            <a:r>
              <a:rPr lang="en-US" sz="1600" dirty="0">
                <a:solidFill>
                  <a:srgbClr val="595959"/>
                </a:solidFill>
              </a:rPr>
              <a:t>Lifecycle Approach</a:t>
            </a:r>
          </a:p>
          <a:p>
            <a:pPr lvl="1"/>
            <a:r>
              <a:rPr lang="en-US" sz="1600" dirty="0">
                <a:solidFill>
                  <a:srgbClr val="595959"/>
                </a:solidFill>
              </a:rPr>
              <a:t>Customer Dynamic Segmentation Approach</a:t>
            </a:r>
          </a:p>
          <a:p>
            <a:pPr lvl="1"/>
            <a:r>
              <a:rPr lang="en-US" sz="1600" dirty="0">
                <a:solidFill>
                  <a:srgbClr val="595959"/>
                </a:solidFill>
              </a:rPr>
              <a:t>Customer Lifetime Value Approach</a:t>
            </a:r>
          </a:p>
          <a:p>
            <a:r>
              <a:rPr lang="en-US" sz="1800" dirty="0"/>
              <a:t>Framework for Managing Customer Dynamics</a:t>
            </a:r>
          </a:p>
          <a:p>
            <a:pPr lvl="1"/>
            <a:r>
              <a:rPr lang="en-US" sz="1600" dirty="0"/>
              <a:t>Inputs to Managing Customer Dynamics Framework</a:t>
            </a:r>
          </a:p>
          <a:p>
            <a:pPr lvl="1"/>
            <a:r>
              <a:rPr lang="en-US" sz="1600" dirty="0"/>
              <a:t>Outputs of Managing Customer Dynamics Framework</a:t>
            </a:r>
          </a:p>
          <a:p>
            <a:pPr lvl="1"/>
            <a:r>
              <a:rPr lang="en-US" sz="1600" dirty="0"/>
              <a:t>Process for Managing Customer Dynamics</a:t>
            </a:r>
          </a:p>
          <a:p>
            <a:pPr lvl="1"/>
            <a:r>
              <a:rPr lang="en-US" sz="1600" dirty="0"/>
              <a:t>Choice Models</a:t>
            </a:r>
          </a:p>
          <a:p>
            <a:r>
              <a:rPr lang="en-US" sz="1800" dirty="0"/>
              <a:t>Managing Customer Dynamics Example</a:t>
            </a:r>
          </a:p>
          <a:p>
            <a:r>
              <a:rPr lang="en-US" sz="1800" b="1" dirty="0">
                <a:solidFill>
                  <a:schemeClr val="tx2"/>
                </a:solidFill>
              </a:rPr>
              <a:t>Takeaways</a:t>
            </a:r>
          </a:p>
          <a:p>
            <a:r>
              <a:rPr lang="en-US" sz="1800" dirty="0"/>
              <a:t>Case</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49</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8644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5"/>
            <a:ext cx="7556313" cy="648538"/>
          </a:xfrm>
        </p:spPr>
        <p:txBody>
          <a:bodyPr>
            <a:normAutofit/>
          </a:bodyPr>
          <a:lstStyle/>
          <a:p>
            <a:r>
              <a:rPr lang="en-US" b="1" dirty="0"/>
              <a:t>5 Sources of Customer Dynamics</a:t>
            </a:r>
          </a:p>
        </p:txBody>
      </p:sp>
      <p:sp>
        <p:nvSpPr>
          <p:cNvPr id="3" name="Content Placeholder 2"/>
          <p:cNvSpPr>
            <a:spLocks noGrp="1"/>
          </p:cNvSpPr>
          <p:nvPr>
            <p:ph idx="1"/>
          </p:nvPr>
        </p:nvSpPr>
        <p:spPr>
          <a:xfrm>
            <a:off x="498475" y="1481913"/>
            <a:ext cx="3571476" cy="5075368"/>
          </a:xfrm>
        </p:spPr>
        <p:txBody>
          <a:bodyPr>
            <a:normAutofit/>
          </a:bodyPr>
          <a:lstStyle/>
          <a:p>
            <a:r>
              <a:rPr lang="en-US" sz="2400" dirty="0"/>
              <a:t>Discrete life events</a:t>
            </a:r>
          </a:p>
          <a:p>
            <a:r>
              <a:rPr lang="en-US" sz="2400" dirty="0"/>
              <a:t>Typical lifecycle</a:t>
            </a:r>
          </a:p>
          <a:p>
            <a:r>
              <a:rPr lang="en-US" sz="2400" dirty="0"/>
              <a:t>Learning effects</a:t>
            </a:r>
          </a:p>
          <a:p>
            <a:r>
              <a:rPr lang="en-US" sz="2400" dirty="0"/>
              <a:t>Product lifecycle</a:t>
            </a:r>
          </a:p>
          <a:p>
            <a:r>
              <a:rPr lang="en-US" sz="2400" dirty="0"/>
              <a:t>Constantly changing environmental context</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pic>
        <p:nvPicPr>
          <p:cNvPr id="7" name="Picture 6" descr="Fotolia_62509103_Subscription_Monthly_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393" y="1336667"/>
            <a:ext cx="3811580" cy="3811580"/>
          </a:xfrm>
          <a:prstGeom prst="rect">
            <a:avLst/>
          </a:prstGeom>
        </p:spPr>
      </p:pic>
      <p:sp>
        <p:nvSpPr>
          <p:cNvPr id="8"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5</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95195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Takeaways</a:t>
            </a:r>
          </a:p>
        </p:txBody>
      </p:sp>
      <p:sp>
        <p:nvSpPr>
          <p:cNvPr id="3" name="Content Placeholder 2"/>
          <p:cNvSpPr>
            <a:spLocks noGrp="1"/>
          </p:cNvSpPr>
          <p:nvPr>
            <p:ph idx="1"/>
          </p:nvPr>
        </p:nvSpPr>
        <p:spPr/>
        <p:txBody>
          <a:bodyPr>
            <a:noAutofit/>
          </a:bodyPr>
          <a:lstStyle/>
          <a:p>
            <a:pPr lvl="0"/>
            <a:r>
              <a:rPr lang="en-US" dirty="0"/>
              <a:t>The second underlying challenge that firms face when making marketing decisions is that all customers change. This principle can be either an opportunity or a threat, depending on how well the firm understands and manages it.</a:t>
            </a:r>
          </a:p>
          <a:p>
            <a:pPr lvl="0"/>
            <a:r>
              <a:rPr lang="en-US" dirty="0"/>
              <a:t>Customer dynamics arise from five sources: Individual customers change due to life events and move through typical lifecycles as they age. Customer learning effects occur as customers gain knowledge about a product category. Learning and experience effects also operate at a societal level. Finally, each customer is situated in an environmental context that is constantly changing, filled with outside entities trying to change the customer’s perceptions and behaviors. Each source works simultaneously and cumulatively to create customer dynamics.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50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55429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Takeaways</a:t>
            </a:r>
          </a:p>
        </p:txBody>
      </p:sp>
      <p:sp>
        <p:nvSpPr>
          <p:cNvPr id="3" name="Content Placeholder 2"/>
          <p:cNvSpPr>
            <a:spLocks noGrp="1"/>
          </p:cNvSpPr>
          <p:nvPr>
            <p:ph idx="1"/>
          </p:nvPr>
        </p:nvSpPr>
        <p:spPr/>
        <p:txBody>
          <a:bodyPr>
            <a:noAutofit/>
          </a:bodyPr>
          <a:lstStyle/>
          <a:p>
            <a:pPr lvl="0"/>
            <a:r>
              <a:rPr lang="en-US" dirty="0">
                <a:solidFill>
                  <a:srgbClr val="595959"/>
                </a:solidFill>
              </a:rPr>
              <a:t>Due to rapid technological and communication developments, the speed at which customers change and their expectations about firms’ response times have increased. </a:t>
            </a:r>
          </a:p>
          <a:p>
            <a:pPr lvl="0"/>
            <a:r>
              <a:rPr lang="en-US" dirty="0">
                <a:solidFill>
                  <a:srgbClr val="595959"/>
                </a:solidFill>
              </a:rPr>
              <a:t>There are three approaches to managing customer dynamics: lifecycle, customer dynamic segmentation, and customer lifetime value approaches. </a:t>
            </a:r>
          </a:p>
          <a:p>
            <a:pPr lvl="0"/>
            <a:r>
              <a:rPr lang="en-US" dirty="0">
                <a:solidFill>
                  <a:srgbClr val="595959"/>
                </a:solidFill>
              </a:rPr>
              <a:t>The lifecycle approach predicts that customers, products, and industries go through similar lifecycles that can be used to inform marketing decisions at different stages. This approach can be problematic though, because it assumes an average rate of change.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51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22504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Takeaways</a:t>
            </a:r>
          </a:p>
        </p:txBody>
      </p:sp>
      <p:sp>
        <p:nvSpPr>
          <p:cNvPr id="3" name="Content Placeholder 2"/>
          <p:cNvSpPr>
            <a:spLocks noGrp="1"/>
          </p:cNvSpPr>
          <p:nvPr>
            <p:ph idx="1"/>
          </p:nvPr>
        </p:nvSpPr>
        <p:spPr/>
        <p:txBody>
          <a:bodyPr/>
          <a:lstStyle/>
          <a:p>
            <a:pPr lvl="0"/>
            <a:r>
              <a:rPr lang="en-US" dirty="0"/>
              <a:t>The customer dynamic segmentation approach, with an AER model, predicts that acquisition occurs when customers are just beginning to interact with the firm (customer onboarding). Expansion is when the firm tries to cross-sell or upsell customers and increase engagement, and retention involves keeping customers who might otherwise tend to migrate to competitors.</a:t>
            </a:r>
          </a:p>
          <a:p>
            <a:pPr lvl="1"/>
            <a:r>
              <a:rPr lang="en-US" dirty="0"/>
              <a:t>Hidden Markov models (HMM) can uncover states, reflecting how a large set of customer behaviors changes over time. A state is similar to a consumer segment, describing common behaviors by a group of consumers at some point in their relationship with the firm. Thus, HMM enables dynamic segmentation. </a:t>
            </a:r>
          </a:p>
          <a:p>
            <a:pPr lvl="1"/>
            <a:r>
              <a:rPr lang="en-US" dirty="0"/>
              <a:t>As a powerful diagnostic tool, lost customer analysis can be integrated into a customer dynamic segmentation approach. It often features a mathematical choice model that predicts the likelihood of an observed customer choice or response (e.g., joining, cross-buying, leaving), according to data gathered from the firm’s marketing interventions and customer characteristics.</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52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53374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Takeaways</a:t>
            </a:r>
          </a:p>
        </p:txBody>
      </p:sp>
      <p:sp>
        <p:nvSpPr>
          <p:cNvPr id="3" name="Content Placeholder 2"/>
          <p:cNvSpPr>
            <a:spLocks noGrp="1"/>
          </p:cNvSpPr>
          <p:nvPr>
            <p:ph idx="1"/>
          </p:nvPr>
        </p:nvSpPr>
        <p:spPr/>
        <p:txBody>
          <a:bodyPr>
            <a:normAutofit/>
          </a:bodyPr>
          <a:lstStyle/>
          <a:p>
            <a:pPr lvl="0"/>
            <a:r>
              <a:rPr lang="en-US" dirty="0"/>
              <a:t>Customer lifetime value (CLV) seeks to capture the true contribution of each customer, according to the migration path this customer is predicted to follow throughout the relationship with the firm. This approach beneficially provides guidance for making trade-offs and resource allocation decisions among different AEP stages. It also can change a firm’s culture, such that the focus is on profits as the sum of each customer’s lifetime value, rather than the sum of a product line’s profits. The firm then becomes more focused on customers, enabling firms to detect and respond to market changes. </a:t>
            </a:r>
          </a:p>
          <a:p>
            <a:pPr lvl="0"/>
            <a:r>
              <a:rPr lang="en-US" dirty="0"/>
              <a:t>The framework for managing customer dynamics uses three inputs: CRM, marketing programs, and lost customer data. It produces three outputs: dynamic segmentation and AER positioning statements and strategies.</a:t>
            </a:r>
          </a:p>
          <a:p>
            <a:endParaRPr lang="en-US" sz="2400"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53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05249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fontScale="92500" lnSpcReduction="20000"/>
          </a:bodyPr>
          <a:lstStyle/>
          <a:p>
            <a:r>
              <a:rPr lang="en-US" sz="1800" dirty="0">
                <a:solidFill>
                  <a:srgbClr val="595959"/>
                </a:solidFill>
              </a:rPr>
              <a:t>Introduction</a:t>
            </a:r>
          </a:p>
          <a:p>
            <a:r>
              <a:rPr lang="en-US" sz="1800" dirty="0">
                <a:solidFill>
                  <a:srgbClr val="595959"/>
                </a:solidFill>
              </a:rPr>
              <a:t>Approaches for Managing Customer Dynamics</a:t>
            </a:r>
          </a:p>
          <a:p>
            <a:pPr lvl="1"/>
            <a:r>
              <a:rPr lang="en-US" sz="1600" dirty="0">
                <a:solidFill>
                  <a:srgbClr val="595959"/>
                </a:solidFill>
              </a:rPr>
              <a:t>Evolution of Approaches for Managing Customer Dynamics</a:t>
            </a:r>
          </a:p>
          <a:p>
            <a:pPr lvl="1"/>
            <a:r>
              <a:rPr lang="en-US" sz="1600" dirty="0">
                <a:solidFill>
                  <a:srgbClr val="595959"/>
                </a:solidFill>
              </a:rPr>
              <a:t>Lifecycle Approach</a:t>
            </a:r>
          </a:p>
          <a:p>
            <a:pPr lvl="1"/>
            <a:r>
              <a:rPr lang="en-US" sz="1600" dirty="0">
                <a:solidFill>
                  <a:srgbClr val="595959"/>
                </a:solidFill>
              </a:rPr>
              <a:t>Customer Dynamic Segmentation Approach</a:t>
            </a:r>
          </a:p>
          <a:p>
            <a:pPr lvl="1"/>
            <a:r>
              <a:rPr lang="en-US" sz="1600" dirty="0">
                <a:solidFill>
                  <a:srgbClr val="595959"/>
                </a:solidFill>
              </a:rPr>
              <a:t>Customer Lifetime Value Approach</a:t>
            </a:r>
          </a:p>
          <a:p>
            <a:pPr lvl="1"/>
            <a:r>
              <a:rPr lang="en-US" sz="1600" dirty="0"/>
              <a:t>Choice Models</a:t>
            </a:r>
            <a:endParaRPr lang="en-US" sz="1600" dirty="0">
              <a:solidFill>
                <a:srgbClr val="595959"/>
              </a:solidFill>
            </a:endParaRPr>
          </a:p>
          <a:p>
            <a:r>
              <a:rPr lang="en-US" sz="1800" dirty="0"/>
              <a:t>Framework for Managing Customer Dynamics</a:t>
            </a:r>
          </a:p>
          <a:p>
            <a:pPr lvl="1"/>
            <a:r>
              <a:rPr lang="en-US" sz="1600" dirty="0"/>
              <a:t>Inputs to Managing Customer Dynamics Framework</a:t>
            </a:r>
          </a:p>
          <a:p>
            <a:pPr lvl="1"/>
            <a:r>
              <a:rPr lang="en-US" sz="1600" dirty="0"/>
              <a:t>Outputs of Managing Customer Dynamics Framework</a:t>
            </a:r>
          </a:p>
          <a:p>
            <a:pPr lvl="1"/>
            <a:r>
              <a:rPr lang="en-US" sz="1600" dirty="0"/>
              <a:t>Process for Managing Customer Dynamics</a:t>
            </a:r>
          </a:p>
          <a:p>
            <a:r>
              <a:rPr lang="en-US" sz="1800" dirty="0"/>
              <a:t>Managing Customer Dynamics Example</a:t>
            </a:r>
          </a:p>
          <a:p>
            <a:r>
              <a:rPr lang="en-US" sz="1800" dirty="0">
                <a:solidFill>
                  <a:srgbClr val="595959"/>
                </a:solidFill>
              </a:rPr>
              <a:t>Takeaways</a:t>
            </a:r>
          </a:p>
          <a:p>
            <a:r>
              <a:rPr lang="en-US" sz="1800" b="1" dirty="0">
                <a:solidFill>
                  <a:schemeClr val="tx2"/>
                </a:solidFill>
              </a:rPr>
              <a:t>Case</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54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781872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TKL is a leading US-based distributor of electrical component products</a:t>
            </a:r>
          </a:p>
          <a:p>
            <a:r>
              <a:rPr lang="en-US" dirty="0"/>
              <a:t>Three industry segments: construction, industrial, and original equipment manufacturers (OEMs)</a:t>
            </a:r>
          </a:p>
          <a:p>
            <a:r>
              <a:rPr lang="en-US" dirty="0"/>
              <a:t>Heavy fragmentation in industry, customers evolve as industry matures (learning effects)</a:t>
            </a:r>
          </a:p>
          <a:p>
            <a:r>
              <a:rPr lang="en-US" b="1" dirty="0"/>
              <a:t>Problem</a:t>
            </a:r>
            <a:r>
              <a:rPr lang="en-US" dirty="0"/>
              <a:t>: market share and annual sales down, increasing customer churn rates, drop in ratings of warranty, sales support, and delivery speed</a:t>
            </a:r>
          </a:p>
          <a:p>
            <a:pPr lvl="1"/>
            <a:r>
              <a:rPr lang="en-US" dirty="0"/>
              <a:t>Need to manage customer dynamics (What product attributes are desired? How to segment the market? Which customers to acquire and expand?)</a:t>
            </a:r>
          </a:p>
          <a:p>
            <a:r>
              <a:rPr lang="en-US" b="1" dirty="0"/>
              <a:t>Data: </a:t>
            </a:r>
          </a:p>
          <a:p>
            <a:pPr lvl="1"/>
            <a:r>
              <a:rPr lang="en-US" dirty="0"/>
              <a:t>Acquisition model: 1000 acquired and 1000 non-acquired customers</a:t>
            </a:r>
          </a:p>
          <a:p>
            <a:pPr lvl="1"/>
            <a:r>
              <a:rPr lang="en-US" dirty="0"/>
              <a:t>Expansion model: 1000 retained and 1000 non-retained customers</a:t>
            </a:r>
          </a:p>
          <a:p>
            <a:pPr lvl="1"/>
            <a:r>
              <a:rPr lang="en-US" dirty="0"/>
              <a:t>Drivers of acquisition/retention: price, warranty, delivery time, sales support, industry group, firm size, centralized buying center</a:t>
            </a:r>
          </a:p>
          <a:p>
            <a:pPr lvl="2"/>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6" name="Title 1"/>
          <p:cNvSpPr>
            <a:spLocks noGrp="1"/>
          </p:cNvSpPr>
          <p:nvPr>
            <p:ph type="title"/>
          </p:nvPr>
        </p:nvSpPr>
        <p:spPr>
          <a:xfrm>
            <a:off x="498475" y="169686"/>
            <a:ext cx="7481702" cy="803691"/>
          </a:xfrm>
        </p:spPr>
        <p:txBody>
          <a:bodyPr/>
          <a:lstStyle/>
          <a:p>
            <a:r>
              <a:rPr lang="en-US" b="1" dirty="0"/>
              <a:t>Analytics Driven Case: Preempting and Preventing Customer Churn at TKL</a:t>
            </a:r>
          </a:p>
        </p:txBody>
      </p:sp>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55</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67538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169686"/>
            <a:ext cx="7481702" cy="803691"/>
          </a:xfrm>
        </p:spPr>
        <p:txBody>
          <a:bodyPr/>
          <a:lstStyle/>
          <a:p>
            <a:r>
              <a:rPr lang="en-US" b="1" dirty="0"/>
              <a:t>Analytics Driven Case: Preempting and Preventing Customer Churn at TKL</a:t>
            </a:r>
          </a:p>
        </p:txBody>
      </p:sp>
      <p:sp>
        <p:nvSpPr>
          <p:cNvPr id="3" name="Content Placeholder 2"/>
          <p:cNvSpPr>
            <a:spLocks noGrp="1"/>
          </p:cNvSpPr>
          <p:nvPr>
            <p:ph idx="1"/>
          </p:nvPr>
        </p:nvSpPr>
        <p:spPr/>
        <p:txBody>
          <a:bodyPr/>
          <a:lstStyle/>
          <a:p>
            <a:r>
              <a:rPr lang="en-US" dirty="0"/>
              <a:t>Results of acquisition model: </a:t>
            </a:r>
          </a:p>
          <a:p>
            <a:pPr lvl="1"/>
            <a:r>
              <a:rPr lang="en-US" dirty="0"/>
              <a:t>Negative impact: increase in prices, sector: OEM’s</a:t>
            </a:r>
          </a:p>
          <a:p>
            <a:pPr lvl="1"/>
            <a:r>
              <a:rPr lang="en-US" dirty="0"/>
              <a:t>Positive impact: increase in days of warranty, increase in sales support, sector: construction and industrial </a:t>
            </a:r>
          </a:p>
          <a:p>
            <a:pPr lvl="1"/>
            <a:r>
              <a:rPr lang="en-US" dirty="0"/>
              <a:t>No impact: decrease in days to deliver warranty</a:t>
            </a:r>
          </a:p>
          <a:p>
            <a:r>
              <a:rPr lang="en-US" dirty="0"/>
              <a:t> Targeting and Positioning for Competitive Advantage</a:t>
            </a:r>
          </a:p>
          <a:p>
            <a:pPr lvl="1"/>
            <a:r>
              <a:rPr lang="en-US" dirty="0"/>
              <a:t>Segmenting on Acquisition Probability: probability of acquisition higher for larger sized firms in the construction and industrial sectors </a:t>
            </a:r>
            <a:r>
              <a:rPr lang="en-US" dirty="0">
                <a:sym typeface="Wingdings"/>
              </a:rPr>
              <a:t> market</a:t>
            </a:r>
            <a:r>
              <a:rPr lang="en-US" dirty="0"/>
              <a:t> lowered price, high sales support and high days of warranty to these customers</a:t>
            </a:r>
          </a:p>
          <a:p>
            <a:pPr lvl="1"/>
            <a:r>
              <a:rPr lang="en-US" dirty="0"/>
              <a:t> Segmenting on Expansion Probability: probability of expansion was higher for firms in the construction and OEMs sectors, larger firms, and firms with a centralized buying center </a:t>
            </a:r>
            <a:r>
              <a:rPr lang="en-US" dirty="0">
                <a:sym typeface="Wingdings"/>
              </a:rPr>
              <a:t> market </a:t>
            </a:r>
            <a:r>
              <a:rPr lang="en-US" dirty="0"/>
              <a:t>sales support and speed of delivery</a:t>
            </a: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6"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56</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39035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Readings</a:t>
            </a:r>
          </a:p>
        </p:txBody>
      </p:sp>
      <p:sp>
        <p:nvSpPr>
          <p:cNvPr id="3" name="Content Placeholder 2"/>
          <p:cNvSpPr>
            <a:spLocks noGrp="1"/>
          </p:cNvSpPr>
          <p:nvPr>
            <p:ph idx="1"/>
          </p:nvPr>
        </p:nvSpPr>
        <p:spPr>
          <a:xfrm>
            <a:off x="456395" y="1542418"/>
            <a:ext cx="8610600" cy="5177564"/>
          </a:xfrm>
        </p:spPr>
        <p:txBody>
          <a:bodyPr>
            <a:normAutofit/>
          </a:bodyPr>
          <a:lstStyle/>
          <a:p>
            <a:r>
              <a:rPr lang="en-US" dirty="0">
                <a:solidFill>
                  <a:srgbClr val="000000"/>
                </a:solidFill>
                <a:latin typeface="Arial"/>
                <a:ea typeface="Lucida Grande"/>
                <a:cs typeface="Arial"/>
              </a:rPr>
              <a:t>Dealing with customer dynamics using AER modeling and strategies (regression, CLV, and Bayesian)</a:t>
            </a:r>
          </a:p>
          <a:p>
            <a:pPr lvl="1"/>
            <a:r>
              <a:rPr lang="en-US" sz="2000" b="1" i="1" dirty="0">
                <a:solidFill>
                  <a:schemeClr val="tx2"/>
                </a:solidFill>
                <a:latin typeface="Arial"/>
                <a:ea typeface="Lucida Grande"/>
                <a:cs typeface="Arial"/>
              </a:rPr>
              <a:t>Getting the Most Out of All Your Customers</a:t>
            </a:r>
            <a:r>
              <a:rPr lang="en-US" sz="2000" b="1" dirty="0">
                <a:solidFill>
                  <a:schemeClr val="tx2"/>
                </a:solidFill>
                <a:latin typeface="Arial"/>
                <a:ea typeface="Lucida Grande"/>
                <a:cs typeface="Arial"/>
              </a:rPr>
              <a:t> </a:t>
            </a:r>
            <a:r>
              <a:rPr lang="en-US" sz="2000" dirty="0">
                <a:solidFill>
                  <a:srgbClr val="000000"/>
                </a:solidFill>
                <a:latin typeface="Arial"/>
                <a:ea typeface="Lucida Grande"/>
                <a:cs typeface="Arial"/>
              </a:rPr>
              <a:t>(good overview of tradeoffs between acquisition and retention uses regression)</a:t>
            </a:r>
          </a:p>
          <a:p>
            <a:pPr lvl="1"/>
            <a:r>
              <a:rPr lang="en-US" sz="2000" b="1" i="1" dirty="0">
                <a:solidFill>
                  <a:schemeClr val="tx2"/>
                </a:solidFill>
                <a:latin typeface="Arial"/>
                <a:cs typeface="Arial"/>
              </a:rPr>
              <a:t>Customer Lifetime Value </a:t>
            </a:r>
            <a:r>
              <a:rPr lang="en-US" sz="2000" dirty="0">
                <a:latin typeface="Arial"/>
                <a:cs typeface="Arial"/>
              </a:rPr>
              <a:t>(explains CLV approach and how to use for it for acquisition and retention of cohorts of customers)</a:t>
            </a:r>
          </a:p>
          <a:p>
            <a:pPr lvl="1"/>
            <a:r>
              <a:rPr lang="en-US" sz="2000" b="1" i="1" dirty="0">
                <a:solidFill>
                  <a:schemeClr val="tx2"/>
                </a:solidFill>
                <a:latin typeface="Arial"/>
                <a:ea typeface="Lucida Grande"/>
                <a:cs typeface="Arial"/>
              </a:rPr>
              <a:t>Know What to Sell, When, and to Whom </a:t>
            </a:r>
            <a:r>
              <a:rPr lang="en-US" sz="2000" dirty="0">
                <a:solidFill>
                  <a:srgbClr val="000000"/>
                </a:solidFill>
                <a:latin typeface="Arial"/>
                <a:ea typeface="Lucida Grande"/>
                <a:cs typeface="Arial"/>
              </a:rPr>
              <a:t>(example of integrated modeling techniques to simultaneously handle customer heterogeneity and dynamics uses Bayesian models)</a:t>
            </a:r>
          </a:p>
          <a:p>
            <a:r>
              <a:rPr lang="en-US" b="1" i="1" dirty="0">
                <a:solidFill>
                  <a:schemeClr val="tx2"/>
                </a:solidFill>
                <a:latin typeface="Arial"/>
                <a:ea typeface="Lucida Grande"/>
                <a:cs typeface="Arial"/>
              </a:rPr>
              <a:t>Marketing Strategy</a:t>
            </a:r>
            <a:r>
              <a:rPr lang="en-US" dirty="0">
                <a:solidFill>
                  <a:srgbClr val="000000"/>
                </a:solidFill>
                <a:latin typeface="Arial"/>
                <a:ea typeface="Lucida Grande"/>
                <a:cs typeface="Arial"/>
              </a:rPr>
              <a:t>: Chapter 3</a:t>
            </a:r>
            <a:endParaRPr lang="en-US" i="1" dirty="0">
              <a:latin typeface="Arial"/>
              <a:cs typeface="Arial"/>
            </a:endParaRPr>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z="1100" smtClean="0">
                <a:solidFill>
                  <a:schemeClr val="tx1">
                    <a:lumMod val="65000"/>
                    <a:lumOff val="35000"/>
                  </a:schemeClr>
                </a:solidFill>
              </a:rPr>
              <a:pPr/>
              <a:t>57</a:t>
            </a:fld>
            <a:endParaRPr lang="en-US" sz="1100" dirty="0">
              <a:solidFill>
                <a:schemeClr val="tx1">
                  <a:lumMod val="65000"/>
                  <a:lumOff val="35000"/>
                </a:schemeClr>
              </a:solidFill>
            </a:endParaRPr>
          </a:p>
        </p:txBody>
      </p:sp>
    </p:spTree>
    <p:extLst>
      <p:ext uri="{BB962C8B-B14F-4D97-AF65-F5344CB8AC3E}">
        <p14:creationId xmlns:p14="http://schemas.microsoft.com/office/powerpoint/2010/main" val="2457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24" y="482066"/>
            <a:ext cx="7481702" cy="803691"/>
          </a:xfrm>
        </p:spPr>
        <p:txBody>
          <a:bodyPr/>
          <a:lstStyle/>
          <a:p>
            <a:r>
              <a:rPr lang="en-US" b="1" dirty="0"/>
              <a:t>Sources of Customer Dynamics</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07831989"/>
              </p:ext>
            </p:extLst>
          </p:nvPr>
        </p:nvGraphicFramePr>
        <p:xfrm>
          <a:off x="201706" y="1285757"/>
          <a:ext cx="8650942" cy="5149520"/>
        </p:xfrm>
        <a:graphic>
          <a:graphicData uri="http://schemas.openxmlformats.org/drawingml/2006/table">
            <a:tbl>
              <a:tblPr firstRow="1" bandRow="1">
                <a:tableStyleId>{5C22544A-7EE6-4342-B048-85BDC9FD1C3A}</a:tableStyleId>
              </a:tblPr>
              <a:tblGrid>
                <a:gridCol w="2510817">
                  <a:extLst>
                    <a:ext uri="{9D8B030D-6E8A-4147-A177-3AD203B41FA5}">
                      <a16:colId xmlns:a16="http://schemas.microsoft.com/office/drawing/2014/main" xmlns="" val="20000"/>
                    </a:ext>
                  </a:extLst>
                </a:gridCol>
                <a:gridCol w="1097792">
                  <a:extLst>
                    <a:ext uri="{9D8B030D-6E8A-4147-A177-3AD203B41FA5}">
                      <a16:colId xmlns:a16="http://schemas.microsoft.com/office/drawing/2014/main" xmlns="" val="20001"/>
                    </a:ext>
                  </a:extLst>
                </a:gridCol>
                <a:gridCol w="5042333">
                  <a:extLst>
                    <a:ext uri="{9D8B030D-6E8A-4147-A177-3AD203B41FA5}">
                      <a16:colId xmlns:a16="http://schemas.microsoft.com/office/drawing/2014/main" xmlns="" val="20002"/>
                    </a:ext>
                  </a:extLst>
                </a:gridCol>
              </a:tblGrid>
              <a:tr h="596470">
                <a:tc>
                  <a:txBody>
                    <a:bodyPr/>
                    <a:lstStyle/>
                    <a:p>
                      <a:pPr algn="l"/>
                      <a:r>
                        <a:rPr lang="en-US" sz="1800" dirty="0"/>
                        <a:t>Description</a:t>
                      </a:r>
                    </a:p>
                  </a:txBody>
                  <a:tcPr/>
                </a:tc>
                <a:tc>
                  <a:txBody>
                    <a:bodyPr/>
                    <a:lstStyle/>
                    <a:p>
                      <a:pPr algn="l"/>
                      <a:r>
                        <a:rPr lang="en-US" sz="1800" dirty="0"/>
                        <a:t>Rate of Change</a:t>
                      </a:r>
                    </a:p>
                  </a:txBody>
                  <a:tcPr/>
                </a:tc>
                <a:tc>
                  <a:txBody>
                    <a:bodyPr/>
                    <a:lstStyle/>
                    <a:p>
                      <a:pPr algn="l"/>
                      <a:r>
                        <a:rPr lang="en-US" dirty="0"/>
                        <a:t>Examples</a:t>
                      </a:r>
                    </a:p>
                  </a:txBody>
                  <a:tcPr/>
                </a:tc>
                <a:extLst>
                  <a:ext uri="{0D108BD9-81ED-4DB2-BD59-A6C34878D82A}">
                    <a16:rowId xmlns:a16="http://schemas.microsoft.com/office/drawing/2014/main" xmlns="" val="10000"/>
                  </a:ext>
                </a:extLst>
              </a:tr>
              <a:tr h="340840">
                <a:tc gridSpan="3">
                  <a:txBody>
                    <a:bodyPr/>
                    <a:lstStyle/>
                    <a:p>
                      <a:r>
                        <a:rPr lang="en-US" sz="1800" b="1" dirty="0"/>
                        <a:t>Individual level</a:t>
                      </a:r>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xmlns="" val="10001"/>
                  </a:ext>
                </a:extLst>
              </a:tr>
              <a:tr h="482857">
                <a:tc>
                  <a:txBody>
                    <a:bodyPr/>
                    <a:lstStyle/>
                    <a:p>
                      <a:r>
                        <a:rPr lang="en-US" sz="1600" b="0" baseline="0" dirty="0"/>
                        <a:t>Discrete life events</a:t>
                      </a:r>
                      <a:endParaRPr lang="en-US" sz="1600" b="0" dirty="0"/>
                    </a:p>
                  </a:txBody>
                  <a:tcPr/>
                </a:tc>
                <a:tc>
                  <a:txBody>
                    <a:bodyPr/>
                    <a:lstStyle/>
                    <a:p>
                      <a:r>
                        <a:rPr lang="en-US" sz="1400" dirty="0"/>
                        <a:t>Immediate</a:t>
                      </a:r>
                    </a:p>
                  </a:txBody>
                  <a:tcPr/>
                </a:tc>
                <a:tc>
                  <a:txBody>
                    <a:bodyPr/>
                    <a:lstStyle/>
                    <a:p>
                      <a:r>
                        <a:rPr lang="en-US" sz="1400" dirty="0"/>
                        <a:t>A first-time</a:t>
                      </a:r>
                      <a:r>
                        <a:rPr lang="en-US" sz="1400" baseline="0" dirty="0"/>
                        <a:t> parent often changes their preference for cars, vacations, and restaurants.</a:t>
                      </a:r>
                      <a:endParaRPr lang="en-US" sz="1400" dirty="0"/>
                    </a:p>
                  </a:txBody>
                  <a:tcPr/>
                </a:tc>
                <a:extLst>
                  <a:ext uri="{0D108BD9-81ED-4DB2-BD59-A6C34878D82A}">
                    <a16:rowId xmlns:a16="http://schemas.microsoft.com/office/drawing/2014/main" xmlns="" val="10002"/>
                  </a:ext>
                </a:extLst>
              </a:tr>
              <a:tr h="722237">
                <a:tc>
                  <a:txBody>
                    <a:bodyPr/>
                    <a:lstStyle/>
                    <a:p>
                      <a:r>
                        <a:rPr lang="en-US" sz="1600" dirty="0"/>
                        <a:t>Typical lifecycle or       maturation as people</a:t>
                      </a:r>
                      <a:r>
                        <a:rPr lang="en-US" sz="1600" baseline="0" dirty="0"/>
                        <a:t> age</a:t>
                      </a:r>
                      <a:endParaRPr lang="en-US" sz="1600" dirty="0"/>
                    </a:p>
                  </a:txBody>
                  <a:tcPr/>
                </a:tc>
                <a:tc>
                  <a:txBody>
                    <a:bodyPr/>
                    <a:lstStyle/>
                    <a:p>
                      <a:r>
                        <a:rPr lang="en-US" sz="1400" dirty="0"/>
                        <a:t>Slow</a:t>
                      </a:r>
                    </a:p>
                  </a:txBody>
                  <a:tcPr/>
                </a:tc>
                <a:tc>
                  <a:txBody>
                    <a:bodyPr/>
                    <a:lstStyle/>
                    <a:p>
                      <a:r>
                        <a:rPr lang="en-US" sz="1400" dirty="0"/>
                        <a:t>As people age, they become more focused</a:t>
                      </a:r>
                      <a:r>
                        <a:rPr lang="en-US" sz="1400" baseline="0" dirty="0"/>
                        <a:t> on risk reduction, less willing to change, and more focused on comfort and health.</a:t>
                      </a:r>
                      <a:endParaRPr lang="en-US" sz="1400" dirty="0"/>
                    </a:p>
                  </a:txBody>
                  <a:tcPr/>
                </a:tc>
                <a:extLst>
                  <a:ext uri="{0D108BD9-81ED-4DB2-BD59-A6C34878D82A}">
                    <a16:rowId xmlns:a16="http://schemas.microsoft.com/office/drawing/2014/main" xmlns="" val="10003"/>
                  </a:ext>
                </a:extLst>
              </a:tr>
              <a:tr h="681680">
                <a:tc>
                  <a:txBody>
                    <a:bodyPr/>
                    <a:lstStyle/>
                    <a:p>
                      <a:r>
                        <a:rPr lang="en-US" sz="1600" dirty="0"/>
                        <a:t>Product learning effects</a:t>
                      </a:r>
                    </a:p>
                  </a:txBody>
                  <a:tcPr/>
                </a:tc>
                <a:tc>
                  <a:txBody>
                    <a:bodyPr/>
                    <a:lstStyle/>
                    <a:p>
                      <a:r>
                        <a:rPr lang="en-US" sz="1400" dirty="0"/>
                        <a:t>Medium</a:t>
                      </a:r>
                    </a:p>
                  </a:txBody>
                  <a:tcPr/>
                </a:tc>
                <a:tc>
                  <a:txBody>
                    <a:bodyPr/>
                    <a:lstStyle/>
                    <a:p>
                      <a:r>
                        <a:rPr lang="en-US" sz="1400" dirty="0"/>
                        <a:t>Customers might learn, after using a product for a</a:t>
                      </a:r>
                      <a:r>
                        <a:rPr lang="en-US" sz="1400" baseline="0" dirty="0"/>
                        <a:t> time, that there are certain specialized or high-tech features they would like.</a:t>
                      </a:r>
                      <a:endParaRPr lang="en-US" sz="1400" dirty="0"/>
                    </a:p>
                  </a:txBody>
                  <a:tcPr/>
                </a:tc>
                <a:extLst>
                  <a:ext uri="{0D108BD9-81ED-4DB2-BD59-A6C34878D82A}">
                    <a16:rowId xmlns:a16="http://schemas.microsoft.com/office/drawing/2014/main" xmlns="" val="10004"/>
                  </a:ext>
                </a:extLst>
              </a:tr>
              <a:tr h="340840">
                <a:tc gridSpan="3">
                  <a:txBody>
                    <a:bodyPr/>
                    <a:lstStyle/>
                    <a:p>
                      <a:r>
                        <a:rPr lang="en-US" b="1" dirty="0"/>
                        <a:t>Product market level</a:t>
                      </a:r>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xmlns="" val="10005"/>
                  </a:ext>
                </a:extLst>
              </a:tr>
              <a:tr h="617283">
                <a:tc>
                  <a:txBody>
                    <a:bodyPr/>
                    <a:lstStyle/>
                    <a:p>
                      <a:r>
                        <a:rPr lang="en-US" sz="1600" dirty="0"/>
                        <a:t>Product lifecycle</a:t>
                      </a:r>
                    </a:p>
                  </a:txBody>
                  <a:tcPr/>
                </a:tc>
                <a:tc>
                  <a:txBody>
                    <a:bodyPr/>
                    <a:lstStyle/>
                    <a:p>
                      <a:r>
                        <a:rPr lang="en-US" sz="1400" dirty="0"/>
                        <a:t>Medium</a:t>
                      </a:r>
                    </a:p>
                  </a:txBody>
                  <a:tcPr/>
                </a:tc>
                <a:tc>
                  <a:txBody>
                    <a:bodyPr/>
                    <a:lstStyle/>
                    <a:p>
                      <a:r>
                        <a:rPr lang="en-US" sz="1400" dirty="0"/>
                        <a:t>During early stages, consumers may purchase more new features,</a:t>
                      </a:r>
                      <a:r>
                        <a:rPr lang="en-US" sz="1400" baseline="0" dirty="0"/>
                        <a:t> in later periods, they may get more price sensitive.</a:t>
                      </a:r>
                      <a:endParaRPr lang="en-US" sz="1400" dirty="0"/>
                    </a:p>
                  </a:txBody>
                  <a:tcPr/>
                </a:tc>
                <a:extLst>
                  <a:ext uri="{0D108BD9-81ED-4DB2-BD59-A6C34878D82A}">
                    <a16:rowId xmlns:a16="http://schemas.microsoft.com/office/drawing/2014/main" xmlns="" val="10006"/>
                  </a:ext>
                </a:extLst>
              </a:tr>
              <a:tr h="340840">
                <a:tc gridSpan="3">
                  <a:txBody>
                    <a:bodyPr/>
                    <a:lstStyle/>
                    <a:p>
                      <a:r>
                        <a:rPr lang="en-US" b="1" dirty="0"/>
                        <a:t>Environmental level</a:t>
                      </a:r>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xmlns="" val="10007"/>
                  </a:ext>
                </a:extLst>
              </a:tr>
              <a:tr h="778870">
                <a:tc>
                  <a:txBody>
                    <a:bodyPr/>
                    <a:lstStyle/>
                    <a:p>
                      <a:r>
                        <a:rPr lang="en-US" sz="1600" b="0" dirty="0"/>
                        <a:t>Changes in economy,</a:t>
                      </a:r>
                      <a:r>
                        <a:rPr lang="en-US" sz="1600" b="0" baseline="0" dirty="0"/>
                        <a:t> government, industry, or culture</a:t>
                      </a:r>
                      <a:endParaRPr lang="en-US" sz="1600" b="0" dirty="0"/>
                    </a:p>
                  </a:txBody>
                  <a:tcPr/>
                </a:tc>
                <a:tc>
                  <a:txBody>
                    <a:bodyPr/>
                    <a:lstStyle/>
                    <a:p>
                      <a:r>
                        <a:rPr lang="en-US" sz="1400" dirty="0"/>
                        <a:t>Slow to immediate</a:t>
                      </a:r>
                    </a:p>
                  </a:txBody>
                  <a:tcPr/>
                </a:tc>
                <a:tc>
                  <a:txBody>
                    <a:bodyPr/>
                    <a:lstStyle/>
                    <a:p>
                      <a:r>
                        <a:rPr lang="en-US" sz="1400" dirty="0"/>
                        <a:t>As the culture around “health food” changes, consumer preferences in response to dietary concerns (e.g., calories, sodium, carbohydrates, gluten, fat) also change.</a:t>
                      </a:r>
                    </a:p>
                  </a:txBody>
                  <a:tcPr/>
                </a:tc>
                <a:extLst>
                  <a:ext uri="{0D108BD9-81ED-4DB2-BD59-A6C34878D82A}">
                    <a16:rowId xmlns:a16="http://schemas.microsoft.com/office/drawing/2014/main" xmlns="" val="10008"/>
                  </a:ext>
                </a:extLst>
              </a:tr>
            </a:tbl>
          </a:graphicData>
        </a:graphic>
      </p:graphicFrame>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6</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01662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Customer Dynamics: A Fundamental Assumption of Marketing Strategy </a:t>
            </a:r>
          </a:p>
        </p:txBody>
      </p:sp>
      <p:sp>
        <p:nvSpPr>
          <p:cNvPr id="3" name="Content Placeholder 2"/>
          <p:cNvSpPr>
            <a:spLocks noGrp="1"/>
          </p:cNvSpPr>
          <p:nvPr>
            <p:ph idx="1"/>
          </p:nvPr>
        </p:nvSpPr>
        <p:spPr>
          <a:xfrm>
            <a:off x="498474" y="1331055"/>
            <a:ext cx="8354173" cy="4895841"/>
          </a:xfrm>
        </p:spPr>
        <p:txBody>
          <a:bodyPr>
            <a:noAutofit/>
          </a:bodyPr>
          <a:lstStyle/>
          <a:p>
            <a:r>
              <a:rPr lang="en-US" dirty="0"/>
              <a:t>Thus, customer dynamics is a fundamental “problem” that all firms must address when developing an effective marketing strategy </a:t>
            </a:r>
          </a:p>
          <a:p>
            <a:r>
              <a:rPr lang="en-US" dirty="0"/>
              <a:t>Customers change; failure to understand and address these dynamics will lead to poor business performance</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pic>
        <p:nvPicPr>
          <p:cNvPr id="4" name="Picture 3" descr="Companies-Must-Change1.jpg"/>
          <p:cNvPicPr>
            <a:picLocks noChangeAspect="1"/>
          </p:cNvPicPr>
          <p:nvPr/>
        </p:nvPicPr>
        <p:blipFill rotWithShape="1">
          <a:blip r:embed="rId3">
            <a:extLst>
              <a:ext uri="{28A0092B-C50C-407E-A947-70E740481C1C}">
                <a14:useLocalDpi xmlns:a14="http://schemas.microsoft.com/office/drawing/2010/main" val="0"/>
              </a:ext>
            </a:extLst>
          </a:blip>
          <a:srcRect b="21106"/>
          <a:stretch/>
        </p:blipFill>
        <p:spPr>
          <a:xfrm>
            <a:off x="1730375" y="4701055"/>
            <a:ext cx="5546537" cy="2087655"/>
          </a:xfrm>
          <a:prstGeom prst="rect">
            <a:avLst/>
          </a:prstGeom>
        </p:spPr>
      </p:pic>
      <p:sp>
        <p:nvSpPr>
          <p:cNvPr id="7"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7</a:t>
            </a:fld>
            <a:endParaRPr lang="en-US" sz="1200" dirty="0">
              <a:solidFill>
                <a:schemeClr val="tx1">
                  <a:lumMod val="65000"/>
                  <a:lumOff val="35000"/>
                </a:schemeClr>
              </a:solidFill>
            </a:endParaRPr>
          </a:p>
        </p:txBody>
      </p:sp>
      <p:sp>
        <p:nvSpPr>
          <p:cNvPr id="8" name="Rounded Rectangle 7"/>
          <p:cNvSpPr/>
          <p:nvPr/>
        </p:nvSpPr>
        <p:spPr>
          <a:xfrm>
            <a:off x="644865" y="3269901"/>
            <a:ext cx="7717556" cy="10181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Marketing principle </a:t>
            </a:r>
            <a:r>
              <a:rPr lang="en-US" sz="2000" b="1"/>
              <a:t>#2: all </a:t>
            </a:r>
            <a:r>
              <a:rPr lang="en-US" sz="2000" b="1" dirty="0"/>
              <a:t>customers change and an effective marketing strategy must manage customer dynamics</a:t>
            </a:r>
          </a:p>
        </p:txBody>
      </p:sp>
    </p:spTree>
    <p:extLst>
      <p:ext uri="{BB962C8B-B14F-4D97-AF65-F5344CB8AC3E}">
        <p14:creationId xmlns:p14="http://schemas.microsoft.com/office/powerpoint/2010/main" val="223173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332710"/>
            <a:ext cx="7481702" cy="803691"/>
          </a:xfrm>
        </p:spPr>
        <p:txBody>
          <a:bodyPr/>
          <a:lstStyle/>
          <a:p>
            <a:r>
              <a:rPr lang="en-US" b="1" dirty="0"/>
              <a:t>Example: General Motors</a:t>
            </a:r>
          </a:p>
        </p:txBody>
      </p:sp>
      <p:sp>
        <p:nvSpPr>
          <p:cNvPr id="3" name="Content Placeholder 2"/>
          <p:cNvSpPr>
            <a:spLocks noGrp="1"/>
          </p:cNvSpPr>
          <p:nvPr>
            <p:ph idx="1"/>
          </p:nvPr>
        </p:nvSpPr>
        <p:spPr/>
        <p:txBody>
          <a:bodyPr/>
          <a:lstStyle/>
          <a:p>
            <a:r>
              <a:rPr lang="en-US" dirty="0"/>
              <a:t>Buick: failure to manage customer dynamics</a:t>
            </a:r>
          </a:p>
          <a:p>
            <a:pPr lvl="1"/>
            <a:r>
              <a:rPr lang="en-US" dirty="0"/>
              <a:t>Customers needs changed, customers moved to different suppliers</a:t>
            </a:r>
          </a:p>
          <a:p>
            <a:pPr lvl="1"/>
            <a:r>
              <a:rPr lang="en-US" dirty="0"/>
              <a:t>Left Buick with a smaller portfolio of older customers</a:t>
            </a:r>
          </a:p>
          <a:p>
            <a:pPr lvl="1"/>
            <a:r>
              <a:rPr lang="en-US" dirty="0"/>
              <a:t>Brand became associated with the elderly; sales dropped 50%</a:t>
            </a:r>
          </a:p>
          <a:p>
            <a:r>
              <a:rPr lang="en-US" dirty="0"/>
              <a:t>Acura: success in managing customer dynamics</a:t>
            </a:r>
          </a:p>
          <a:p>
            <a:pPr lvl="1"/>
            <a:r>
              <a:rPr lang="en-US" dirty="0"/>
              <a:t>Honda realized its customers were migrating to more expensive cars</a:t>
            </a:r>
          </a:p>
          <a:p>
            <a:pPr lvl="1"/>
            <a:r>
              <a:rPr lang="en-US" dirty="0"/>
              <a:t>Launched Acura: a higher priced luxury car targeted to those customers</a:t>
            </a:r>
          </a:p>
          <a:p>
            <a:pPr lvl="1"/>
            <a:r>
              <a:rPr lang="en-US" dirty="0"/>
              <a:t>Within a few years, Acura was one of the best-selling luxury brands in the US</a:t>
            </a:r>
          </a:p>
        </p:txBody>
      </p:sp>
      <p:sp>
        <p:nvSpPr>
          <p:cNvPr id="4" name="Footer Placeholder 3"/>
          <p:cNvSpPr>
            <a:spLocks noGrp="1"/>
          </p:cNvSpPr>
          <p:nvPr>
            <p:ph type="ftr" sz="quarter" idx="11"/>
          </p:nvPr>
        </p:nvSpPr>
        <p:spPr/>
        <p:txBody>
          <a:bodyPr/>
          <a:lstStyle/>
          <a:p>
            <a:r>
              <a:rPr lang="en-US"/>
              <a:t>© Palmatier</a:t>
            </a:r>
            <a:endParaRPr lang="en-US" dirty="0"/>
          </a:p>
        </p:txBody>
      </p:sp>
      <p:pic>
        <p:nvPicPr>
          <p:cNvPr id="7" name="Picture 6" descr="Buick-logo-2002-2560x14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137" y="4682547"/>
            <a:ext cx="3387693" cy="1905577"/>
          </a:xfrm>
          <a:prstGeom prst="rect">
            <a:avLst/>
          </a:prstGeom>
        </p:spPr>
      </p:pic>
      <p:pic>
        <p:nvPicPr>
          <p:cNvPr id="8" name="Picture 7" descr="Acura-Emblem-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747" y="4746497"/>
            <a:ext cx="2170959" cy="1975364"/>
          </a:xfrm>
          <a:prstGeom prst="rect">
            <a:avLst/>
          </a:prstGeom>
        </p:spPr>
      </p:pic>
      <p:sp>
        <p:nvSpPr>
          <p:cNvPr id="10" name="Slide Number Placeholder 4"/>
          <p:cNvSpPr txBox="1">
            <a:spLocks/>
          </p:cNvSpPr>
          <p:nvPr/>
        </p:nvSpPr>
        <p:spPr>
          <a:xfrm>
            <a:off x="8398863" y="6457009"/>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8</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64888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fontScale="92500" lnSpcReduction="20000"/>
          </a:bodyPr>
          <a:lstStyle/>
          <a:p>
            <a:r>
              <a:rPr lang="en-US" sz="1800" dirty="0">
                <a:solidFill>
                  <a:srgbClr val="595959"/>
                </a:solidFill>
              </a:rPr>
              <a:t>Introduction</a:t>
            </a:r>
          </a:p>
          <a:p>
            <a:r>
              <a:rPr lang="en-US" sz="1800" b="1" dirty="0">
                <a:solidFill>
                  <a:schemeClr val="tx2"/>
                </a:solidFill>
              </a:rPr>
              <a:t>Approaches for Managing Customer Dynamics</a:t>
            </a:r>
          </a:p>
          <a:p>
            <a:pPr lvl="1"/>
            <a:r>
              <a:rPr lang="en-US" sz="1600" dirty="0"/>
              <a:t>Evolution of Approaches for Managing Customer Dynamics</a:t>
            </a:r>
          </a:p>
          <a:p>
            <a:pPr lvl="1"/>
            <a:r>
              <a:rPr lang="en-US" sz="1600" dirty="0"/>
              <a:t>Lifecycle Approach</a:t>
            </a:r>
          </a:p>
          <a:p>
            <a:pPr lvl="1"/>
            <a:r>
              <a:rPr lang="en-US" sz="1600" dirty="0"/>
              <a:t>Customer Dynamic Segmentation Approach</a:t>
            </a:r>
          </a:p>
          <a:p>
            <a:pPr lvl="1"/>
            <a:r>
              <a:rPr lang="en-US" sz="1600" dirty="0"/>
              <a:t>Customer Lifetime Value Approach</a:t>
            </a:r>
          </a:p>
          <a:p>
            <a:pPr lvl="1"/>
            <a:r>
              <a:rPr lang="en-US" sz="1600" dirty="0"/>
              <a:t>Choice Models</a:t>
            </a:r>
          </a:p>
          <a:p>
            <a:r>
              <a:rPr lang="en-US" sz="1800" dirty="0"/>
              <a:t>Framework for Managing Customer Dynamics</a:t>
            </a:r>
          </a:p>
          <a:p>
            <a:pPr lvl="1"/>
            <a:r>
              <a:rPr lang="en-US" sz="1600" dirty="0"/>
              <a:t>Inputs to Managing Customer Dynamics Framework</a:t>
            </a:r>
          </a:p>
          <a:p>
            <a:pPr lvl="1"/>
            <a:r>
              <a:rPr lang="en-US" sz="1600" dirty="0"/>
              <a:t>Outputs of Managing Customer Dynamics Framework</a:t>
            </a:r>
          </a:p>
          <a:p>
            <a:pPr lvl="1"/>
            <a:r>
              <a:rPr lang="en-US" sz="1600" dirty="0"/>
              <a:t>Process for Managing Customer Dynamics</a:t>
            </a:r>
          </a:p>
          <a:p>
            <a:r>
              <a:rPr lang="en-US" sz="1800" dirty="0"/>
              <a:t>Managing Customer Dynamics Example</a:t>
            </a:r>
          </a:p>
          <a:p>
            <a:r>
              <a:rPr lang="en-US" sz="1800" dirty="0"/>
              <a:t>Takeaways</a:t>
            </a:r>
          </a:p>
          <a:p>
            <a:r>
              <a:rPr lang="en-US" sz="1800" dirty="0"/>
              <a:t>Case</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txBox="1">
            <a:spLocks/>
          </p:cNvSpPr>
          <p:nvPr/>
        </p:nvSpPr>
        <p:spPr>
          <a:xfrm>
            <a:off x="8398863" y="6457009"/>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9</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070376529"/>
      </p:ext>
    </p:extLst>
  </p:cSld>
  <p:clrMapOvr>
    <a:masterClrMapping/>
  </p:clrMapOvr>
</p:sld>
</file>

<file path=ppt/theme/theme1.xml><?xml version="1.0" encoding="utf-8"?>
<a:theme xmlns:a="http://schemas.openxmlformats.org/drawingml/2006/main" name="Project #4 -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Project #4 - Presentation Slides.thmx</Template>
  <TotalTime>13544</TotalTime>
  <Words>19198</Words>
  <Application>Microsoft Office PowerPoint</Application>
  <PresentationFormat>On-screen Show (4:3)</PresentationFormat>
  <Paragraphs>1214</Paragraphs>
  <Slides>57</Slides>
  <Notes>34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57</vt:i4>
      </vt:variant>
    </vt:vector>
  </HeadingPairs>
  <TitlesOfParts>
    <vt:vector size="61" baseType="lpstr">
      <vt:lpstr>Project #4 - Presentation Slides</vt:lpstr>
      <vt:lpstr>Equation</vt:lpstr>
      <vt:lpstr>PBrush</vt:lpstr>
      <vt:lpstr>Worksheet</vt:lpstr>
      <vt:lpstr>PowerPoint Presentation</vt:lpstr>
      <vt:lpstr>Agenda</vt:lpstr>
      <vt:lpstr>All Customers Change</vt:lpstr>
      <vt:lpstr>Exercise on Customer Dynamics</vt:lpstr>
      <vt:lpstr>5 Sources of Customer Dynamics</vt:lpstr>
      <vt:lpstr>Sources of Customer Dynamics </vt:lpstr>
      <vt:lpstr>Customer Dynamics: A Fundamental Assumption of Marketing Strategy </vt:lpstr>
      <vt:lpstr>Example: General Motors</vt:lpstr>
      <vt:lpstr>Agenda</vt:lpstr>
      <vt:lpstr>Evolution of Approaches for Managing Customer Dynamics</vt:lpstr>
      <vt:lpstr>Evolution of Approaches for Managing Customer Dynamics </vt:lpstr>
      <vt:lpstr>Lifecycle Perspective: “Ok” First Approximation</vt:lpstr>
      <vt:lpstr>Different Lifecycle Approaches</vt:lpstr>
      <vt:lpstr>Typical Customer Product Lifecycle </vt:lpstr>
      <vt:lpstr>Customer Dynamic Segmentation Approach</vt:lpstr>
      <vt:lpstr>Customer Dynamic Segmentation Approach (AER Model) </vt:lpstr>
      <vt:lpstr>Example: AER Strategies Emerge from a Dynamic Segmentation in B2B Market</vt:lpstr>
      <vt:lpstr>PowerPoint Presentation</vt:lpstr>
      <vt:lpstr>Hidden Markov Model Example: Relationship States and Migration Paths  </vt:lpstr>
      <vt:lpstr>Insights for B2B Hidden Markov Model Example</vt:lpstr>
      <vt:lpstr>Customer Lifetime Value (CLV) is a Key Analysis Tool for Making AER Decisions</vt:lpstr>
      <vt:lpstr>CLV Approach (Australia and New Zealand CMO Survey)</vt:lpstr>
      <vt:lpstr>CLV Accounts for Varying Profits Across Customers</vt:lpstr>
      <vt:lpstr>CLV Accounts for the Time Varying Profits of Your Customers </vt:lpstr>
      <vt:lpstr>Customer Lifetime Value (CLV) Analysis</vt:lpstr>
      <vt:lpstr>Simplified Customer Lifetime Value Analysis</vt:lpstr>
      <vt:lpstr>PowerPoint Presentation</vt:lpstr>
      <vt:lpstr>Example: RBC (Canada)</vt:lpstr>
      <vt:lpstr>Some Generalizations on AER Strategies from CLV Analysis</vt:lpstr>
      <vt:lpstr>Customer Referral Value (CRV)</vt:lpstr>
      <vt:lpstr>RFM Analysis is “Poor Man’s” CLV</vt:lpstr>
      <vt:lpstr>RFM Code Construction Where Higher Numbers are Better</vt:lpstr>
      <vt:lpstr>Test of a Expansion Strategy Using RFM Analysis for Mailing </vt:lpstr>
      <vt:lpstr>Lost Customer Analysis Informs AER Strategies</vt:lpstr>
      <vt:lpstr>What are Choice Models?</vt:lpstr>
      <vt:lpstr>Choice (Logit) Models Integrate Important Characteristics of Consumer Behavior</vt:lpstr>
      <vt:lpstr>Choice Models are Excellent for Determining “Best” AER Strategies</vt:lpstr>
      <vt:lpstr>Example of Choice Model on MBA Choice</vt:lpstr>
      <vt:lpstr>Customer Choice Determines Coefficient Estimates, Probabilities, and Elasticities </vt:lpstr>
      <vt:lpstr>PowerPoint Presentation</vt:lpstr>
      <vt:lpstr>Agenda</vt:lpstr>
      <vt:lpstr>Marketing Principle #2: All Customers Change Managing Customer Dynamics </vt:lpstr>
      <vt:lpstr>Inputs to the Customer Dynamics Framework</vt:lpstr>
      <vt:lpstr>Outputs of the Customer Dynamics Framework</vt:lpstr>
      <vt:lpstr>Process for Managing Customer Dynamics</vt:lpstr>
      <vt:lpstr>Agenda</vt:lpstr>
      <vt:lpstr>Dynamic Segmentation: Hotel Example</vt:lpstr>
      <vt:lpstr>Markstrat Simulation: Making Decisions When Dealing with Customer Dynamics</vt:lpstr>
      <vt:lpstr>Agenda</vt:lpstr>
      <vt:lpstr>Takeaways</vt:lpstr>
      <vt:lpstr>Takeaways</vt:lpstr>
      <vt:lpstr>Takeaways</vt:lpstr>
      <vt:lpstr>Takeaways</vt:lpstr>
      <vt:lpstr>Agenda</vt:lpstr>
      <vt:lpstr>Analytics Driven Case: Preempting and Preventing Customer Churn at TKL</vt:lpstr>
      <vt:lpstr>Analytics Driven Case: Preempting and Preventing Customer Churn at TKL</vt:lpstr>
      <vt:lpstr>Readings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Eric Nobis</cp:lastModifiedBy>
  <cp:revision>286</cp:revision>
  <cp:lastPrinted>2016-05-04T23:35:11Z</cp:lastPrinted>
  <dcterms:created xsi:type="dcterms:W3CDTF">2016-03-22T23:55:37Z</dcterms:created>
  <dcterms:modified xsi:type="dcterms:W3CDTF">2017-03-07T20:40:29Z</dcterms:modified>
</cp:coreProperties>
</file>